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1" r:id="rId4"/>
    <p:sldMasterId id="2147483716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E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F73E6-867B-4C8E-88AF-F406C1686A12}" v="8" dt="2021-10-18T13:17:34.0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560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001" y="2270633"/>
            <a:ext cx="10696617" cy="2016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01" y="2389020"/>
            <a:ext cx="10061519" cy="191811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617" spc="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4378376"/>
            <a:ext cx="8020050" cy="1443817"/>
          </a:xfrm>
        </p:spPr>
        <p:txBody>
          <a:bodyPr>
            <a:normAutofit/>
          </a:bodyPr>
          <a:lstStyle>
            <a:lvl1pPr marL="0" indent="0" algn="ctr">
              <a:buNone/>
              <a:defRPr sz="2206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2206"/>
            </a:lvl3pPr>
            <a:lvl4pPr marL="1512600" indent="0" algn="ctr">
              <a:buNone/>
              <a:defRPr sz="2206"/>
            </a:lvl4pPr>
            <a:lvl5pPr marL="2016801" indent="0" algn="ctr">
              <a:buNone/>
              <a:defRPr sz="2206"/>
            </a:lvl5pPr>
            <a:lvl6pPr marL="2521001" indent="0" algn="ctr">
              <a:buNone/>
              <a:defRPr sz="2206"/>
            </a:lvl6pPr>
            <a:lvl7pPr marL="3025201" indent="0" algn="ctr">
              <a:buNone/>
              <a:defRPr sz="2206"/>
            </a:lvl7pPr>
            <a:lvl8pPr marL="3529401" indent="0" algn="ctr">
              <a:buNone/>
              <a:defRPr sz="2206"/>
            </a:lvl8pPr>
            <a:lvl9pPr marL="4033601" indent="0" algn="ctr">
              <a:buNone/>
              <a:defRPr sz="2206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204112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33423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001" y="2270633"/>
            <a:ext cx="10696617" cy="2016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777" y="2435903"/>
            <a:ext cx="9223058" cy="1848697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617" b="0" spc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777" y="4393908"/>
            <a:ext cx="9223058" cy="129536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6">
                <a:solidFill>
                  <a:schemeClr val="tx2"/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967752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001" y="2218436"/>
            <a:ext cx="4277360" cy="4638548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4035" y="2218436"/>
            <a:ext cx="4277360" cy="4638548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57643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005" y="2110132"/>
            <a:ext cx="4277360" cy="819468"/>
          </a:xfrm>
        </p:spPr>
        <p:txBody>
          <a:bodyPr anchor="ctr">
            <a:normAutofit/>
          </a:bodyPr>
          <a:lstStyle>
            <a:lvl1pPr marL="0" indent="0">
              <a:buNone/>
              <a:defRPr sz="2206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005" y="2929602"/>
            <a:ext cx="4277360" cy="3932682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13834" y="2110132"/>
            <a:ext cx="4277360" cy="819468"/>
          </a:xfrm>
        </p:spPr>
        <p:txBody>
          <a:bodyPr anchor="ctr">
            <a:normAutofit/>
          </a:bodyPr>
          <a:lstStyle>
            <a:lvl1pPr marL="0" indent="0">
              <a:buNone/>
              <a:defRPr sz="2206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13834" y="2929600"/>
            <a:ext cx="4277360" cy="3932682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01288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96180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92510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005" y="2369693"/>
            <a:ext cx="5346700" cy="4235196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91031" y="2368202"/>
            <a:ext cx="2994152" cy="3785085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75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80547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2005" y="2438786"/>
            <a:ext cx="5560568" cy="4235196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529">
                <a:solidFill>
                  <a:schemeClr val="tx1">
                    <a:lumMod val="50000"/>
                  </a:schemeClr>
                </a:solidFill>
              </a:defRPr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591" y="2371657"/>
            <a:ext cx="2994152" cy="3781425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75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28409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17441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10688" y="0"/>
            <a:ext cx="2406015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4631" y="672254"/>
            <a:ext cx="2107087" cy="621834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1" y="672254"/>
            <a:ext cx="6993240" cy="6218343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172" y="7082982"/>
            <a:ext cx="2406011" cy="4026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11986" y="7082982"/>
            <a:ext cx="3753627" cy="402652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0737" y="7082982"/>
            <a:ext cx="771622" cy="402652"/>
          </a:xfrm>
        </p:spPr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80283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001" y="2270633"/>
            <a:ext cx="10696617" cy="2016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01" y="2389020"/>
            <a:ext cx="10061519" cy="191811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617" spc="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4378376"/>
            <a:ext cx="8020050" cy="1443817"/>
          </a:xfrm>
        </p:spPr>
        <p:txBody>
          <a:bodyPr>
            <a:normAutofit/>
          </a:bodyPr>
          <a:lstStyle>
            <a:lvl1pPr marL="0" indent="0" algn="ctr">
              <a:buNone/>
              <a:defRPr sz="2206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2206"/>
            </a:lvl3pPr>
            <a:lvl4pPr marL="1512600" indent="0" algn="ctr">
              <a:buNone/>
              <a:defRPr sz="2206"/>
            </a:lvl4pPr>
            <a:lvl5pPr marL="2016801" indent="0" algn="ctr">
              <a:buNone/>
              <a:defRPr sz="2206"/>
            </a:lvl5pPr>
            <a:lvl6pPr marL="2521001" indent="0" algn="ctr">
              <a:buNone/>
              <a:defRPr sz="2206"/>
            </a:lvl6pPr>
            <a:lvl7pPr marL="3025201" indent="0" algn="ctr">
              <a:buNone/>
              <a:defRPr sz="2206"/>
            </a:lvl7pPr>
            <a:lvl8pPr marL="3529401" indent="0" algn="ctr">
              <a:buNone/>
              <a:defRPr sz="2206"/>
            </a:lvl8pPr>
            <a:lvl9pPr marL="4033601" indent="0" algn="ctr">
              <a:buNone/>
              <a:defRPr sz="2206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600074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875573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001" y="2270633"/>
            <a:ext cx="10696617" cy="2016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777" y="2435903"/>
            <a:ext cx="9223058" cy="1848697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617" b="0" spc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777" y="4393908"/>
            <a:ext cx="9223058" cy="129536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6">
                <a:solidFill>
                  <a:schemeClr val="tx2"/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23938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001" y="2218436"/>
            <a:ext cx="4277360" cy="4638548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4035" y="2218436"/>
            <a:ext cx="4277360" cy="4638548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12476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005" y="2110132"/>
            <a:ext cx="4277360" cy="819468"/>
          </a:xfrm>
        </p:spPr>
        <p:txBody>
          <a:bodyPr anchor="ctr">
            <a:normAutofit/>
          </a:bodyPr>
          <a:lstStyle>
            <a:lvl1pPr marL="0" indent="0">
              <a:buNone/>
              <a:defRPr sz="2206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005" y="2929602"/>
            <a:ext cx="4277360" cy="3932682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13834" y="2110132"/>
            <a:ext cx="4277360" cy="819468"/>
          </a:xfrm>
        </p:spPr>
        <p:txBody>
          <a:bodyPr anchor="ctr">
            <a:normAutofit/>
          </a:bodyPr>
          <a:lstStyle>
            <a:lvl1pPr marL="0" indent="0">
              <a:buNone/>
              <a:defRPr sz="2206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13834" y="2929600"/>
            <a:ext cx="4277360" cy="3932682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518830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386275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536908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005" y="2369693"/>
            <a:ext cx="5346700" cy="4235196"/>
          </a:xfrm>
        </p:spPr>
        <p:txBody>
          <a:bodyPr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91031" y="2368202"/>
            <a:ext cx="2994152" cy="3785085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75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534512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2005" y="2438786"/>
            <a:ext cx="5560568" cy="4235196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529">
                <a:solidFill>
                  <a:schemeClr val="tx1">
                    <a:lumMod val="50000"/>
                  </a:schemeClr>
                </a:solidFill>
              </a:defRPr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591" y="2371657"/>
            <a:ext cx="2994152" cy="3781425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75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44106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09791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10688" y="0"/>
            <a:ext cx="2406015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4631" y="672254"/>
            <a:ext cx="2107087" cy="621834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1" y="672254"/>
            <a:ext cx="6993240" cy="6218343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172" y="7082982"/>
            <a:ext cx="2406011" cy="4026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11986" y="7082982"/>
            <a:ext cx="3753627" cy="402652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0737" y="7082982"/>
            <a:ext cx="771622" cy="402652"/>
          </a:xfrm>
        </p:spPr>
        <p:txBody>
          <a:bodyPr/>
          <a:lstStyle/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836611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3551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" y="194210"/>
            <a:ext cx="10690727" cy="18150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1092" y="313383"/>
            <a:ext cx="9089390" cy="1663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92" y="2218436"/>
            <a:ext cx="9089390" cy="4638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043" y="7082982"/>
            <a:ext cx="3034759" cy="402652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158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1142" y="7082982"/>
            <a:ext cx="4748678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65621" y="7082982"/>
            <a:ext cx="829952" cy="402652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323" b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6076322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1008400" rtl="0" eaLnBrk="1" latinLnBrk="0" hangingPunct="1">
        <a:lnSpc>
          <a:spcPct val="85000"/>
        </a:lnSpc>
        <a:spcBef>
          <a:spcPct val="0"/>
        </a:spcBef>
        <a:buNone/>
        <a:defRPr sz="4411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01680" indent="-201680" algn="l" defTabSz="1008400" rtl="0" eaLnBrk="1" latinLnBrk="0" hangingPunct="1">
        <a:lnSpc>
          <a:spcPct val="90000"/>
        </a:lnSpc>
        <a:spcBef>
          <a:spcPts val="1323"/>
        </a:spcBef>
        <a:spcAft>
          <a:spcPts val="221"/>
        </a:spcAft>
        <a:buClr>
          <a:schemeClr val="tx1"/>
        </a:buClr>
        <a:buFont typeface="Wingdings" pitchFamily="2" charset="2"/>
        <a:buChar char=""/>
        <a:defRPr sz="2426" kern="1200">
          <a:solidFill>
            <a:schemeClr val="tx1"/>
          </a:solidFill>
          <a:latin typeface="+mn-lt"/>
          <a:ea typeface="+mn-ea"/>
          <a:cs typeface="+mn-cs"/>
        </a:defRPr>
      </a:lvl1pPr>
      <a:lvl2pPr marL="4537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2206" kern="1200">
          <a:solidFill>
            <a:schemeClr val="tx1"/>
          </a:solidFill>
          <a:latin typeface="+mn-lt"/>
          <a:ea typeface="+mn-ea"/>
          <a:cs typeface="+mn-cs"/>
        </a:defRPr>
      </a:lvl2pPr>
      <a:lvl3pPr marL="7058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9579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2100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1416657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1623101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1796461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1991877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" y="194210"/>
            <a:ext cx="10690727" cy="18150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1092" y="313383"/>
            <a:ext cx="9089390" cy="1663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92" y="2218436"/>
            <a:ext cx="9089390" cy="4638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043" y="7082982"/>
            <a:ext cx="3034759" cy="402652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158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1142" y="7082982"/>
            <a:ext cx="4748678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65621" y="7082982"/>
            <a:ext cx="829952" cy="402652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323" b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583445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defTabSz="1008400" rtl="0" eaLnBrk="1" latinLnBrk="0" hangingPunct="1">
        <a:lnSpc>
          <a:spcPct val="85000"/>
        </a:lnSpc>
        <a:spcBef>
          <a:spcPct val="0"/>
        </a:spcBef>
        <a:buNone/>
        <a:defRPr sz="4411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01680" indent="-201680" algn="l" defTabSz="1008400" rtl="0" eaLnBrk="1" latinLnBrk="0" hangingPunct="1">
        <a:lnSpc>
          <a:spcPct val="90000"/>
        </a:lnSpc>
        <a:spcBef>
          <a:spcPts val="1323"/>
        </a:spcBef>
        <a:spcAft>
          <a:spcPts val="221"/>
        </a:spcAft>
        <a:buClr>
          <a:schemeClr val="tx1"/>
        </a:buClr>
        <a:buFont typeface="Wingdings" pitchFamily="2" charset="2"/>
        <a:buChar char=""/>
        <a:defRPr sz="2426" kern="1200">
          <a:solidFill>
            <a:schemeClr val="tx1"/>
          </a:solidFill>
          <a:latin typeface="+mn-lt"/>
          <a:ea typeface="+mn-ea"/>
          <a:cs typeface="+mn-cs"/>
        </a:defRPr>
      </a:lvl1pPr>
      <a:lvl2pPr marL="4537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2206" kern="1200">
          <a:solidFill>
            <a:schemeClr val="tx1"/>
          </a:solidFill>
          <a:latin typeface="+mn-lt"/>
          <a:ea typeface="+mn-ea"/>
          <a:cs typeface="+mn-cs"/>
        </a:defRPr>
      </a:lvl2pPr>
      <a:lvl3pPr marL="7058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9579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210080" indent="-20168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1416657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1623101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1796461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1991877" indent="-252100" algn="l" defTabSz="1008400" rtl="0" eaLnBrk="1" latinLnBrk="0" hangingPunct="1">
        <a:lnSpc>
          <a:spcPct val="90000"/>
        </a:lnSpc>
        <a:spcBef>
          <a:spcPts val="221"/>
        </a:spcBef>
        <a:spcAft>
          <a:spcPts val="441"/>
        </a:spcAft>
        <a:buClr>
          <a:schemeClr val="tx1"/>
        </a:buClr>
        <a:buFont typeface="Wingdings" pitchFamily="2" charset="2"/>
        <a:buChar char=""/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alliaweb.nl/zorgpraktijk/consultatie" TargetMode="External"/><Relationship Id="rId3" Type="http://schemas.openxmlformats.org/officeDocument/2006/relationships/hyperlink" Target="https://www.patz.nu/toolkit" TargetMode="External"/><Relationship Id="rId7" Type="http://schemas.openxmlformats.org/officeDocument/2006/relationships/hyperlink" Target="https://www.rhogo.nl/themas/palliatieve-zorg/" TargetMode="External"/><Relationship Id="rId2" Type="http://schemas.openxmlformats.org/officeDocument/2006/relationships/hyperlink" Target="https://palliaweb.nl/overzichtspagina-hulpmiddelen/inzet-set-signalering-in-de-palliatieve-fase-bij-m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alliaweb.nl/publicaties/besluitvorming-in-de-palliatieve-fase-toepassingsk" TargetMode="External"/><Relationship Id="rId5" Type="http://schemas.openxmlformats.org/officeDocument/2006/relationships/hyperlink" Target="https://www.patz.nu/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palliaweb.nl/zorgpraktijk/markering" TargetMode="External"/><Relationship Id="rId9" Type="http://schemas.openxmlformats.org/officeDocument/2006/relationships/hyperlink" Target="https://www.tergooi.nl/afdelingen-poliklinieken-centras/palliatief-tea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twerkpalliatievezorg.nl/oostveluwe/Hulpverleners/Actueel/Artikel/goed-slechtnieuwsgesprek-begin-van-een-goed-levenseinde-1" TargetMode="External"/><Relationship Id="rId7" Type="http://schemas.openxmlformats.org/officeDocument/2006/relationships/hyperlink" Target="https://palliaweb.nl/getmedia/c8423a55-148d-49e1-bbb6-a659cb507d98/Palliatieve_Zorg_Dementie-(1)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patientenfederatie.nl/extra/levenseinde" TargetMode="External"/><Relationship Id="rId5" Type="http://schemas.openxmlformats.org/officeDocument/2006/relationships/hyperlink" Target="https://tijdig-praten-over-het-levenseinde.maglr.com/knmg-tijdig-praten-over-het-levenseinde/tijdig-praten-over-het-levenseinde" TargetMode="External"/><Relationship Id="rId4" Type="http://schemas.openxmlformats.org/officeDocument/2006/relationships/hyperlink" Target="https://www.thuisarts.nl/levenseind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llialine.nl/algemene-principes-van-palliatieve-zorg" TargetMode="External"/><Relationship Id="rId2" Type="http://schemas.openxmlformats.org/officeDocument/2006/relationships/hyperlink" Target="https://palliaweb.nl/publicaties/besluitvorming-in-de-palliatieve-fase-toepassingsk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hyperlink" Target="https://www.netwerkpalliatievezorg.nl/Portals/141/Notitieboekje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alliaweb.nl/zorgpraktijk/individueel-zorgplan" TargetMode="External"/><Relationship Id="rId2" Type="http://schemas.openxmlformats.org/officeDocument/2006/relationships/hyperlink" Target="https://www.netwerkpalliatievezorg.nl/Portals/141/Notitieboekje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hyperlink" Target="https://palliaweb.nl/zorgpraktijk/kwaliteitskader-palliatieve-zorg-nederland" TargetMode="External"/><Relationship Id="rId4" Type="http://schemas.openxmlformats.org/officeDocument/2006/relationships/hyperlink" Target="https://www.nhg.org/actueel/dossiers/dossier-palliatieve-zorg-levenseind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ichtingquestio.nl/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s://www.netwerkpalliatievezorg.nl/oostveluwe/Centrum-voor-Levensvragen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pallialine.nl/zingeving-en-spiritualiteit" TargetMode="External"/><Relationship Id="rId5" Type="http://schemas.openxmlformats.org/officeDocument/2006/relationships/hyperlink" Target="https://www.knmg.nl/advies-richtlijnen/dossiers/spreken-over-het-levenseinde.htm" TargetMode="External"/><Relationship Id="rId4" Type="http://schemas.openxmlformats.org/officeDocument/2006/relationships/hyperlink" Target="http://www.oncoline.nl/uploaded/docs/Slecht-nieuwsgesprek/IKNL_folder_samenvattingskaart_2012_slechtnieuwsgesprek_plano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enso.nl/themas-en-projecten/levenseinde/handreiking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www.netwerkpalliatievezorg.nl/Portals/141/Notitieboekje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rhogo.nl/themas/palliatieve-zorg/" TargetMode="External"/><Relationship Id="rId5" Type="http://schemas.openxmlformats.org/officeDocument/2006/relationships/hyperlink" Target="https://www.pallialine.nl/zingeving-en-spiritualiteit" TargetMode="External"/><Relationship Id="rId4" Type="http://schemas.openxmlformats.org/officeDocument/2006/relationships/hyperlink" Target="https://www.patz.n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uisarts.nl/levenseinde/ik-heb-niet-lang-meer-te-leven-terminale-fase" TargetMode="External"/><Relationship Id="rId2" Type="http://schemas.openxmlformats.org/officeDocument/2006/relationships/hyperlink" Target="https://www.pallialine.nl/stervensfase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netwerkpalliatievezorg.nl/oostveluwe/Centrum-voor-Levensvragen" TargetMode="External"/><Relationship Id="rId7" Type="http://schemas.openxmlformats.org/officeDocument/2006/relationships/hyperlink" Target="https://www.pallialine.nl/zingeving-en-spiritualiteit" TargetMode="External"/><Relationship Id="rId2" Type="http://schemas.openxmlformats.org/officeDocument/2006/relationships/hyperlink" Target="https://www.stichtingquestio.nl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pallialine.nl/algemene-principes-van-palliatieve-zorg" TargetMode="External"/><Relationship Id="rId5" Type="http://schemas.openxmlformats.org/officeDocument/2006/relationships/hyperlink" Target="https://palliaweb.nl/publicaties/besluitvorming-in-de-palliatieve-fase-toepassingsk" TargetMode="External"/><Relationship Id="rId4" Type="http://schemas.openxmlformats.org/officeDocument/2006/relationships/hyperlink" Target="https://www.knmg.nl/advies-richtlijnen/actualiteit-opinie/nieuws/nieuwsbericht/tips-en-bespreekpunten-bij-het-gesprek-over-het-levenseinde-1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hogo.nl/themas/palliatieve-zorg/" TargetMode="External"/><Relationship Id="rId2" Type="http://schemas.openxmlformats.org/officeDocument/2006/relationships/hyperlink" Target="http://www.vptz.nl/organisaties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hyperlink" Target="https://palliaweb.nl/zorgpraktijk/zorgpad-stervensfas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ptz.nl/organisaties/" TargetMode="External"/><Relationship Id="rId2" Type="http://schemas.openxmlformats.org/officeDocument/2006/relationships/hyperlink" Target="https://palliaweb.nl/zorgpraktijk/zorgpad-stervensfase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alliaweb.nl/publicaties/folder-stervensfase" TargetMode="External"/><Relationship Id="rId2" Type="http://schemas.openxmlformats.org/officeDocument/2006/relationships/hyperlink" Target="https://palliaweb.nl/zorgpraktijk/zorgpad-stervensfase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hyperlink" Target="http://www.vptz.nl/organisatie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odgewoonbespreekbaar.nl/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shop.iknl.nl/shop/folder-een-dierbare-verliezen/54905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palvooru.nl/" TargetMode="External"/><Relationship Id="rId5" Type="http://schemas.openxmlformats.org/officeDocument/2006/relationships/hyperlink" Target="https://www.netwerkpalliatievezorg.nl/oostveluwe/Hulpverleners/Nieuws/Artikel/verder-na-het-verlies-van-een-dierbare" TargetMode="External"/><Relationship Id="rId4" Type="http://schemas.openxmlformats.org/officeDocument/2006/relationships/hyperlink" Target="https://palliatievezorgnoordhollandflevoland.nl/Wat-we-doen/Projecten/Werkboek-Rouwz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139298" y="6168947"/>
            <a:ext cx="3111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390" dirty="0">
                <a:solidFill>
                  <a:srgbClr val="FFFFFF"/>
                </a:solidFill>
                <a:latin typeface="Trebuchet MS"/>
                <a:cs typeface="Trebuchet MS"/>
              </a:rPr>
              <a:t>&gt;</a:t>
            </a:r>
            <a:endParaRPr sz="45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4025061"/>
            <a:ext cx="3301365" cy="223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55" dirty="0">
                <a:solidFill>
                  <a:srgbClr val="FFFFFF"/>
                </a:solidFill>
                <a:latin typeface="Verdana"/>
                <a:cs typeface="Verdana"/>
              </a:rPr>
              <a:t>Gebaseerd </a:t>
            </a:r>
            <a:r>
              <a:rPr sz="1400" spc="-165" dirty="0">
                <a:solidFill>
                  <a:srgbClr val="FFFFFF"/>
                </a:solidFill>
                <a:latin typeface="Verdana"/>
                <a:cs typeface="Verdana"/>
              </a:rPr>
              <a:t>op </a:t>
            </a:r>
            <a:r>
              <a:rPr lang="nl-NL" sz="1400" spc="-165" dirty="0">
                <a:solidFill>
                  <a:srgbClr val="FFFFFF"/>
                </a:solidFill>
                <a:latin typeface="Verdana"/>
                <a:cs typeface="Verdana"/>
              </a:rPr>
              <a:t> regio Oost Veluwe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700" y="2807195"/>
            <a:ext cx="6121400" cy="761746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TRANSMURAAL</a:t>
            </a:r>
            <a:r>
              <a:rPr lang="nl-NL" sz="2200" b="1" spc="10" dirty="0" smtClean="0">
                <a:solidFill>
                  <a:srgbClr val="FFFFFF"/>
                </a:solidFill>
                <a:latin typeface="Trebuchet MS"/>
                <a:cs typeface="Trebuchet MS"/>
              </a:rPr>
              <a:t>  ZORGPAD</a:t>
            </a:r>
            <a:r>
              <a:rPr sz="2200" b="1" spc="-65" dirty="0" smtClean="0">
                <a:solidFill>
                  <a:schemeClr val="bg2"/>
                </a:solidFill>
                <a:latin typeface="Trebuchet MS"/>
                <a:cs typeface="Trebuchet MS"/>
              </a:rPr>
              <a:t>ZORGPAD</a:t>
            </a:r>
            <a:endParaRPr sz="2200" dirty="0">
              <a:solidFill>
                <a:schemeClr val="bg2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2200" b="1" spc="-120" dirty="0">
                <a:solidFill>
                  <a:srgbClr val="FFFFFF"/>
                </a:solidFill>
                <a:latin typeface="Trebuchet MS"/>
                <a:cs typeface="Trebuchet MS"/>
              </a:rPr>
              <a:t>VOOR </a:t>
            </a:r>
            <a:r>
              <a:rPr sz="2200" b="1" spc="-8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200" b="1" spc="-85" dirty="0">
                <a:solidFill>
                  <a:srgbClr val="FFFFFF"/>
                </a:solidFill>
                <a:latin typeface="Trebuchet MS"/>
                <a:cs typeface="Trebuchet MS"/>
              </a:rPr>
              <a:t>PALLIATIEVE</a:t>
            </a:r>
            <a:r>
              <a:rPr sz="22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b="1" spc="-80" dirty="0">
                <a:solidFill>
                  <a:srgbClr val="FFFFFF"/>
                </a:solidFill>
                <a:latin typeface="Trebuchet MS"/>
                <a:cs typeface="Trebuchet MS"/>
              </a:rPr>
              <a:t>PATIËNT</a:t>
            </a:r>
            <a:endParaRPr sz="2200" dirty="0">
              <a:latin typeface="Trebuchet MS"/>
              <a:cs typeface="Trebuchet MS"/>
            </a:endParaRPr>
          </a:p>
        </p:txBody>
      </p:sp>
      <p:pic>
        <p:nvPicPr>
          <p:cNvPr id="1028" name="Picture 4" descr="Avond Strandwandeling Zandvoort - niyang yoga Nieuw Vennep">
            <a:extLst>
              <a:ext uri="{FF2B5EF4-FFF2-40B4-BE49-F238E27FC236}">
                <a16:creationId xmlns:a16="http://schemas.microsoft.com/office/drawing/2014/main" xmlns="" id="{8CEF9141-927E-434E-8FED-188811DB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6700" y="4240573"/>
            <a:ext cx="4401408" cy="292893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xmlns="" id="{5129ED5E-789C-4F69-83D1-76AED8DDD689}"/>
              </a:ext>
            </a:extLst>
          </p:cNvPr>
          <p:cNvSpPr txBox="1"/>
          <p:nvPr/>
        </p:nvSpPr>
        <p:spPr>
          <a:xfrm>
            <a:off x="901700" y="2182052"/>
            <a:ext cx="5241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smtClean="0">
                <a:latin typeface="Verdana" panose="020B0604030504040204" pitchFamily="34" charset="0"/>
                <a:ea typeface="Verdana" panose="020B0604030504040204" pitchFamily="34" charset="0"/>
              </a:rPr>
              <a:t>VOORSTEL </a:t>
            </a:r>
            <a:r>
              <a:rPr lang="nl-NL" sz="1600" dirty="0">
                <a:latin typeface="Verdana" panose="020B0604030504040204" pitchFamily="34" charset="0"/>
                <a:ea typeface="Verdana" panose="020B0604030504040204" pitchFamily="34" charset="0"/>
              </a:rPr>
              <a:t>voor Regio Gooi en Omstreken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008013"/>
            <a:ext cx="10692130" cy="6552565"/>
          </a:xfrm>
          <a:custGeom>
            <a:avLst/>
            <a:gdLst/>
            <a:ahLst/>
            <a:cxnLst/>
            <a:rect l="l" t="t" r="r" b="b"/>
            <a:pathLst>
              <a:path w="10692130" h="6552565">
                <a:moveTo>
                  <a:pt x="8013133" y="0"/>
                </a:moveTo>
                <a:lnTo>
                  <a:pt x="7827438" y="2037"/>
                </a:lnTo>
                <a:lnTo>
                  <a:pt x="7639806" y="7666"/>
                </a:lnTo>
                <a:lnTo>
                  <a:pt x="7450314" y="16887"/>
                </a:lnTo>
                <a:lnTo>
                  <a:pt x="7259040" y="29705"/>
                </a:lnTo>
                <a:lnTo>
                  <a:pt x="7066061" y="46119"/>
                </a:lnTo>
                <a:lnTo>
                  <a:pt x="6871455" y="66133"/>
                </a:lnTo>
                <a:lnTo>
                  <a:pt x="6675299" y="89747"/>
                </a:lnTo>
                <a:lnTo>
                  <a:pt x="6477672" y="116965"/>
                </a:lnTo>
                <a:lnTo>
                  <a:pt x="6278650" y="147787"/>
                </a:lnTo>
                <a:lnTo>
                  <a:pt x="6078312" y="182216"/>
                </a:lnTo>
                <a:lnTo>
                  <a:pt x="5876734" y="220254"/>
                </a:lnTo>
                <a:lnTo>
                  <a:pt x="5673996" y="261903"/>
                </a:lnTo>
                <a:lnTo>
                  <a:pt x="5470174" y="307164"/>
                </a:lnTo>
                <a:lnTo>
                  <a:pt x="5265345" y="356040"/>
                </a:lnTo>
                <a:lnTo>
                  <a:pt x="5059589" y="408533"/>
                </a:lnTo>
                <a:lnTo>
                  <a:pt x="4852981" y="464644"/>
                </a:lnTo>
                <a:lnTo>
                  <a:pt x="4645600" y="524376"/>
                </a:lnTo>
                <a:lnTo>
                  <a:pt x="4437524" y="587729"/>
                </a:lnTo>
                <a:lnTo>
                  <a:pt x="4228830" y="654707"/>
                </a:lnTo>
                <a:lnTo>
                  <a:pt x="4019595" y="725312"/>
                </a:lnTo>
                <a:lnTo>
                  <a:pt x="3809898" y="799544"/>
                </a:lnTo>
                <a:lnTo>
                  <a:pt x="3599816" y="877407"/>
                </a:lnTo>
                <a:lnTo>
                  <a:pt x="3389426" y="958902"/>
                </a:lnTo>
                <a:lnTo>
                  <a:pt x="3178806" y="1044030"/>
                </a:lnTo>
                <a:lnTo>
                  <a:pt x="2968034" y="1132795"/>
                </a:lnTo>
                <a:lnTo>
                  <a:pt x="2757188" y="1225197"/>
                </a:lnTo>
                <a:lnTo>
                  <a:pt x="2546345" y="1321239"/>
                </a:lnTo>
                <a:lnTo>
                  <a:pt x="2335582" y="1420923"/>
                </a:lnTo>
                <a:lnTo>
                  <a:pt x="2124978" y="1524251"/>
                </a:lnTo>
                <a:lnTo>
                  <a:pt x="1914609" y="1631224"/>
                </a:lnTo>
                <a:lnTo>
                  <a:pt x="1704554" y="1741845"/>
                </a:lnTo>
                <a:lnTo>
                  <a:pt x="1494891" y="1856115"/>
                </a:lnTo>
                <a:lnTo>
                  <a:pt x="1286879" y="1973367"/>
                </a:lnTo>
                <a:lnTo>
                  <a:pt x="1081755" y="2092884"/>
                </a:lnTo>
                <a:lnTo>
                  <a:pt x="879559" y="2214599"/>
                </a:lnTo>
                <a:lnTo>
                  <a:pt x="680328" y="2338447"/>
                </a:lnTo>
                <a:lnTo>
                  <a:pt x="549176" y="2422164"/>
                </a:lnTo>
                <a:lnTo>
                  <a:pt x="419371" y="2506778"/>
                </a:lnTo>
                <a:lnTo>
                  <a:pt x="290926" y="2592271"/>
                </a:lnTo>
                <a:lnTo>
                  <a:pt x="163852" y="2678622"/>
                </a:lnTo>
                <a:lnTo>
                  <a:pt x="0" y="2792694"/>
                </a:lnTo>
                <a:lnTo>
                  <a:pt x="0" y="6551991"/>
                </a:lnTo>
                <a:lnTo>
                  <a:pt x="10692003" y="6551991"/>
                </a:lnTo>
                <a:lnTo>
                  <a:pt x="10692003" y="468270"/>
                </a:lnTo>
                <a:lnTo>
                  <a:pt x="10609703" y="435462"/>
                </a:lnTo>
                <a:lnTo>
                  <a:pt x="10561657" y="417075"/>
                </a:lnTo>
                <a:lnTo>
                  <a:pt x="10513255" y="399084"/>
                </a:lnTo>
                <a:lnTo>
                  <a:pt x="10464499" y="381488"/>
                </a:lnTo>
                <a:lnTo>
                  <a:pt x="10415393" y="364288"/>
                </a:lnTo>
                <a:lnTo>
                  <a:pt x="10365939" y="347483"/>
                </a:lnTo>
                <a:lnTo>
                  <a:pt x="10316141" y="331075"/>
                </a:lnTo>
                <a:lnTo>
                  <a:pt x="10215521" y="299445"/>
                </a:lnTo>
                <a:lnTo>
                  <a:pt x="10113558" y="269400"/>
                </a:lnTo>
                <a:lnTo>
                  <a:pt x="10010273" y="240939"/>
                </a:lnTo>
                <a:lnTo>
                  <a:pt x="9905691" y="214064"/>
                </a:lnTo>
                <a:lnTo>
                  <a:pt x="9799833" y="188774"/>
                </a:lnTo>
                <a:lnTo>
                  <a:pt x="9692723" y="165071"/>
                </a:lnTo>
                <a:lnTo>
                  <a:pt x="9584384" y="142954"/>
                </a:lnTo>
                <a:lnTo>
                  <a:pt x="9474838" y="122426"/>
                </a:lnTo>
                <a:lnTo>
                  <a:pt x="9364110" y="103485"/>
                </a:lnTo>
                <a:lnTo>
                  <a:pt x="9252221" y="86133"/>
                </a:lnTo>
                <a:lnTo>
                  <a:pt x="9139196" y="70370"/>
                </a:lnTo>
                <a:lnTo>
                  <a:pt x="9025056" y="56198"/>
                </a:lnTo>
                <a:lnTo>
                  <a:pt x="8909825" y="43615"/>
                </a:lnTo>
                <a:lnTo>
                  <a:pt x="8793525" y="32624"/>
                </a:lnTo>
                <a:lnTo>
                  <a:pt x="8676181" y="23224"/>
                </a:lnTo>
                <a:lnTo>
                  <a:pt x="8557815" y="15416"/>
                </a:lnTo>
                <a:lnTo>
                  <a:pt x="8438449" y="9201"/>
                </a:lnTo>
                <a:lnTo>
                  <a:pt x="8318107" y="4579"/>
                </a:lnTo>
                <a:lnTo>
                  <a:pt x="8135814" y="636"/>
                </a:lnTo>
                <a:lnTo>
                  <a:pt x="80131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67038" y="4942535"/>
            <a:ext cx="1367790" cy="1710055"/>
          </a:xfrm>
          <a:custGeom>
            <a:avLst/>
            <a:gdLst/>
            <a:ahLst/>
            <a:cxnLst/>
            <a:rect l="l" t="t" r="r" b="b"/>
            <a:pathLst>
              <a:path w="1367790" h="1710054">
                <a:moveTo>
                  <a:pt x="1265174" y="0"/>
                </a:moveTo>
                <a:lnTo>
                  <a:pt x="102577" y="0"/>
                </a:lnTo>
                <a:lnTo>
                  <a:pt x="62654" y="8062"/>
                </a:lnTo>
                <a:lnTo>
                  <a:pt x="30048" y="30048"/>
                </a:lnTo>
                <a:lnTo>
                  <a:pt x="8062" y="62654"/>
                </a:lnTo>
                <a:lnTo>
                  <a:pt x="0" y="102577"/>
                </a:lnTo>
                <a:lnTo>
                  <a:pt x="0" y="1607108"/>
                </a:lnTo>
                <a:lnTo>
                  <a:pt x="8062" y="1647032"/>
                </a:lnTo>
                <a:lnTo>
                  <a:pt x="30048" y="1679638"/>
                </a:lnTo>
                <a:lnTo>
                  <a:pt x="62654" y="1701624"/>
                </a:lnTo>
                <a:lnTo>
                  <a:pt x="102577" y="1709686"/>
                </a:lnTo>
                <a:lnTo>
                  <a:pt x="1265174" y="1709686"/>
                </a:lnTo>
                <a:lnTo>
                  <a:pt x="1305104" y="1701624"/>
                </a:lnTo>
                <a:lnTo>
                  <a:pt x="1337714" y="1679638"/>
                </a:lnTo>
                <a:lnTo>
                  <a:pt x="1359701" y="1647032"/>
                </a:lnTo>
                <a:lnTo>
                  <a:pt x="1367764" y="1607108"/>
                </a:lnTo>
                <a:lnTo>
                  <a:pt x="1367764" y="102577"/>
                </a:lnTo>
                <a:lnTo>
                  <a:pt x="1359701" y="62654"/>
                </a:lnTo>
                <a:lnTo>
                  <a:pt x="1337714" y="30048"/>
                </a:lnTo>
                <a:lnTo>
                  <a:pt x="1305104" y="8062"/>
                </a:lnTo>
                <a:lnTo>
                  <a:pt x="1265174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993053" y="4942535"/>
            <a:ext cx="1367790" cy="1710055"/>
            <a:chOff x="5993053" y="4942535"/>
            <a:chExt cx="1367790" cy="1710055"/>
          </a:xfrm>
          <a:solidFill>
            <a:schemeClr val="bg2"/>
          </a:solidFill>
        </p:grpSpPr>
        <p:sp>
          <p:nvSpPr>
            <p:cNvPr id="6" name="object 6"/>
            <p:cNvSpPr/>
            <p:nvPr/>
          </p:nvSpPr>
          <p:spPr>
            <a:xfrm>
              <a:off x="5993053" y="4942535"/>
              <a:ext cx="1367790" cy="1710055"/>
            </a:xfrm>
            <a:custGeom>
              <a:avLst/>
              <a:gdLst/>
              <a:ahLst/>
              <a:cxnLst/>
              <a:rect l="l" t="t" r="r" b="b"/>
              <a:pathLst>
                <a:path w="1367790" h="1710054">
                  <a:moveTo>
                    <a:pt x="1265174" y="0"/>
                  </a:moveTo>
                  <a:lnTo>
                    <a:pt x="102577" y="0"/>
                  </a:lnTo>
                  <a:lnTo>
                    <a:pt x="62654" y="8060"/>
                  </a:lnTo>
                  <a:lnTo>
                    <a:pt x="30048" y="30043"/>
                  </a:lnTo>
                  <a:lnTo>
                    <a:pt x="8062" y="62648"/>
                  </a:lnTo>
                  <a:lnTo>
                    <a:pt x="0" y="102577"/>
                  </a:lnTo>
                  <a:lnTo>
                    <a:pt x="0" y="1607108"/>
                  </a:lnTo>
                  <a:lnTo>
                    <a:pt x="8062" y="1647032"/>
                  </a:lnTo>
                  <a:lnTo>
                    <a:pt x="30048" y="1679638"/>
                  </a:lnTo>
                  <a:lnTo>
                    <a:pt x="62654" y="1701624"/>
                  </a:lnTo>
                  <a:lnTo>
                    <a:pt x="102577" y="1709686"/>
                  </a:lnTo>
                  <a:lnTo>
                    <a:pt x="1265174" y="1709686"/>
                  </a:lnTo>
                  <a:lnTo>
                    <a:pt x="1305102" y="1701624"/>
                  </a:lnTo>
                  <a:lnTo>
                    <a:pt x="1337708" y="1679638"/>
                  </a:lnTo>
                  <a:lnTo>
                    <a:pt x="1359691" y="1647032"/>
                  </a:lnTo>
                  <a:lnTo>
                    <a:pt x="1367751" y="1607108"/>
                  </a:lnTo>
                  <a:lnTo>
                    <a:pt x="1367751" y="102577"/>
                  </a:lnTo>
                  <a:lnTo>
                    <a:pt x="1359691" y="62648"/>
                  </a:lnTo>
                  <a:lnTo>
                    <a:pt x="1337708" y="30043"/>
                  </a:lnTo>
                  <a:lnTo>
                    <a:pt x="1305102" y="8060"/>
                  </a:lnTo>
                  <a:lnTo>
                    <a:pt x="12651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78525" y="5056707"/>
              <a:ext cx="1196797" cy="453847"/>
            </a:xfrm>
            <a:prstGeom prst="flowChartOffpageConnector">
              <a:avLst/>
            </a:pr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6075108" y="5609501"/>
              <a:ext cx="1196797" cy="453847"/>
            </a:xfrm>
            <a:prstGeom prst="flowChartOffpageConnector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75108" y="6159156"/>
              <a:ext cx="1196797" cy="385432"/>
            </a:xfrm>
            <a:prstGeom prst="flowChartOffpageConnector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8864879" y="3846550"/>
            <a:ext cx="1367790" cy="1026160"/>
          </a:xfrm>
          <a:custGeom>
            <a:avLst/>
            <a:gdLst/>
            <a:ahLst/>
            <a:cxnLst/>
            <a:rect l="l" t="t" r="r" b="b"/>
            <a:pathLst>
              <a:path w="1367790" h="1026160">
                <a:moveTo>
                  <a:pt x="102577" y="0"/>
                </a:move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0" y="923239"/>
                </a:lnTo>
                <a:lnTo>
                  <a:pt x="8060" y="963168"/>
                </a:lnTo>
                <a:lnTo>
                  <a:pt x="30043" y="995773"/>
                </a:lnTo>
                <a:lnTo>
                  <a:pt x="62648" y="1017756"/>
                </a:lnTo>
                <a:lnTo>
                  <a:pt x="102577" y="1025817"/>
                </a:lnTo>
                <a:lnTo>
                  <a:pt x="1265186" y="1025817"/>
                </a:lnTo>
                <a:lnTo>
                  <a:pt x="1305110" y="1017756"/>
                </a:lnTo>
                <a:lnTo>
                  <a:pt x="1337716" y="995773"/>
                </a:lnTo>
                <a:lnTo>
                  <a:pt x="1359702" y="963168"/>
                </a:lnTo>
                <a:lnTo>
                  <a:pt x="1367764" y="923239"/>
                </a:lnTo>
                <a:lnTo>
                  <a:pt x="102577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429195" y="4942565"/>
            <a:ext cx="1367790" cy="1710055"/>
            <a:chOff x="7429195" y="4942565"/>
            <a:chExt cx="1367790" cy="1710055"/>
          </a:xfrm>
          <a:solidFill>
            <a:schemeClr val="bg2"/>
          </a:solidFill>
        </p:grpSpPr>
        <p:sp>
          <p:nvSpPr>
            <p:cNvPr id="12" name="object 12"/>
            <p:cNvSpPr/>
            <p:nvPr/>
          </p:nvSpPr>
          <p:spPr>
            <a:xfrm>
              <a:off x="7429195" y="4942565"/>
              <a:ext cx="1367790" cy="1710055"/>
            </a:xfrm>
            <a:custGeom>
              <a:avLst/>
              <a:gdLst/>
              <a:ahLst/>
              <a:cxnLst/>
              <a:rect l="l" t="t" r="r" b="b"/>
              <a:pathLst>
                <a:path w="1367790" h="1710054">
                  <a:moveTo>
                    <a:pt x="1249299" y="0"/>
                  </a:moveTo>
                  <a:lnTo>
                    <a:pt x="118440" y="0"/>
                  </a:lnTo>
                  <a:lnTo>
                    <a:pt x="72335" y="9308"/>
                  </a:lnTo>
                  <a:lnTo>
                    <a:pt x="34688" y="34694"/>
                  </a:lnTo>
                  <a:lnTo>
                    <a:pt x="9306" y="72346"/>
                  </a:lnTo>
                  <a:lnTo>
                    <a:pt x="0" y="118452"/>
                  </a:lnTo>
                  <a:lnTo>
                    <a:pt x="0" y="1591246"/>
                  </a:lnTo>
                  <a:lnTo>
                    <a:pt x="9306" y="1637350"/>
                  </a:lnTo>
                  <a:lnTo>
                    <a:pt x="34688" y="1674998"/>
                  </a:lnTo>
                  <a:lnTo>
                    <a:pt x="72335" y="1700379"/>
                  </a:lnTo>
                  <a:lnTo>
                    <a:pt x="118440" y="1709686"/>
                  </a:lnTo>
                  <a:lnTo>
                    <a:pt x="1249299" y="1709686"/>
                  </a:lnTo>
                  <a:lnTo>
                    <a:pt x="1295405" y="1700379"/>
                  </a:lnTo>
                  <a:lnTo>
                    <a:pt x="1333057" y="1674998"/>
                  </a:lnTo>
                  <a:lnTo>
                    <a:pt x="1358442" y="1637350"/>
                  </a:lnTo>
                  <a:lnTo>
                    <a:pt x="1367751" y="1591246"/>
                  </a:lnTo>
                  <a:lnTo>
                    <a:pt x="1367751" y="118452"/>
                  </a:lnTo>
                  <a:lnTo>
                    <a:pt x="1358442" y="72346"/>
                  </a:lnTo>
                  <a:lnTo>
                    <a:pt x="1333057" y="34694"/>
                  </a:lnTo>
                  <a:lnTo>
                    <a:pt x="1295405" y="9308"/>
                  </a:lnTo>
                  <a:lnTo>
                    <a:pt x="124929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88415" y="5204743"/>
              <a:ext cx="849630" cy="1196975"/>
            </a:xfrm>
            <a:custGeom>
              <a:avLst/>
              <a:gdLst/>
              <a:ahLst/>
              <a:cxnLst/>
              <a:rect l="l" t="t" r="r" b="b"/>
              <a:pathLst>
                <a:path w="849629" h="1196975">
                  <a:moveTo>
                    <a:pt x="746721" y="0"/>
                  </a:moveTo>
                  <a:lnTo>
                    <a:pt x="102577" y="0"/>
                  </a:lnTo>
                  <a:lnTo>
                    <a:pt x="62654" y="8060"/>
                  </a:lnTo>
                  <a:lnTo>
                    <a:pt x="30048" y="30043"/>
                  </a:lnTo>
                  <a:lnTo>
                    <a:pt x="8062" y="62648"/>
                  </a:lnTo>
                  <a:lnTo>
                    <a:pt x="0" y="102577"/>
                  </a:lnTo>
                  <a:lnTo>
                    <a:pt x="0" y="1094206"/>
                  </a:lnTo>
                  <a:lnTo>
                    <a:pt x="8062" y="1134124"/>
                  </a:lnTo>
                  <a:lnTo>
                    <a:pt x="30048" y="1166731"/>
                  </a:lnTo>
                  <a:lnTo>
                    <a:pt x="62654" y="1188720"/>
                  </a:lnTo>
                  <a:lnTo>
                    <a:pt x="102577" y="1196784"/>
                  </a:lnTo>
                  <a:lnTo>
                    <a:pt x="746721" y="1196784"/>
                  </a:lnTo>
                  <a:lnTo>
                    <a:pt x="786658" y="1188720"/>
                  </a:lnTo>
                  <a:lnTo>
                    <a:pt x="819267" y="1166731"/>
                  </a:lnTo>
                  <a:lnTo>
                    <a:pt x="841251" y="1134124"/>
                  </a:lnTo>
                  <a:lnTo>
                    <a:pt x="849312" y="1094206"/>
                  </a:lnTo>
                  <a:lnTo>
                    <a:pt x="849312" y="102577"/>
                  </a:lnTo>
                  <a:lnTo>
                    <a:pt x="841251" y="62648"/>
                  </a:lnTo>
                  <a:lnTo>
                    <a:pt x="819267" y="30043"/>
                  </a:lnTo>
                  <a:lnTo>
                    <a:pt x="786658" y="8060"/>
                  </a:lnTo>
                  <a:lnTo>
                    <a:pt x="74672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/>
          <p:nvPr/>
        </p:nvSpPr>
        <p:spPr>
          <a:xfrm>
            <a:off x="9122829" y="5204743"/>
            <a:ext cx="849630" cy="1196975"/>
          </a:xfrm>
          <a:custGeom>
            <a:avLst/>
            <a:gdLst/>
            <a:ahLst/>
            <a:cxnLst/>
            <a:rect l="l" t="t" r="r" b="b"/>
            <a:pathLst>
              <a:path w="849629" h="1196975">
                <a:moveTo>
                  <a:pt x="746721" y="0"/>
                </a:moveTo>
                <a:lnTo>
                  <a:pt x="102577" y="0"/>
                </a:lnTo>
                <a:lnTo>
                  <a:pt x="62654" y="8060"/>
                </a:lnTo>
                <a:lnTo>
                  <a:pt x="30048" y="30043"/>
                </a:lnTo>
                <a:lnTo>
                  <a:pt x="8062" y="62648"/>
                </a:lnTo>
                <a:lnTo>
                  <a:pt x="0" y="102577"/>
                </a:lnTo>
                <a:lnTo>
                  <a:pt x="0" y="1094206"/>
                </a:lnTo>
                <a:lnTo>
                  <a:pt x="8062" y="1134124"/>
                </a:lnTo>
                <a:lnTo>
                  <a:pt x="30048" y="1166731"/>
                </a:lnTo>
                <a:lnTo>
                  <a:pt x="62654" y="1188720"/>
                </a:lnTo>
                <a:lnTo>
                  <a:pt x="102577" y="1196784"/>
                </a:lnTo>
                <a:lnTo>
                  <a:pt x="746721" y="1196784"/>
                </a:lnTo>
                <a:lnTo>
                  <a:pt x="786658" y="1188720"/>
                </a:lnTo>
                <a:lnTo>
                  <a:pt x="819267" y="1166731"/>
                </a:lnTo>
                <a:lnTo>
                  <a:pt x="841251" y="1134124"/>
                </a:lnTo>
                <a:lnTo>
                  <a:pt x="849312" y="1094206"/>
                </a:lnTo>
                <a:lnTo>
                  <a:pt x="849312" y="102577"/>
                </a:lnTo>
                <a:lnTo>
                  <a:pt x="841251" y="62648"/>
                </a:lnTo>
                <a:lnTo>
                  <a:pt x="819267" y="30043"/>
                </a:lnTo>
                <a:lnTo>
                  <a:pt x="786658" y="8060"/>
                </a:lnTo>
                <a:lnTo>
                  <a:pt x="746721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411071" y="4942535"/>
            <a:ext cx="4103370" cy="1710055"/>
            <a:chOff x="1411071" y="4942535"/>
            <a:chExt cx="4103370" cy="1710055"/>
          </a:xfrm>
          <a:solidFill>
            <a:schemeClr val="bg2"/>
          </a:solidFill>
        </p:grpSpPr>
        <p:sp>
          <p:nvSpPr>
            <p:cNvPr id="16" name="object 16"/>
            <p:cNvSpPr/>
            <p:nvPr/>
          </p:nvSpPr>
          <p:spPr>
            <a:xfrm>
              <a:off x="1411071" y="4942535"/>
              <a:ext cx="4103370" cy="1710055"/>
            </a:xfrm>
            <a:custGeom>
              <a:avLst/>
              <a:gdLst/>
              <a:ahLst/>
              <a:cxnLst/>
              <a:rect l="l" t="t" r="r" b="b"/>
              <a:pathLst>
                <a:path w="4103370" h="1710054">
                  <a:moveTo>
                    <a:pt x="4000690" y="0"/>
                  </a:moveTo>
                  <a:lnTo>
                    <a:pt x="102577" y="0"/>
                  </a:lnTo>
                  <a:lnTo>
                    <a:pt x="62648" y="8060"/>
                  </a:lnTo>
                  <a:lnTo>
                    <a:pt x="30043" y="30043"/>
                  </a:lnTo>
                  <a:lnTo>
                    <a:pt x="8060" y="62648"/>
                  </a:lnTo>
                  <a:lnTo>
                    <a:pt x="0" y="102577"/>
                  </a:lnTo>
                  <a:lnTo>
                    <a:pt x="0" y="1607108"/>
                  </a:lnTo>
                  <a:lnTo>
                    <a:pt x="8060" y="1647032"/>
                  </a:lnTo>
                  <a:lnTo>
                    <a:pt x="30043" y="1679638"/>
                  </a:lnTo>
                  <a:lnTo>
                    <a:pt x="62648" y="1701624"/>
                  </a:lnTo>
                  <a:lnTo>
                    <a:pt x="102577" y="1709686"/>
                  </a:lnTo>
                  <a:lnTo>
                    <a:pt x="4000690" y="1709686"/>
                  </a:lnTo>
                  <a:lnTo>
                    <a:pt x="4040619" y="1701624"/>
                  </a:lnTo>
                  <a:lnTo>
                    <a:pt x="4073224" y="1679638"/>
                  </a:lnTo>
                  <a:lnTo>
                    <a:pt x="4095207" y="1647032"/>
                  </a:lnTo>
                  <a:lnTo>
                    <a:pt x="4103268" y="1607108"/>
                  </a:lnTo>
                  <a:lnTo>
                    <a:pt x="4103268" y="102577"/>
                  </a:lnTo>
                  <a:lnTo>
                    <a:pt x="4095207" y="62648"/>
                  </a:lnTo>
                  <a:lnTo>
                    <a:pt x="4073224" y="30043"/>
                  </a:lnTo>
                  <a:lnTo>
                    <a:pt x="4040619" y="8060"/>
                  </a:lnTo>
                  <a:lnTo>
                    <a:pt x="400069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3381753" y="5199161"/>
              <a:ext cx="854849" cy="1196797"/>
            </a:xfrm>
            <a:prstGeom prst="homePlate">
              <a:avLst/>
            </a:pr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480388" y="5199240"/>
              <a:ext cx="854836" cy="1196797"/>
            </a:xfrm>
            <a:prstGeom prst="homePlate">
              <a:avLst/>
            </a:pr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" name="object 19"/>
          <p:cNvSpPr/>
          <p:nvPr/>
        </p:nvSpPr>
        <p:spPr>
          <a:xfrm>
            <a:off x="590425" y="4942535"/>
            <a:ext cx="342265" cy="1710055"/>
          </a:xfrm>
          <a:custGeom>
            <a:avLst/>
            <a:gdLst/>
            <a:ahLst/>
            <a:cxnLst/>
            <a:rect l="l" t="t" r="r" b="b"/>
            <a:pathLst>
              <a:path w="342265" h="1710054">
                <a:moveTo>
                  <a:pt x="239356" y="0"/>
                </a:moveTo>
                <a:lnTo>
                  <a:pt x="102577" y="0"/>
                </a:ln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0" y="1607108"/>
                </a:lnTo>
                <a:lnTo>
                  <a:pt x="8060" y="1647032"/>
                </a:lnTo>
                <a:lnTo>
                  <a:pt x="30043" y="1679638"/>
                </a:lnTo>
                <a:lnTo>
                  <a:pt x="62648" y="1701624"/>
                </a:lnTo>
                <a:lnTo>
                  <a:pt x="102577" y="1709686"/>
                </a:lnTo>
                <a:lnTo>
                  <a:pt x="239356" y="1709686"/>
                </a:lnTo>
                <a:lnTo>
                  <a:pt x="279293" y="1701624"/>
                </a:lnTo>
                <a:lnTo>
                  <a:pt x="311902" y="1679638"/>
                </a:lnTo>
                <a:lnTo>
                  <a:pt x="333886" y="1647032"/>
                </a:lnTo>
                <a:lnTo>
                  <a:pt x="341947" y="1607108"/>
                </a:lnTo>
                <a:lnTo>
                  <a:pt x="341947" y="102577"/>
                </a:lnTo>
                <a:lnTo>
                  <a:pt x="333886" y="62648"/>
                </a:lnTo>
                <a:lnTo>
                  <a:pt x="311902" y="30043"/>
                </a:lnTo>
                <a:lnTo>
                  <a:pt x="279293" y="8060"/>
                </a:lnTo>
                <a:lnTo>
                  <a:pt x="239356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0749" y="4942535"/>
            <a:ext cx="342265" cy="1710055"/>
          </a:xfrm>
          <a:custGeom>
            <a:avLst/>
            <a:gdLst/>
            <a:ahLst/>
            <a:cxnLst/>
            <a:rect l="l" t="t" r="r" b="b"/>
            <a:pathLst>
              <a:path w="342265" h="1710054">
                <a:moveTo>
                  <a:pt x="239356" y="0"/>
                </a:moveTo>
                <a:lnTo>
                  <a:pt x="102577" y="0"/>
                </a:ln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0" y="1607108"/>
                </a:lnTo>
                <a:lnTo>
                  <a:pt x="8060" y="1647032"/>
                </a:lnTo>
                <a:lnTo>
                  <a:pt x="30043" y="1679638"/>
                </a:lnTo>
                <a:lnTo>
                  <a:pt x="62648" y="1701624"/>
                </a:lnTo>
                <a:lnTo>
                  <a:pt x="102577" y="1709686"/>
                </a:lnTo>
                <a:lnTo>
                  <a:pt x="239356" y="1709686"/>
                </a:lnTo>
                <a:lnTo>
                  <a:pt x="279293" y="1701624"/>
                </a:lnTo>
                <a:lnTo>
                  <a:pt x="311902" y="1679638"/>
                </a:lnTo>
                <a:lnTo>
                  <a:pt x="333886" y="1647032"/>
                </a:lnTo>
                <a:lnTo>
                  <a:pt x="341947" y="1607108"/>
                </a:lnTo>
                <a:lnTo>
                  <a:pt x="341947" y="102577"/>
                </a:lnTo>
                <a:lnTo>
                  <a:pt x="333886" y="62648"/>
                </a:lnTo>
                <a:lnTo>
                  <a:pt x="311902" y="30043"/>
                </a:lnTo>
                <a:lnTo>
                  <a:pt x="279293" y="8060"/>
                </a:lnTo>
                <a:lnTo>
                  <a:pt x="239356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11071" y="3848328"/>
            <a:ext cx="4103370" cy="1026160"/>
          </a:xfrm>
          <a:custGeom>
            <a:avLst/>
            <a:gdLst/>
            <a:ahLst/>
            <a:cxnLst/>
            <a:rect l="l" t="t" r="r" b="b"/>
            <a:pathLst>
              <a:path w="4103370" h="1026160">
                <a:moveTo>
                  <a:pt x="4000690" y="0"/>
                </a:moveTo>
                <a:lnTo>
                  <a:pt x="102577" y="0"/>
                </a:ln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0" y="923239"/>
                </a:lnTo>
                <a:lnTo>
                  <a:pt x="8060" y="963168"/>
                </a:lnTo>
                <a:lnTo>
                  <a:pt x="30043" y="995773"/>
                </a:lnTo>
                <a:lnTo>
                  <a:pt x="62648" y="1017756"/>
                </a:lnTo>
                <a:lnTo>
                  <a:pt x="102577" y="1025817"/>
                </a:lnTo>
                <a:lnTo>
                  <a:pt x="4000690" y="1025817"/>
                </a:lnTo>
                <a:lnTo>
                  <a:pt x="4040619" y="1017756"/>
                </a:lnTo>
                <a:lnTo>
                  <a:pt x="4073224" y="995773"/>
                </a:lnTo>
                <a:lnTo>
                  <a:pt x="4095207" y="963168"/>
                </a:lnTo>
                <a:lnTo>
                  <a:pt x="4103268" y="923239"/>
                </a:lnTo>
                <a:lnTo>
                  <a:pt x="4103268" y="102577"/>
                </a:lnTo>
                <a:lnTo>
                  <a:pt x="4095207" y="62648"/>
                </a:lnTo>
                <a:lnTo>
                  <a:pt x="4073224" y="30043"/>
                </a:lnTo>
                <a:lnTo>
                  <a:pt x="4040619" y="8060"/>
                </a:lnTo>
                <a:lnTo>
                  <a:pt x="400069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11071" y="3437991"/>
            <a:ext cx="4103370" cy="342265"/>
          </a:xfrm>
          <a:custGeom>
            <a:avLst/>
            <a:gdLst/>
            <a:ahLst/>
            <a:cxnLst/>
            <a:rect l="l" t="t" r="r" b="b"/>
            <a:pathLst>
              <a:path w="4103370" h="342264">
                <a:moveTo>
                  <a:pt x="4000690" y="0"/>
                </a:moveTo>
                <a:lnTo>
                  <a:pt x="102577" y="0"/>
                </a:lnTo>
                <a:lnTo>
                  <a:pt x="62648" y="8062"/>
                </a:lnTo>
                <a:lnTo>
                  <a:pt x="30043" y="30049"/>
                </a:lnTo>
                <a:lnTo>
                  <a:pt x="8060" y="62659"/>
                </a:lnTo>
                <a:lnTo>
                  <a:pt x="0" y="102590"/>
                </a:lnTo>
                <a:lnTo>
                  <a:pt x="0" y="239356"/>
                </a:lnTo>
                <a:lnTo>
                  <a:pt x="8060" y="279285"/>
                </a:lnTo>
                <a:lnTo>
                  <a:pt x="30043" y="311891"/>
                </a:lnTo>
                <a:lnTo>
                  <a:pt x="62648" y="333874"/>
                </a:lnTo>
                <a:lnTo>
                  <a:pt x="102577" y="341934"/>
                </a:lnTo>
                <a:lnTo>
                  <a:pt x="4000690" y="341934"/>
                </a:lnTo>
                <a:lnTo>
                  <a:pt x="4040619" y="333874"/>
                </a:lnTo>
                <a:lnTo>
                  <a:pt x="4073224" y="311891"/>
                </a:lnTo>
                <a:lnTo>
                  <a:pt x="4095207" y="279285"/>
                </a:lnTo>
                <a:lnTo>
                  <a:pt x="4103268" y="239356"/>
                </a:lnTo>
                <a:lnTo>
                  <a:pt x="4103268" y="102590"/>
                </a:lnTo>
                <a:lnTo>
                  <a:pt x="4095207" y="62659"/>
                </a:lnTo>
                <a:lnTo>
                  <a:pt x="4073224" y="30049"/>
                </a:lnTo>
                <a:lnTo>
                  <a:pt x="4040619" y="8062"/>
                </a:lnTo>
                <a:lnTo>
                  <a:pt x="400069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82729" y="4942535"/>
            <a:ext cx="342265" cy="1710055"/>
          </a:xfrm>
          <a:custGeom>
            <a:avLst/>
            <a:gdLst/>
            <a:ahLst/>
            <a:cxnLst/>
            <a:rect l="l" t="t" r="r" b="b"/>
            <a:pathLst>
              <a:path w="342264" h="1710054">
                <a:moveTo>
                  <a:pt x="239356" y="0"/>
                </a:moveTo>
                <a:lnTo>
                  <a:pt x="102577" y="0"/>
                </a:lnTo>
                <a:lnTo>
                  <a:pt x="62654" y="8060"/>
                </a:lnTo>
                <a:lnTo>
                  <a:pt x="30048" y="30043"/>
                </a:lnTo>
                <a:lnTo>
                  <a:pt x="8062" y="62648"/>
                </a:lnTo>
                <a:lnTo>
                  <a:pt x="0" y="102577"/>
                </a:lnTo>
                <a:lnTo>
                  <a:pt x="0" y="1607108"/>
                </a:lnTo>
                <a:lnTo>
                  <a:pt x="8062" y="1647032"/>
                </a:lnTo>
                <a:lnTo>
                  <a:pt x="30048" y="1679638"/>
                </a:lnTo>
                <a:lnTo>
                  <a:pt x="62654" y="1701624"/>
                </a:lnTo>
                <a:lnTo>
                  <a:pt x="102577" y="1709686"/>
                </a:lnTo>
                <a:lnTo>
                  <a:pt x="239356" y="1709686"/>
                </a:lnTo>
                <a:lnTo>
                  <a:pt x="279287" y="1701624"/>
                </a:lnTo>
                <a:lnTo>
                  <a:pt x="311897" y="1679638"/>
                </a:lnTo>
                <a:lnTo>
                  <a:pt x="333884" y="1647032"/>
                </a:lnTo>
                <a:lnTo>
                  <a:pt x="341947" y="1607108"/>
                </a:lnTo>
                <a:lnTo>
                  <a:pt x="341947" y="102577"/>
                </a:lnTo>
                <a:lnTo>
                  <a:pt x="333884" y="62648"/>
                </a:lnTo>
                <a:lnTo>
                  <a:pt x="311897" y="30043"/>
                </a:lnTo>
                <a:lnTo>
                  <a:pt x="279287" y="8060"/>
                </a:lnTo>
                <a:lnTo>
                  <a:pt x="239356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93053" y="3848328"/>
            <a:ext cx="1367790" cy="1026160"/>
          </a:xfrm>
          <a:custGeom>
            <a:avLst/>
            <a:gdLst/>
            <a:ahLst/>
            <a:cxnLst/>
            <a:rect l="l" t="t" r="r" b="b"/>
            <a:pathLst>
              <a:path w="1367790" h="1026160">
                <a:moveTo>
                  <a:pt x="1265174" y="0"/>
                </a:moveTo>
                <a:lnTo>
                  <a:pt x="102577" y="0"/>
                </a:lnTo>
                <a:lnTo>
                  <a:pt x="62654" y="8060"/>
                </a:lnTo>
                <a:lnTo>
                  <a:pt x="30048" y="30043"/>
                </a:lnTo>
                <a:lnTo>
                  <a:pt x="8062" y="62648"/>
                </a:lnTo>
                <a:lnTo>
                  <a:pt x="0" y="102577"/>
                </a:lnTo>
                <a:lnTo>
                  <a:pt x="0" y="923239"/>
                </a:lnTo>
                <a:lnTo>
                  <a:pt x="8062" y="963168"/>
                </a:lnTo>
                <a:lnTo>
                  <a:pt x="30048" y="995773"/>
                </a:lnTo>
                <a:lnTo>
                  <a:pt x="62654" y="1017756"/>
                </a:lnTo>
                <a:lnTo>
                  <a:pt x="102577" y="1025817"/>
                </a:lnTo>
                <a:lnTo>
                  <a:pt x="1265174" y="1025817"/>
                </a:lnTo>
                <a:lnTo>
                  <a:pt x="1305102" y="1017756"/>
                </a:lnTo>
                <a:lnTo>
                  <a:pt x="1337708" y="995773"/>
                </a:lnTo>
                <a:lnTo>
                  <a:pt x="1359691" y="963168"/>
                </a:lnTo>
                <a:lnTo>
                  <a:pt x="1367751" y="923239"/>
                </a:lnTo>
                <a:lnTo>
                  <a:pt x="1367751" y="102577"/>
                </a:lnTo>
                <a:lnTo>
                  <a:pt x="1359691" y="62648"/>
                </a:lnTo>
                <a:lnTo>
                  <a:pt x="1337708" y="30043"/>
                </a:lnTo>
                <a:lnTo>
                  <a:pt x="1305102" y="8060"/>
                </a:lnTo>
                <a:lnTo>
                  <a:pt x="1265174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93053" y="3437991"/>
            <a:ext cx="1367790" cy="342265"/>
          </a:xfrm>
          <a:custGeom>
            <a:avLst/>
            <a:gdLst/>
            <a:ahLst/>
            <a:cxnLst/>
            <a:rect l="l" t="t" r="r" b="b"/>
            <a:pathLst>
              <a:path w="1367790" h="342264">
                <a:moveTo>
                  <a:pt x="1265174" y="0"/>
                </a:moveTo>
                <a:lnTo>
                  <a:pt x="102577" y="0"/>
                </a:lnTo>
                <a:lnTo>
                  <a:pt x="62654" y="8062"/>
                </a:lnTo>
                <a:lnTo>
                  <a:pt x="30048" y="30049"/>
                </a:lnTo>
                <a:lnTo>
                  <a:pt x="8062" y="62659"/>
                </a:lnTo>
                <a:lnTo>
                  <a:pt x="0" y="102590"/>
                </a:lnTo>
                <a:lnTo>
                  <a:pt x="0" y="239356"/>
                </a:lnTo>
                <a:lnTo>
                  <a:pt x="8062" y="279285"/>
                </a:lnTo>
                <a:lnTo>
                  <a:pt x="30048" y="311891"/>
                </a:lnTo>
                <a:lnTo>
                  <a:pt x="62654" y="333874"/>
                </a:lnTo>
                <a:lnTo>
                  <a:pt x="102577" y="341934"/>
                </a:lnTo>
                <a:lnTo>
                  <a:pt x="1265174" y="341934"/>
                </a:lnTo>
                <a:lnTo>
                  <a:pt x="1305102" y="333874"/>
                </a:lnTo>
                <a:lnTo>
                  <a:pt x="1337708" y="311891"/>
                </a:lnTo>
                <a:lnTo>
                  <a:pt x="1359691" y="279285"/>
                </a:lnTo>
                <a:lnTo>
                  <a:pt x="1367751" y="239356"/>
                </a:lnTo>
                <a:lnTo>
                  <a:pt x="1367751" y="102590"/>
                </a:lnTo>
                <a:lnTo>
                  <a:pt x="1359691" y="62659"/>
                </a:lnTo>
                <a:lnTo>
                  <a:pt x="1337708" y="30049"/>
                </a:lnTo>
                <a:lnTo>
                  <a:pt x="1305102" y="8062"/>
                </a:lnTo>
                <a:lnTo>
                  <a:pt x="1265174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29195" y="3848379"/>
            <a:ext cx="1367790" cy="1026160"/>
          </a:xfrm>
          <a:custGeom>
            <a:avLst/>
            <a:gdLst/>
            <a:ahLst/>
            <a:cxnLst/>
            <a:rect l="l" t="t" r="r" b="b"/>
            <a:pathLst>
              <a:path w="1367790" h="1026160">
                <a:moveTo>
                  <a:pt x="1249299" y="0"/>
                </a:moveTo>
                <a:lnTo>
                  <a:pt x="118440" y="0"/>
                </a:lnTo>
                <a:lnTo>
                  <a:pt x="72335" y="9306"/>
                </a:lnTo>
                <a:lnTo>
                  <a:pt x="34688" y="34688"/>
                </a:lnTo>
                <a:lnTo>
                  <a:pt x="9306" y="72335"/>
                </a:lnTo>
                <a:lnTo>
                  <a:pt x="0" y="118440"/>
                </a:lnTo>
                <a:lnTo>
                  <a:pt x="0" y="907364"/>
                </a:lnTo>
                <a:lnTo>
                  <a:pt x="9306" y="953468"/>
                </a:lnTo>
                <a:lnTo>
                  <a:pt x="34688" y="991115"/>
                </a:lnTo>
                <a:lnTo>
                  <a:pt x="72335" y="1016497"/>
                </a:lnTo>
                <a:lnTo>
                  <a:pt x="118440" y="1025804"/>
                </a:lnTo>
                <a:lnTo>
                  <a:pt x="1249299" y="1025804"/>
                </a:lnTo>
                <a:lnTo>
                  <a:pt x="1295405" y="1016497"/>
                </a:lnTo>
                <a:lnTo>
                  <a:pt x="1333057" y="991115"/>
                </a:lnTo>
                <a:lnTo>
                  <a:pt x="1358442" y="953468"/>
                </a:lnTo>
                <a:lnTo>
                  <a:pt x="1367751" y="907364"/>
                </a:lnTo>
                <a:lnTo>
                  <a:pt x="1367751" y="118440"/>
                </a:lnTo>
                <a:lnTo>
                  <a:pt x="1358442" y="72335"/>
                </a:lnTo>
                <a:lnTo>
                  <a:pt x="1333057" y="34688"/>
                </a:lnTo>
                <a:lnTo>
                  <a:pt x="1295405" y="9306"/>
                </a:lnTo>
                <a:lnTo>
                  <a:pt x="1249299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77491" y="5427369"/>
            <a:ext cx="169545" cy="729615"/>
          </a:xfrm>
          <a:prstGeom prst="rect">
            <a:avLst/>
          </a:prstGeom>
        </p:spPr>
        <p:txBody>
          <a:bodyPr vert="vert270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950" b="1" spc="-30" dirty="0">
                <a:solidFill>
                  <a:srgbClr val="FFFFFF"/>
                </a:solidFill>
                <a:latin typeface="Trebuchet MS"/>
                <a:cs typeface="Trebuchet MS"/>
              </a:rPr>
              <a:t>SIGNALERING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87868" y="5427370"/>
            <a:ext cx="146194" cy="692200"/>
          </a:xfrm>
          <a:prstGeom prst="rect">
            <a:avLst/>
          </a:prstGeom>
        </p:spPr>
        <p:txBody>
          <a:bodyPr vert="vert270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MARKERING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68370" y="5310458"/>
            <a:ext cx="146194" cy="809111"/>
          </a:xfrm>
          <a:prstGeom prst="rect">
            <a:avLst/>
          </a:prstGeom>
        </p:spPr>
        <p:txBody>
          <a:bodyPr vert="vert270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MARKERING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439847" y="5198983"/>
            <a:ext cx="818515" cy="1196975"/>
          </a:xfrm>
          <a:custGeom>
            <a:avLst/>
            <a:gdLst/>
            <a:ahLst/>
            <a:cxnLst/>
            <a:rect l="l" t="t" r="r" b="b"/>
            <a:pathLst>
              <a:path w="818514" h="1196975">
                <a:moveTo>
                  <a:pt x="715556" y="0"/>
                </a:moveTo>
                <a:lnTo>
                  <a:pt x="102577" y="0"/>
                </a:ln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0" y="1094206"/>
                </a:lnTo>
                <a:lnTo>
                  <a:pt x="8060" y="1134130"/>
                </a:lnTo>
                <a:lnTo>
                  <a:pt x="30043" y="1166736"/>
                </a:lnTo>
                <a:lnTo>
                  <a:pt x="62648" y="1188721"/>
                </a:lnTo>
                <a:lnTo>
                  <a:pt x="102577" y="1196784"/>
                </a:lnTo>
                <a:lnTo>
                  <a:pt x="715556" y="1196784"/>
                </a:lnTo>
                <a:lnTo>
                  <a:pt x="755485" y="1188721"/>
                </a:lnTo>
                <a:lnTo>
                  <a:pt x="788090" y="1166736"/>
                </a:lnTo>
                <a:lnTo>
                  <a:pt x="810073" y="1134130"/>
                </a:lnTo>
                <a:lnTo>
                  <a:pt x="818134" y="1094206"/>
                </a:lnTo>
                <a:lnTo>
                  <a:pt x="818134" y="102577"/>
                </a:lnTo>
                <a:lnTo>
                  <a:pt x="810073" y="62648"/>
                </a:lnTo>
                <a:lnTo>
                  <a:pt x="788090" y="30043"/>
                </a:lnTo>
                <a:lnTo>
                  <a:pt x="755485" y="8060"/>
                </a:lnTo>
                <a:lnTo>
                  <a:pt x="715556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559890" y="5500835"/>
            <a:ext cx="55499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verpleeg-  kundige  </a:t>
            </a:r>
            <a:r>
              <a:rPr sz="950" b="1" spc="-50" dirty="0">
                <a:solidFill>
                  <a:srgbClr val="FFFFFF"/>
                </a:solidFill>
                <a:latin typeface="Trebuchet MS"/>
                <a:cs typeface="Trebuchet MS"/>
              </a:rPr>
              <a:t>palliatieve 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zorg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7471" y="5502645"/>
            <a:ext cx="669290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50" b="1" spc="-105" dirty="0">
                <a:solidFill>
                  <a:srgbClr val="FFFFFF"/>
                </a:solidFill>
                <a:latin typeface="Trebuchet MS"/>
                <a:cs typeface="Trebuchet MS"/>
              </a:rPr>
              <a:t>1e  </a:t>
            </a: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levenseinde-  </a:t>
            </a:r>
            <a:r>
              <a:rPr sz="950" b="1" spc="-50" dirty="0">
                <a:solidFill>
                  <a:srgbClr val="FFFFFF"/>
                </a:solidFill>
                <a:latin typeface="Trebuchet MS"/>
                <a:cs typeface="Trebuchet MS"/>
              </a:rPr>
              <a:t>gesprek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83300" y="5502766"/>
            <a:ext cx="68389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50" b="1" spc="-85" dirty="0">
                <a:solidFill>
                  <a:srgbClr val="FFFFFF"/>
                </a:solidFill>
                <a:latin typeface="Trebuchet MS"/>
                <a:cs typeface="Trebuchet MS"/>
              </a:rPr>
              <a:t>inzet  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notitieboekje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348022" y="5198983"/>
            <a:ext cx="849630" cy="1196975"/>
          </a:xfrm>
          <a:custGeom>
            <a:avLst/>
            <a:gdLst/>
            <a:ahLst/>
            <a:cxnLst/>
            <a:rect l="l" t="t" r="r" b="b"/>
            <a:pathLst>
              <a:path w="849629" h="1196975">
                <a:moveTo>
                  <a:pt x="746721" y="0"/>
                </a:moveTo>
                <a:lnTo>
                  <a:pt x="102577" y="0"/>
                </a:ln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0" y="1094206"/>
                </a:lnTo>
                <a:lnTo>
                  <a:pt x="8060" y="1134130"/>
                </a:lnTo>
                <a:lnTo>
                  <a:pt x="30043" y="1166736"/>
                </a:lnTo>
                <a:lnTo>
                  <a:pt x="62648" y="1188721"/>
                </a:lnTo>
                <a:lnTo>
                  <a:pt x="102577" y="1196784"/>
                </a:lnTo>
                <a:lnTo>
                  <a:pt x="746721" y="1196784"/>
                </a:lnTo>
                <a:lnTo>
                  <a:pt x="786658" y="1188721"/>
                </a:lnTo>
                <a:lnTo>
                  <a:pt x="819267" y="1166736"/>
                </a:lnTo>
                <a:lnTo>
                  <a:pt x="841251" y="1134130"/>
                </a:lnTo>
                <a:lnTo>
                  <a:pt x="849312" y="1094206"/>
                </a:lnTo>
                <a:lnTo>
                  <a:pt x="849312" y="102577"/>
                </a:lnTo>
                <a:lnTo>
                  <a:pt x="841251" y="62648"/>
                </a:lnTo>
                <a:lnTo>
                  <a:pt x="819267" y="30043"/>
                </a:lnTo>
                <a:lnTo>
                  <a:pt x="786658" y="8060"/>
                </a:lnTo>
                <a:lnTo>
                  <a:pt x="746721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405934" y="5503248"/>
            <a:ext cx="56134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periodieke  evaluatie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10429" y="5508436"/>
            <a:ext cx="798830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 marR="5080" indent="-34290" algn="just">
              <a:lnSpc>
                <a:spcPct val="100000"/>
              </a:lnSpc>
              <a:spcBef>
                <a:spcPts val="100"/>
              </a:spcBef>
            </a:pP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organiseer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zorg  </a:t>
            </a:r>
            <a:r>
              <a:rPr sz="950" b="1" spc="-85" dirty="0">
                <a:solidFill>
                  <a:srgbClr val="FFFFFF"/>
                </a:solidFill>
                <a:latin typeface="Trebuchet MS"/>
                <a:cs typeface="Trebuchet MS"/>
              </a:rPr>
              <a:t>rondom 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plaats  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van</a:t>
            </a:r>
            <a:r>
              <a:rPr sz="95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sterven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148681" y="5508436"/>
            <a:ext cx="798830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organiseer</a:t>
            </a:r>
            <a:r>
              <a:rPr sz="95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zorg  </a:t>
            </a: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na </a:t>
            </a:r>
            <a:r>
              <a:rPr sz="950" b="1" spc="-95" dirty="0">
                <a:solidFill>
                  <a:srgbClr val="FFFFFF"/>
                </a:solidFill>
                <a:latin typeface="Trebuchet MS"/>
                <a:cs typeface="Trebuchet MS"/>
              </a:rPr>
              <a:t>het  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overlijden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91475" y="5140278"/>
            <a:ext cx="11709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105" dirty="0">
                <a:solidFill>
                  <a:srgbClr val="FFFFFF"/>
                </a:solidFill>
                <a:latin typeface="Trebuchet MS"/>
                <a:cs typeface="Trebuchet MS"/>
              </a:rPr>
              <a:t>2e</a:t>
            </a:r>
            <a:r>
              <a:rPr sz="95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levenseindegesprek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18496" y="5682864"/>
            <a:ext cx="111696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heroverweging</a:t>
            </a:r>
            <a:r>
              <a:rPr sz="95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beleid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21874" y="6196500"/>
            <a:ext cx="1109980" cy="2787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69875" marR="5080" indent="-257810">
              <a:lnSpc>
                <a:spcPct val="75000"/>
              </a:lnSpc>
              <a:spcBef>
                <a:spcPts val="384"/>
              </a:spcBef>
            </a:pP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heroverweging 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plaats  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van</a:t>
            </a:r>
            <a:r>
              <a:rPr sz="95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sterven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71542" y="3520238"/>
            <a:ext cx="953769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PALLIATIEVE</a:t>
            </a:r>
            <a:r>
              <a:rPr sz="95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FASE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37556" y="3520238"/>
            <a:ext cx="90551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40" dirty="0">
                <a:solidFill>
                  <a:srgbClr val="FFFFFF"/>
                </a:solidFill>
                <a:latin typeface="Trebuchet MS"/>
                <a:cs typeface="Trebuchet MS"/>
              </a:rPr>
              <a:t>TERMINALE</a:t>
            </a:r>
            <a:r>
              <a:rPr sz="95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FASE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411071" y="3834151"/>
            <a:ext cx="4103370" cy="1026160"/>
          </a:xfrm>
          <a:custGeom>
            <a:avLst/>
            <a:gdLst/>
            <a:ahLst/>
            <a:cxnLst/>
            <a:rect l="l" t="t" r="r" b="b"/>
            <a:pathLst>
              <a:path w="4103370" h="1026160">
                <a:moveTo>
                  <a:pt x="4000677" y="0"/>
                </a:moveTo>
                <a:lnTo>
                  <a:pt x="102577" y="0"/>
                </a:lnTo>
                <a:lnTo>
                  <a:pt x="62648" y="8060"/>
                </a:lnTo>
                <a:lnTo>
                  <a:pt x="30043" y="30043"/>
                </a:lnTo>
                <a:lnTo>
                  <a:pt x="8060" y="62648"/>
                </a:lnTo>
                <a:lnTo>
                  <a:pt x="0" y="102577"/>
                </a:lnTo>
                <a:lnTo>
                  <a:pt x="4000677" y="1025804"/>
                </a:lnTo>
                <a:lnTo>
                  <a:pt x="4040614" y="1017743"/>
                </a:lnTo>
                <a:lnTo>
                  <a:pt x="4073223" y="995760"/>
                </a:lnTo>
                <a:lnTo>
                  <a:pt x="4095207" y="963155"/>
                </a:lnTo>
                <a:lnTo>
                  <a:pt x="4103268" y="923226"/>
                </a:lnTo>
                <a:lnTo>
                  <a:pt x="4103268" y="102577"/>
                </a:lnTo>
                <a:lnTo>
                  <a:pt x="4095207" y="62648"/>
                </a:lnTo>
                <a:lnTo>
                  <a:pt x="4073223" y="30043"/>
                </a:lnTo>
                <a:lnTo>
                  <a:pt x="4040614" y="8060"/>
                </a:lnTo>
                <a:lnTo>
                  <a:pt x="4000677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917368" y="4032271"/>
            <a:ext cx="11772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solidFill>
                  <a:srgbClr val="FFFFFF"/>
                </a:solidFill>
                <a:latin typeface="Trebuchet MS"/>
                <a:cs typeface="Trebuchet MS"/>
              </a:rPr>
              <a:t>CARE</a:t>
            </a:r>
            <a:endParaRPr sz="9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symptoomgerichte</a:t>
            </a:r>
            <a:r>
              <a:rPr sz="95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zorg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18795" y="4396448"/>
            <a:ext cx="9753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1" spc="-60" dirty="0">
                <a:solidFill>
                  <a:srgbClr val="FFFFFF"/>
                </a:solidFill>
                <a:latin typeface="Trebuchet MS"/>
                <a:cs typeface="Trebuchet MS"/>
              </a:rPr>
              <a:t>CURE</a:t>
            </a:r>
            <a:endParaRPr sz="9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ziektegerichte</a:t>
            </a:r>
            <a:r>
              <a:rPr sz="95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zorg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27884" y="4266049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75" dirty="0">
                <a:solidFill>
                  <a:srgbClr val="FFFFFF"/>
                </a:solidFill>
                <a:latin typeface="Trebuchet MS"/>
                <a:cs typeface="Trebuchet MS"/>
              </a:rPr>
              <a:t>zorg </a:t>
            </a: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terminale</a:t>
            </a:r>
            <a:r>
              <a:rPr sz="95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fase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805101" y="4268100"/>
            <a:ext cx="5276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overlijden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221037" y="4458210"/>
            <a:ext cx="35750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nazorg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title"/>
          </p:nvPr>
        </p:nvSpPr>
        <p:spPr>
          <a:xfrm>
            <a:off x="680421" y="789275"/>
            <a:ext cx="3218012" cy="69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>
                <a:solidFill>
                  <a:schemeClr val="tx1"/>
                </a:solidFill>
              </a:rPr>
              <a:t>ZORG</a:t>
            </a:r>
            <a:r>
              <a:rPr spc="-114" dirty="0">
                <a:solidFill>
                  <a:schemeClr val="tx1"/>
                </a:solidFill>
              </a:rPr>
              <a:t>P</a:t>
            </a:r>
            <a:r>
              <a:rPr spc="5" dirty="0">
                <a:solidFill>
                  <a:schemeClr val="tx1"/>
                </a:solidFill>
              </a:rPr>
              <a:t>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008013"/>
            <a:ext cx="10692130" cy="6552565"/>
          </a:xfrm>
          <a:custGeom>
            <a:avLst/>
            <a:gdLst/>
            <a:ahLst/>
            <a:cxnLst/>
            <a:rect l="l" t="t" r="r" b="b"/>
            <a:pathLst>
              <a:path w="10692130" h="6552565">
                <a:moveTo>
                  <a:pt x="8013133" y="0"/>
                </a:moveTo>
                <a:lnTo>
                  <a:pt x="7827438" y="2037"/>
                </a:lnTo>
                <a:lnTo>
                  <a:pt x="7639806" y="7666"/>
                </a:lnTo>
                <a:lnTo>
                  <a:pt x="7450314" y="16887"/>
                </a:lnTo>
                <a:lnTo>
                  <a:pt x="7259040" y="29705"/>
                </a:lnTo>
                <a:lnTo>
                  <a:pt x="7066061" y="46119"/>
                </a:lnTo>
                <a:lnTo>
                  <a:pt x="6871455" y="66133"/>
                </a:lnTo>
                <a:lnTo>
                  <a:pt x="6675299" y="89747"/>
                </a:lnTo>
                <a:lnTo>
                  <a:pt x="6477672" y="116965"/>
                </a:lnTo>
                <a:lnTo>
                  <a:pt x="6278650" y="147787"/>
                </a:lnTo>
                <a:lnTo>
                  <a:pt x="6078312" y="182216"/>
                </a:lnTo>
                <a:lnTo>
                  <a:pt x="5876734" y="220254"/>
                </a:lnTo>
                <a:lnTo>
                  <a:pt x="5673996" y="261903"/>
                </a:lnTo>
                <a:lnTo>
                  <a:pt x="5470174" y="307164"/>
                </a:lnTo>
                <a:lnTo>
                  <a:pt x="5265345" y="356040"/>
                </a:lnTo>
                <a:lnTo>
                  <a:pt x="5059589" y="408533"/>
                </a:lnTo>
                <a:lnTo>
                  <a:pt x="4852981" y="464644"/>
                </a:lnTo>
                <a:lnTo>
                  <a:pt x="4645600" y="524376"/>
                </a:lnTo>
                <a:lnTo>
                  <a:pt x="4437524" y="587729"/>
                </a:lnTo>
                <a:lnTo>
                  <a:pt x="4228830" y="654707"/>
                </a:lnTo>
                <a:lnTo>
                  <a:pt x="4019595" y="725312"/>
                </a:lnTo>
                <a:lnTo>
                  <a:pt x="3809898" y="799544"/>
                </a:lnTo>
                <a:lnTo>
                  <a:pt x="3599816" y="877407"/>
                </a:lnTo>
                <a:lnTo>
                  <a:pt x="3389426" y="958902"/>
                </a:lnTo>
                <a:lnTo>
                  <a:pt x="3178806" y="1044030"/>
                </a:lnTo>
                <a:lnTo>
                  <a:pt x="2968034" y="1132795"/>
                </a:lnTo>
                <a:lnTo>
                  <a:pt x="2757188" y="1225197"/>
                </a:lnTo>
                <a:lnTo>
                  <a:pt x="2546345" y="1321239"/>
                </a:lnTo>
                <a:lnTo>
                  <a:pt x="2335582" y="1420923"/>
                </a:lnTo>
                <a:lnTo>
                  <a:pt x="2124978" y="1524251"/>
                </a:lnTo>
                <a:lnTo>
                  <a:pt x="1914609" y="1631224"/>
                </a:lnTo>
                <a:lnTo>
                  <a:pt x="1704554" y="1741845"/>
                </a:lnTo>
                <a:lnTo>
                  <a:pt x="1494891" y="1856115"/>
                </a:lnTo>
                <a:lnTo>
                  <a:pt x="1286879" y="1973367"/>
                </a:lnTo>
                <a:lnTo>
                  <a:pt x="1081755" y="2092884"/>
                </a:lnTo>
                <a:lnTo>
                  <a:pt x="879559" y="2214599"/>
                </a:lnTo>
                <a:lnTo>
                  <a:pt x="680328" y="2338447"/>
                </a:lnTo>
                <a:lnTo>
                  <a:pt x="549176" y="2422164"/>
                </a:lnTo>
                <a:lnTo>
                  <a:pt x="419371" y="2506778"/>
                </a:lnTo>
                <a:lnTo>
                  <a:pt x="290926" y="2592271"/>
                </a:lnTo>
                <a:lnTo>
                  <a:pt x="163852" y="2678622"/>
                </a:lnTo>
                <a:lnTo>
                  <a:pt x="0" y="2792694"/>
                </a:lnTo>
                <a:lnTo>
                  <a:pt x="0" y="6551991"/>
                </a:lnTo>
                <a:lnTo>
                  <a:pt x="10692003" y="6551991"/>
                </a:lnTo>
                <a:lnTo>
                  <a:pt x="10692003" y="468270"/>
                </a:lnTo>
                <a:lnTo>
                  <a:pt x="10609703" y="435462"/>
                </a:lnTo>
                <a:lnTo>
                  <a:pt x="10561657" y="417075"/>
                </a:lnTo>
                <a:lnTo>
                  <a:pt x="10513255" y="399084"/>
                </a:lnTo>
                <a:lnTo>
                  <a:pt x="10464499" y="381488"/>
                </a:lnTo>
                <a:lnTo>
                  <a:pt x="10415393" y="364288"/>
                </a:lnTo>
                <a:lnTo>
                  <a:pt x="10365939" y="347483"/>
                </a:lnTo>
                <a:lnTo>
                  <a:pt x="10316141" y="331075"/>
                </a:lnTo>
                <a:lnTo>
                  <a:pt x="10215521" y="299445"/>
                </a:lnTo>
                <a:lnTo>
                  <a:pt x="10113558" y="269400"/>
                </a:lnTo>
                <a:lnTo>
                  <a:pt x="10010273" y="240939"/>
                </a:lnTo>
                <a:lnTo>
                  <a:pt x="9905691" y="214064"/>
                </a:lnTo>
                <a:lnTo>
                  <a:pt x="9799833" y="188774"/>
                </a:lnTo>
                <a:lnTo>
                  <a:pt x="9692723" y="165071"/>
                </a:lnTo>
                <a:lnTo>
                  <a:pt x="9584384" y="142954"/>
                </a:lnTo>
                <a:lnTo>
                  <a:pt x="9474838" y="122426"/>
                </a:lnTo>
                <a:lnTo>
                  <a:pt x="9364110" y="103485"/>
                </a:lnTo>
                <a:lnTo>
                  <a:pt x="9252221" y="86133"/>
                </a:lnTo>
                <a:lnTo>
                  <a:pt x="9139196" y="70370"/>
                </a:lnTo>
                <a:lnTo>
                  <a:pt x="9025056" y="56198"/>
                </a:lnTo>
                <a:lnTo>
                  <a:pt x="8909825" y="43615"/>
                </a:lnTo>
                <a:lnTo>
                  <a:pt x="8793525" y="32624"/>
                </a:lnTo>
                <a:lnTo>
                  <a:pt x="8676181" y="23224"/>
                </a:lnTo>
                <a:lnTo>
                  <a:pt x="8557815" y="15416"/>
                </a:lnTo>
                <a:lnTo>
                  <a:pt x="8438449" y="9201"/>
                </a:lnTo>
                <a:lnTo>
                  <a:pt x="8318107" y="4579"/>
                </a:lnTo>
                <a:lnTo>
                  <a:pt x="8135814" y="636"/>
                </a:lnTo>
                <a:lnTo>
                  <a:pt x="80131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6299" y="7094119"/>
            <a:ext cx="440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90" dirty="0">
                <a:solidFill>
                  <a:srgbClr val="8E9193"/>
                </a:solidFill>
                <a:latin typeface="Trebuchet MS"/>
                <a:cs typeface="Trebuchet MS"/>
              </a:rPr>
              <a:t>COLOFON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2718" y="7094119"/>
            <a:ext cx="138978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14" dirty="0" err="1" smtClean="0">
                <a:solidFill>
                  <a:srgbClr val="8E9193"/>
                </a:solidFill>
                <a:latin typeface="Verdana"/>
                <a:cs typeface="Verdana"/>
              </a:rPr>
              <a:t>Vormgeving</a:t>
            </a:r>
            <a:r>
              <a:rPr lang="nl-NL" sz="900" spc="-114" dirty="0" smtClean="0">
                <a:solidFill>
                  <a:srgbClr val="8E9193"/>
                </a:solidFill>
                <a:latin typeface="Verdana"/>
                <a:cs typeface="Verdana"/>
              </a:rPr>
              <a:t>: </a:t>
            </a:r>
            <a:r>
              <a:rPr sz="900" spc="-114" dirty="0" smtClean="0">
                <a:solidFill>
                  <a:srgbClr val="8E9193"/>
                </a:solidFill>
                <a:latin typeface="Verdana"/>
                <a:cs typeface="Verdana"/>
              </a:rPr>
              <a:t> </a:t>
            </a:r>
            <a:r>
              <a:rPr sz="900" spc="-80" dirty="0">
                <a:solidFill>
                  <a:srgbClr val="8E9193"/>
                </a:solidFill>
                <a:latin typeface="Trebuchet MS"/>
                <a:cs typeface="Trebuchet MS"/>
              </a:rPr>
              <a:t>Ivon</a:t>
            </a:r>
            <a:r>
              <a:rPr sz="900" spc="-55" dirty="0">
                <a:solidFill>
                  <a:srgbClr val="8E9193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8E9193"/>
                </a:solidFill>
                <a:latin typeface="Trebuchet MS"/>
                <a:cs typeface="Trebuchet MS"/>
              </a:rPr>
              <a:t>Jansen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4385" y="7066230"/>
            <a:ext cx="6761480" cy="167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2160" marR="5080" indent="-760095">
              <a:lnSpc>
                <a:spcPct val="120300"/>
              </a:lnSpc>
              <a:spcBef>
                <a:spcPts val="100"/>
              </a:spcBef>
              <a:tabLst>
                <a:tab pos="751840" algn="l"/>
              </a:tabLst>
            </a:pPr>
            <a:r>
              <a:rPr sz="900" spc="-8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sz="900" spc="-5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900" spc="-70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2020	</a:t>
            </a:r>
            <a:r>
              <a:rPr sz="900" spc="-114" dirty="0" err="1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Inhoud</a:t>
            </a:r>
            <a:r>
              <a:rPr sz="900" spc="-114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NL" sz="900" spc="-114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sz="900" spc="-105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sz="900" spc="-125" dirty="0" err="1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opmaak</a:t>
            </a:r>
            <a:r>
              <a:rPr lang="nl-NL" sz="900" spc="-125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900" spc="-125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NL" sz="900" spc="-125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:   </a:t>
            </a:r>
            <a:r>
              <a:rPr sz="900" spc="-85" dirty="0" err="1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Irmi</a:t>
            </a:r>
            <a:r>
              <a:rPr sz="900" spc="-85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900" spc="-6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Bassen, </a:t>
            </a:r>
            <a:r>
              <a:rPr sz="900" spc="-80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Janneke </a:t>
            </a:r>
            <a:r>
              <a:rPr sz="900" spc="-8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Blaauw, </a:t>
            </a:r>
            <a:r>
              <a:rPr sz="900" spc="-7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Joke </a:t>
            </a:r>
            <a:r>
              <a:rPr sz="900" spc="-9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Breugem, </a:t>
            </a:r>
            <a:r>
              <a:rPr sz="900" spc="-6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Marieke </a:t>
            </a:r>
            <a:r>
              <a:rPr sz="900" spc="-90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Dijkzeul, </a:t>
            </a:r>
            <a:r>
              <a:rPr sz="900" spc="-8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Berdine </a:t>
            </a:r>
            <a:r>
              <a:rPr sz="900" spc="-9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Koekoek, </a:t>
            </a:r>
            <a:r>
              <a:rPr sz="900" spc="-85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Gerlinde </a:t>
            </a:r>
            <a:r>
              <a:rPr sz="900" spc="-100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Vorderman </a:t>
            </a:r>
            <a:r>
              <a:rPr sz="900" spc="-90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sz="900" spc="-114" dirty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Trudy </a:t>
            </a:r>
            <a:r>
              <a:rPr sz="900" spc="-65" dirty="0" smtClean="0">
                <a:solidFill>
                  <a:srgbClr val="8E9193"/>
                </a:solidFill>
                <a:latin typeface="Arial" pitchFamily="34" charset="0"/>
                <a:cs typeface="Arial" pitchFamily="34" charset="0"/>
              </a:rPr>
              <a:t>Willems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46100" y="495585"/>
            <a:ext cx="4639401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>
                <a:solidFill>
                  <a:schemeClr val="tx1"/>
                </a:solidFill>
              </a:rPr>
              <a:t>INTRODUCTIE</a:t>
            </a:r>
            <a:r>
              <a:rPr spc="-125" dirty="0"/>
              <a:t> </a:t>
            </a:r>
            <a:r>
              <a:rPr spc="-30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527300" y="2638425"/>
            <a:ext cx="4601845" cy="1933222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55" dirty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Trebuchet MS"/>
              </a:rPr>
              <a:t>Aanleiding</a:t>
            </a:r>
            <a:endParaRPr sz="15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Dit </a:t>
            </a:r>
            <a:r>
              <a:rPr sz="1200" spc="-15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model </a:t>
            </a:r>
            <a:r>
              <a:rPr sz="1200" spc="-8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is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ontstaan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vanuit </a:t>
            </a:r>
            <a:r>
              <a:rPr sz="1200" spc="-125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behoefte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5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van</a:t>
            </a:r>
            <a:r>
              <a:rPr lang="nl-NL" sz="1200" spc="-15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zorgvragers</a:t>
            </a:r>
            <a:r>
              <a:rPr sz="1200" spc="-15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3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 </a:t>
            </a:r>
            <a:r>
              <a:rPr lang="nl-NL" sz="1200" spc="-13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zorgverleners </a:t>
            </a:r>
            <a:r>
              <a:rPr lang="nl-NL" sz="1200" spc="-22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in </a:t>
            </a:r>
            <a:r>
              <a:rPr lang="nl-NL" sz="1200" spc="-225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Oost-Veluwe</a:t>
            </a:r>
            <a:r>
              <a:rPr sz="1200" spc="-13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naar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een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transmurale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werkwijze </a:t>
            </a:r>
            <a:r>
              <a:rPr sz="1200" spc="-10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palliatieve </a:t>
            </a:r>
            <a:r>
              <a:rPr sz="1200" spc="-14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zorg. </a:t>
            </a:r>
            <a:r>
              <a:rPr lang="nl-NL" sz="1200" spc="-14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Ook in de regio Gooi&amp;Vechtstreek bestaat de wens tot </a:t>
            </a:r>
            <a:r>
              <a:rPr lang="nl-NL" sz="1200" spc="-145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transmurale</a:t>
            </a:r>
            <a:r>
              <a:rPr lang="nl-NL" sz="1200" spc="-14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samenwerking waardoor een continuüm van zorg (op maat) kan worden gefaciliteerd. </a:t>
            </a: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lang="nl-NL" sz="1200" spc="-14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In het Netwerk </a:t>
            </a:r>
            <a:r>
              <a:rPr lang="nl-NL" sz="1200" spc="-125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Oost-Veluwe</a:t>
            </a:r>
            <a:r>
              <a:rPr lang="nl-NL" sz="1200" spc="-12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is een </a:t>
            </a:r>
            <a:r>
              <a:rPr sz="1200" spc="-135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goed</a:t>
            </a:r>
            <a:r>
              <a:rPr sz="1200" spc="-13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2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beschreven</a:t>
            </a:r>
            <a:r>
              <a:rPr sz="1200" spc="-1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35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zorgpad</a:t>
            </a:r>
            <a:r>
              <a:rPr lang="nl-NL" sz="1200" spc="-135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ontwikkeld, met </a:t>
            </a:r>
            <a:r>
              <a:rPr sz="1200" spc="-11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regionale</a:t>
            </a:r>
            <a:r>
              <a:rPr sz="1200" spc="-11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consensus</a:t>
            </a:r>
            <a:r>
              <a:rPr lang="nl-NL" sz="1200" spc="-11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.  Dit zorgpad kan worden aangepast aan de situatie in Gooi&amp;Vechtstreek.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27300" y="4772025"/>
            <a:ext cx="5818505" cy="169469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125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Trebuchet MS"/>
              </a:rPr>
              <a:t>Het </a:t>
            </a:r>
            <a:r>
              <a:rPr sz="1500" b="1" spc="-8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Trebuchet MS"/>
              </a:rPr>
              <a:t>doel </a:t>
            </a:r>
            <a:r>
              <a:rPr sz="1500" b="1" spc="-95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Trebuchet MS"/>
              </a:rPr>
              <a:t>hiervan</a:t>
            </a:r>
            <a:r>
              <a:rPr sz="1500" b="1" spc="-7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Trebuchet MS"/>
              </a:rPr>
              <a:t> </a:t>
            </a:r>
            <a:r>
              <a:rPr sz="1500" b="1" spc="5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Trebuchet MS"/>
              </a:rPr>
              <a:t>is</a:t>
            </a:r>
            <a:endParaRPr sz="1500" dirty="0">
              <a:solidFill>
                <a:srgbClr val="00B0F0"/>
              </a:solidFill>
              <a:latin typeface="Verdana" pitchFamily="34" charset="0"/>
              <a:ea typeface="Verdana" pitchFamily="34" charset="0"/>
              <a:cs typeface="Trebuchet MS"/>
            </a:endParaRPr>
          </a:p>
          <a:p>
            <a:pPr marL="83820" indent="-71120">
              <a:lnSpc>
                <a:spcPct val="100000"/>
              </a:lnSpc>
              <a:spcBef>
                <a:spcPts val="300"/>
              </a:spcBef>
              <a:buClr>
                <a:schemeClr val="bg2"/>
              </a:buClr>
              <a:buSzPct val="83333"/>
              <a:buChar char="•"/>
              <a:tabLst>
                <a:tab pos="83820" algn="l"/>
              </a:tabLst>
            </a:pP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betere </a:t>
            </a:r>
            <a:r>
              <a:rPr sz="1200" spc="-114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signalering </a:t>
            </a:r>
            <a:r>
              <a:rPr sz="1200" spc="-14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 </a:t>
            </a:r>
            <a:r>
              <a:rPr sz="1200" spc="-15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markering </a:t>
            </a:r>
            <a:r>
              <a:rPr sz="1200" spc="-15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van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de </a:t>
            </a:r>
            <a:r>
              <a:rPr sz="1200" spc="-11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palliatieve </a:t>
            </a:r>
            <a:r>
              <a:rPr sz="1200" spc="-1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fase, </a:t>
            </a:r>
            <a:r>
              <a:rPr sz="1200" spc="-18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aandacht </a:t>
            </a:r>
            <a:r>
              <a:rPr sz="1200" spc="-14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voor </a:t>
            </a:r>
            <a:r>
              <a:rPr sz="1200" spc="-114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kwaliteit</a:t>
            </a:r>
            <a:r>
              <a:rPr sz="1200" spc="-3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5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van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leven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  <a:p>
            <a:pPr marL="84455" indent="-71755">
              <a:lnSpc>
                <a:spcPct val="100000"/>
              </a:lnSpc>
              <a:spcBef>
                <a:spcPts val="359"/>
              </a:spcBef>
              <a:buClr>
                <a:schemeClr val="bg2"/>
              </a:buClr>
              <a:buSzPct val="83333"/>
              <a:buChar char="•"/>
              <a:tabLst>
                <a:tab pos="84455" algn="l"/>
              </a:tabLst>
            </a:pP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de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zorg </a:t>
            </a:r>
            <a:r>
              <a:rPr sz="1200" spc="-15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samen </a:t>
            </a:r>
            <a:r>
              <a:rPr sz="1200" spc="-18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naasten</a:t>
            </a:r>
            <a:r>
              <a:rPr sz="1200" spc="-17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5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vormgeven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  <a:p>
            <a:pPr marL="84455" indent="-71755">
              <a:lnSpc>
                <a:spcPct val="100000"/>
              </a:lnSpc>
              <a:spcBef>
                <a:spcPts val="359"/>
              </a:spcBef>
              <a:buClr>
                <a:schemeClr val="bg2"/>
              </a:buClr>
              <a:buSzPct val="83333"/>
              <a:buChar char="•"/>
              <a:tabLst>
                <a:tab pos="84455" algn="l"/>
              </a:tabLst>
            </a:pPr>
            <a:r>
              <a:rPr sz="1200" spc="-16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meer </a:t>
            </a:r>
            <a:r>
              <a:rPr sz="1200" spc="-1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preventief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 </a:t>
            </a:r>
            <a:r>
              <a:rPr sz="1200" spc="-1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proactief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werken </a:t>
            </a:r>
            <a:r>
              <a:rPr sz="1200" spc="-15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i.p.v. </a:t>
            </a:r>
            <a:r>
              <a:rPr sz="1200" spc="-9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reactief</a:t>
            </a:r>
            <a:r>
              <a:rPr sz="1200" spc="-2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handelen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  <a:p>
            <a:pPr marL="84455" indent="-71755">
              <a:lnSpc>
                <a:spcPct val="100000"/>
              </a:lnSpc>
              <a:spcBef>
                <a:spcPts val="359"/>
              </a:spcBef>
              <a:buClr>
                <a:schemeClr val="bg2"/>
              </a:buClr>
              <a:buSzPct val="83333"/>
              <a:buChar char="•"/>
              <a:tabLst>
                <a:tab pos="84455" algn="l"/>
              </a:tabLst>
            </a:pP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verbetering </a:t>
            </a:r>
            <a:r>
              <a:rPr sz="1200" spc="-15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van </a:t>
            </a:r>
            <a:r>
              <a:rPr sz="1200" spc="-1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overdracht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 </a:t>
            </a:r>
            <a:r>
              <a:rPr sz="1200" spc="-14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samenwerking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tussen </a:t>
            </a:r>
            <a:r>
              <a:rPr sz="1200" spc="-10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verschillende</a:t>
            </a:r>
            <a:r>
              <a:rPr sz="1200" spc="-21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9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disciplines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  <a:p>
            <a:pPr marL="84455" indent="-71755">
              <a:lnSpc>
                <a:spcPct val="100000"/>
              </a:lnSpc>
              <a:spcBef>
                <a:spcPts val="359"/>
              </a:spcBef>
              <a:buClr>
                <a:schemeClr val="bg2"/>
              </a:buClr>
              <a:buSzPct val="83333"/>
              <a:buChar char="•"/>
              <a:tabLst>
                <a:tab pos="84455" algn="l"/>
              </a:tabLst>
            </a:pP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verbeterde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 </a:t>
            </a:r>
            <a:r>
              <a:rPr sz="1200" spc="-1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eenduidige </a:t>
            </a:r>
            <a:r>
              <a:rPr sz="1200" spc="-12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werkafspraken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en</a:t>
            </a:r>
            <a:r>
              <a:rPr sz="1200" spc="-22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protocollen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  <a:p>
            <a:pPr marL="84455" indent="-71755">
              <a:lnSpc>
                <a:spcPct val="100000"/>
              </a:lnSpc>
              <a:spcBef>
                <a:spcPts val="359"/>
              </a:spcBef>
              <a:buClr>
                <a:schemeClr val="bg2"/>
              </a:buClr>
              <a:buSzPct val="83333"/>
              <a:buChar char="•"/>
              <a:tabLst>
                <a:tab pos="84455" algn="l"/>
              </a:tabLst>
            </a:pP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voldoen </a:t>
            </a:r>
            <a:r>
              <a:rPr sz="1200" spc="-135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aan </a:t>
            </a:r>
            <a:r>
              <a:rPr sz="1200" spc="-11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inkoopcriteria </a:t>
            </a:r>
            <a:r>
              <a:rPr sz="1200" spc="-15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van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de</a:t>
            </a:r>
            <a:r>
              <a:rPr sz="1200" spc="-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/>
              </a:rPr>
              <a:t>zorgverzekeraars</a:t>
            </a:r>
            <a:endParaRPr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48103" y="2532379"/>
            <a:ext cx="180721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Een </a:t>
            </a:r>
            <a:r>
              <a:rPr sz="1200" i="1" spc="-130" dirty="0">
                <a:solidFill>
                  <a:schemeClr val="bg2"/>
                </a:solidFill>
                <a:latin typeface="Trebuchet MS"/>
                <a:cs typeface="Trebuchet MS"/>
              </a:rPr>
              <a:t>model </a:t>
            </a:r>
            <a:r>
              <a:rPr sz="1200" i="1" spc="-60" dirty="0">
                <a:solidFill>
                  <a:schemeClr val="bg2"/>
                </a:solidFill>
                <a:latin typeface="Trebuchet MS"/>
                <a:cs typeface="Trebuchet MS"/>
              </a:rPr>
              <a:t>is </a:t>
            </a:r>
            <a:r>
              <a:rPr sz="1200" i="1" spc="-125" dirty="0">
                <a:solidFill>
                  <a:schemeClr val="bg2"/>
                </a:solidFill>
                <a:latin typeface="Trebuchet MS"/>
                <a:cs typeface="Trebuchet MS"/>
              </a:rPr>
              <a:t>altijd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een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vereen­  </a:t>
            </a:r>
            <a:r>
              <a:rPr sz="1200" i="1" spc="-100" dirty="0">
                <a:solidFill>
                  <a:schemeClr val="bg2"/>
                </a:solidFill>
                <a:latin typeface="Trebuchet MS"/>
                <a:cs typeface="Trebuchet MS"/>
              </a:rPr>
              <a:t>voudiging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van </a:t>
            </a:r>
            <a:r>
              <a:rPr sz="1200" i="1" spc="-120" dirty="0">
                <a:solidFill>
                  <a:schemeClr val="bg2"/>
                </a:solidFill>
                <a:latin typeface="Trebuchet MS"/>
                <a:cs typeface="Trebuchet MS"/>
              </a:rPr>
              <a:t>de werkelijkheid.  </a:t>
            </a:r>
            <a:r>
              <a:rPr sz="1200" i="1" spc="-130" dirty="0">
                <a:solidFill>
                  <a:schemeClr val="bg2"/>
                </a:solidFill>
                <a:latin typeface="Trebuchet MS"/>
                <a:cs typeface="Trebuchet MS"/>
              </a:rPr>
              <a:t>Het </a:t>
            </a:r>
            <a:r>
              <a:rPr sz="1200" i="1" spc="-100" dirty="0">
                <a:solidFill>
                  <a:schemeClr val="bg2"/>
                </a:solidFill>
                <a:latin typeface="Trebuchet MS"/>
                <a:cs typeface="Trebuchet MS"/>
              </a:rPr>
              <a:t>schema </a:t>
            </a:r>
            <a:r>
              <a:rPr sz="1200" i="1" spc="-105" dirty="0">
                <a:solidFill>
                  <a:schemeClr val="bg2"/>
                </a:solidFill>
                <a:latin typeface="Trebuchet MS"/>
                <a:cs typeface="Trebuchet MS"/>
              </a:rPr>
              <a:t>suggereert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een  </a:t>
            </a:r>
            <a:r>
              <a:rPr sz="1200" i="1" spc="-130" dirty="0">
                <a:solidFill>
                  <a:schemeClr val="bg2"/>
                </a:solidFill>
                <a:latin typeface="Trebuchet MS"/>
                <a:cs typeface="Trebuchet MS"/>
              </a:rPr>
              <a:t>lineair,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volgordelijk</a:t>
            </a:r>
            <a:r>
              <a:rPr sz="1200" i="1" spc="-35" dirty="0">
                <a:solidFill>
                  <a:schemeClr val="bg2"/>
                </a:solidFill>
                <a:latin typeface="Trebuchet MS"/>
                <a:cs typeface="Trebuchet MS"/>
              </a:rPr>
              <a:t> </a:t>
            </a:r>
            <a:r>
              <a:rPr sz="1200" i="1" spc="-105" dirty="0">
                <a:solidFill>
                  <a:schemeClr val="bg2"/>
                </a:solidFill>
                <a:latin typeface="Trebuchet MS"/>
                <a:cs typeface="Trebuchet MS"/>
              </a:rPr>
              <a:t>proces.</a:t>
            </a:r>
            <a:endParaRPr sz="1200" dirty="0">
              <a:solidFill>
                <a:schemeClr val="bg2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</a:pP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Dat </a:t>
            </a:r>
            <a:r>
              <a:rPr sz="1200" i="1" spc="-60" dirty="0">
                <a:solidFill>
                  <a:schemeClr val="bg2"/>
                </a:solidFill>
                <a:latin typeface="Trebuchet MS"/>
                <a:cs typeface="Trebuchet MS"/>
              </a:rPr>
              <a:t>is </a:t>
            </a:r>
            <a:r>
              <a:rPr sz="1200" i="1" spc="-120" dirty="0">
                <a:solidFill>
                  <a:schemeClr val="bg2"/>
                </a:solidFill>
                <a:latin typeface="Trebuchet MS"/>
                <a:cs typeface="Trebuchet MS"/>
              </a:rPr>
              <a:t>niet </a:t>
            </a:r>
            <a:r>
              <a:rPr sz="1200" i="1" spc="-135" dirty="0">
                <a:solidFill>
                  <a:schemeClr val="bg2"/>
                </a:solidFill>
                <a:latin typeface="Trebuchet MS"/>
                <a:cs typeface="Trebuchet MS"/>
              </a:rPr>
              <a:t>het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geval. </a:t>
            </a:r>
            <a:r>
              <a:rPr sz="1200" i="1" spc="-135" dirty="0">
                <a:solidFill>
                  <a:schemeClr val="bg2"/>
                </a:solidFill>
                <a:latin typeface="Trebuchet MS"/>
                <a:cs typeface="Trebuchet MS"/>
              </a:rPr>
              <a:t>Er zijn 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veel dwarsverbanden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en </a:t>
            </a:r>
            <a:r>
              <a:rPr sz="1200" i="1" spc="-130" dirty="0">
                <a:solidFill>
                  <a:schemeClr val="bg2"/>
                </a:solidFill>
                <a:latin typeface="Trebuchet MS"/>
                <a:cs typeface="Trebuchet MS"/>
              </a:rPr>
              <a:t>er  wordt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multidisciplinair </a:t>
            </a:r>
            <a:r>
              <a:rPr sz="1200" i="1" spc="-100" dirty="0">
                <a:solidFill>
                  <a:schemeClr val="bg2"/>
                </a:solidFill>
                <a:latin typeface="Trebuchet MS"/>
                <a:cs typeface="Trebuchet MS"/>
              </a:rPr>
              <a:t>samen­ 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gewerkt </a:t>
            </a:r>
            <a:r>
              <a:rPr sz="1200" i="1" spc="-120" dirty="0">
                <a:solidFill>
                  <a:schemeClr val="bg2"/>
                </a:solidFill>
                <a:latin typeface="Trebuchet MS"/>
                <a:cs typeface="Trebuchet MS"/>
              </a:rPr>
              <a:t>op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veel </a:t>
            </a:r>
            <a:r>
              <a:rPr sz="1200" i="1" spc="-105" dirty="0">
                <a:solidFill>
                  <a:schemeClr val="bg2"/>
                </a:solidFill>
                <a:latin typeface="Trebuchet MS"/>
                <a:cs typeface="Trebuchet MS"/>
              </a:rPr>
              <a:t>verschillende  </a:t>
            </a:r>
            <a:r>
              <a:rPr sz="1200" i="1" spc="-95" dirty="0">
                <a:solidFill>
                  <a:schemeClr val="bg2"/>
                </a:solidFill>
                <a:latin typeface="Trebuchet MS"/>
                <a:cs typeface="Trebuchet MS"/>
              </a:rPr>
              <a:t>locaties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in </a:t>
            </a:r>
            <a:r>
              <a:rPr sz="1200" i="1" spc="-120" dirty="0">
                <a:solidFill>
                  <a:schemeClr val="bg2"/>
                </a:solidFill>
                <a:latin typeface="Trebuchet MS"/>
                <a:cs typeface="Trebuchet MS"/>
              </a:rPr>
              <a:t>de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regio. </a:t>
            </a:r>
            <a:r>
              <a:rPr sz="1200" i="1" spc="-90" dirty="0">
                <a:solidFill>
                  <a:schemeClr val="bg2"/>
                </a:solidFill>
                <a:latin typeface="Trebuchet MS"/>
                <a:cs typeface="Trebuchet MS"/>
              </a:rPr>
              <a:t>De </a:t>
            </a:r>
            <a:r>
              <a:rPr sz="1200" i="1" spc="-120" dirty="0">
                <a:solidFill>
                  <a:schemeClr val="bg2"/>
                </a:solidFill>
                <a:latin typeface="Trebuchet MS"/>
                <a:cs typeface="Trebuchet MS"/>
              </a:rPr>
              <a:t>tab­ 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bladen </a:t>
            </a:r>
            <a:r>
              <a:rPr sz="1200" i="1" spc="-100" dirty="0">
                <a:solidFill>
                  <a:schemeClr val="bg2"/>
                </a:solidFill>
                <a:latin typeface="Trebuchet MS"/>
                <a:cs typeface="Trebuchet MS"/>
              </a:rPr>
              <a:t>geven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een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inhoudelijke  </a:t>
            </a:r>
            <a:r>
              <a:rPr sz="1200" i="1" spc="-110" dirty="0">
                <a:solidFill>
                  <a:schemeClr val="bg2"/>
                </a:solidFill>
                <a:latin typeface="Trebuchet MS"/>
                <a:cs typeface="Trebuchet MS"/>
              </a:rPr>
              <a:t>verdieping van </a:t>
            </a:r>
            <a:r>
              <a:rPr sz="1200" i="1" spc="-120" dirty="0">
                <a:solidFill>
                  <a:schemeClr val="bg2"/>
                </a:solidFill>
                <a:latin typeface="Trebuchet MS"/>
                <a:cs typeface="Trebuchet MS"/>
              </a:rPr>
              <a:t>de </a:t>
            </a:r>
            <a:r>
              <a:rPr sz="1200" i="1" spc="-105" dirty="0">
                <a:solidFill>
                  <a:schemeClr val="bg2"/>
                </a:solidFill>
                <a:latin typeface="Trebuchet MS"/>
                <a:cs typeface="Trebuchet MS"/>
              </a:rPr>
              <a:t>verschillende  </a:t>
            </a:r>
            <a:r>
              <a:rPr sz="1200" i="1" spc="-114" dirty="0">
                <a:solidFill>
                  <a:schemeClr val="bg2"/>
                </a:solidFill>
                <a:latin typeface="Trebuchet MS"/>
                <a:cs typeface="Trebuchet MS"/>
              </a:rPr>
              <a:t>stappen.</a:t>
            </a:r>
            <a:endParaRPr sz="1200" dirty="0">
              <a:solidFill>
                <a:schemeClr val="bg2"/>
              </a:solidFill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018801" y="6454878"/>
            <a:ext cx="496570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27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 dirty="0">
              <a:latin typeface="Verdana"/>
              <a:cs typeface="Verdana"/>
            </a:endParaRPr>
          </a:p>
          <a:p>
            <a:pPr>
              <a:lnSpc>
                <a:spcPts val="1270"/>
              </a:lnSpc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642100" y="5229225"/>
            <a:ext cx="3886200" cy="72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spc="-110" dirty="0" err="1">
                <a:solidFill>
                  <a:srgbClr val="BA60A5"/>
                </a:solidFill>
                <a:latin typeface="Verdana"/>
                <a:cs typeface="Verdana"/>
                <a:hlinkClick r:id="rId2"/>
              </a:rPr>
              <a:t>Signaleringsset</a:t>
            </a:r>
            <a:r>
              <a:rPr sz="1200" spc="-110" dirty="0">
                <a:solidFill>
                  <a:srgbClr val="BA60A5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75" dirty="0">
                <a:solidFill>
                  <a:srgbClr val="BA60A5"/>
                </a:solidFill>
                <a:latin typeface="Verdana"/>
                <a:cs typeface="Verdana"/>
              </a:rPr>
              <a:t> </a:t>
            </a:r>
            <a:endParaRPr lang="nl-NL" sz="1200" spc="-75" dirty="0" smtClean="0">
              <a:solidFill>
                <a:srgbClr val="BA60A5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spc="-135" dirty="0" smtClean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RADPAC</a:t>
            </a:r>
            <a:r>
              <a:rPr lang="nl-NL" sz="1200" spc="-135" dirty="0" smtClean="0">
                <a:solidFill>
                  <a:srgbClr val="BA60A5"/>
                </a:solidFill>
                <a:latin typeface="Verdana"/>
                <a:cs typeface="Verdana"/>
              </a:rPr>
              <a:t>  </a:t>
            </a:r>
            <a:r>
              <a:rPr lang="nl-NL" sz="1200" spc="-135" dirty="0" smtClean="0">
                <a:solidFill>
                  <a:schemeClr val="bg1"/>
                </a:solidFill>
                <a:latin typeface="Verdana"/>
                <a:cs typeface="Verdana"/>
              </a:rPr>
              <a:t>(toolkit - tijdig</a:t>
            </a:r>
            <a:r>
              <a:rPr lang="nl-NL" sz="1200" spc="-135" dirty="0" smtClean="0">
                <a:solidFill>
                  <a:srgbClr val="BA60A5"/>
                </a:solidFill>
                <a:latin typeface="Verdana"/>
                <a:cs typeface="Verdana"/>
              </a:rPr>
              <a:t> </a:t>
            </a:r>
            <a:r>
              <a:rPr lang="nl-NL" sz="1200" spc="-135" dirty="0" smtClean="0">
                <a:solidFill>
                  <a:schemeClr val="bg1"/>
                </a:solidFill>
                <a:latin typeface="Verdana"/>
                <a:cs typeface="Verdana"/>
              </a:rPr>
              <a:t>markeren)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spc="-105" dirty="0" err="1" smtClean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Spict</a:t>
            </a:r>
            <a:r>
              <a:rPr lang="nl-NL" sz="1200" spc="-105" dirty="0" smtClean="0">
                <a:solidFill>
                  <a:srgbClr val="BA60A5"/>
                </a:solidFill>
                <a:latin typeface="Verdana"/>
                <a:cs typeface="Verdana"/>
              </a:rPr>
              <a:t>   </a:t>
            </a:r>
            <a:r>
              <a:rPr lang="nl-NL" sz="1200" spc="-105" dirty="0" smtClean="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lang="nl-NL" sz="1200" spc="-135" dirty="0" smtClean="0">
                <a:solidFill>
                  <a:schemeClr val="bg1"/>
                </a:solidFill>
                <a:latin typeface="Verdana"/>
                <a:cs typeface="Verdana"/>
              </a:rPr>
              <a:t>toolkit - tijdig</a:t>
            </a:r>
            <a:r>
              <a:rPr lang="nl-NL" sz="1200" spc="-135" dirty="0" smtClean="0">
                <a:solidFill>
                  <a:srgbClr val="BA60A5"/>
                </a:solidFill>
                <a:latin typeface="Verdana"/>
                <a:cs typeface="Verdana"/>
              </a:rPr>
              <a:t> </a:t>
            </a:r>
            <a:r>
              <a:rPr lang="nl-NL" sz="1200" spc="-135" dirty="0" smtClean="0">
                <a:solidFill>
                  <a:schemeClr val="bg1"/>
                </a:solidFill>
                <a:latin typeface="Verdana"/>
                <a:cs typeface="Verdana"/>
              </a:rPr>
              <a:t>markeren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7300" y="783103"/>
            <a:ext cx="3877401" cy="69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SIGNALERING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27300" y="2409825"/>
            <a:ext cx="5644515" cy="7662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Signalering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kan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door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verschillende 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mensen </a:t>
            </a: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</a:rPr>
              <a:t>(ook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door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leken)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verschillende </a:t>
            </a:r>
            <a:r>
              <a:rPr sz="1200" spc="-175" dirty="0">
                <a:solidFill>
                  <a:schemeClr val="bg1"/>
                </a:solidFill>
                <a:latin typeface="Verdana"/>
                <a:cs typeface="Verdana"/>
              </a:rPr>
              <a:t>momenten 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plaatsvinden,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iedereen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kan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gesprek over de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markering</a:t>
            </a:r>
            <a:r>
              <a:rPr sz="1200" spc="-2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initiëren.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7300" y="3324225"/>
            <a:ext cx="5852160" cy="7662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Signalering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nodig, </a:t>
            </a:r>
            <a:r>
              <a:rPr sz="1200" spc="-215" dirty="0">
                <a:solidFill>
                  <a:schemeClr val="bg1"/>
                </a:solidFill>
                <a:latin typeface="Verdana"/>
                <a:cs typeface="Verdana"/>
              </a:rPr>
              <a:t>om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 fase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te 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kunnen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markeren.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Door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vroegsignalering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kunnen 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zorgverleners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tijdig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anticiperen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(potentiële)</a:t>
            </a:r>
            <a:r>
              <a:rPr sz="1200" spc="-2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zorgproblemen.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7300" y="4238625"/>
            <a:ext cx="5828030" cy="5226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Degene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die signaleert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bespreekt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dit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behandelend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arts,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die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 fase</a:t>
            </a:r>
            <a:r>
              <a:rPr sz="1200" spc="-2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markeert</a:t>
            </a:r>
            <a:r>
              <a:rPr sz="1200" spc="-15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7300" y="5000625"/>
            <a:ext cx="5181600" cy="1000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30935" algn="just">
              <a:lnSpc>
                <a:spcPct val="120800"/>
              </a:lnSpc>
              <a:spcBef>
                <a:spcPts val="100"/>
              </a:spcBef>
            </a:pPr>
            <a:r>
              <a:rPr sz="1500" b="1" spc="-85" dirty="0" err="1">
                <a:latin typeface="Trebuchet MS"/>
                <a:cs typeface="Trebuchet MS"/>
              </a:rPr>
              <a:t>Hulpmiddelen</a:t>
            </a:r>
            <a:r>
              <a:rPr sz="1500" b="1" spc="-85" dirty="0">
                <a:solidFill>
                  <a:srgbClr val="AB218E"/>
                </a:solidFill>
                <a:latin typeface="Trebuchet MS"/>
                <a:cs typeface="Trebuchet MS"/>
              </a:rPr>
              <a:t>  </a:t>
            </a:r>
            <a:endParaRPr lang="nl-NL" sz="1500" b="1" spc="-85" dirty="0" smtClean="0">
              <a:solidFill>
                <a:srgbClr val="AB218E"/>
              </a:solidFill>
              <a:latin typeface="Trebuchet MS"/>
              <a:cs typeface="Trebuchet MS"/>
            </a:endParaRPr>
          </a:p>
          <a:p>
            <a:pPr marL="12700" marR="1130935" algn="just">
              <a:lnSpc>
                <a:spcPct val="120800"/>
              </a:lnSpc>
              <a:spcBef>
                <a:spcPts val="100"/>
              </a:spcBef>
            </a:pPr>
            <a:r>
              <a:rPr lang="nl-NL" sz="1200" spc="-114" dirty="0" err="1" smtClean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Surprisequestion</a:t>
            </a:r>
            <a:r>
              <a:rPr lang="nl-NL" sz="1200" spc="-114" dirty="0" smtClean="0">
                <a:solidFill>
                  <a:schemeClr val="bg1"/>
                </a:solidFill>
                <a:latin typeface="Verdana"/>
                <a:cs typeface="Verdana"/>
              </a:rPr>
              <a:t> (</a:t>
            </a:r>
            <a:r>
              <a:rPr lang="nl-NL" sz="1200" spc="-114" dirty="0" err="1" smtClean="0">
                <a:solidFill>
                  <a:schemeClr val="bg1"/>
                </a:solidFill>
                <a:latin typeface="Verdana"/>
                <a:cs typeface="Verdana"/>
              </a:rPr>
              <a:t>markering-meetinstrumenten</a:t>
            </a:r>
            <a:r>
              <a:rPr lang="nl-NL" sz="1200" spc="-114" dirty="0" smtClean="0">
                <a:solidFill>
                  <a:schemeClr val="bg1"/>
                </a:solidFill>
                <a:latin typeface="Verdana"/>
                <a:cs typeface="Verdana"/>
              </a:rPr>
              <a:t>)</a:t>
            </a:r>
            <a:endParaRPr lang="nl-NL" sz="1200" spc="-114" dirty="0" smtClean="0">
              <a:solidFill>
                <a:schemeClr val="bg1"/>
              </a:solidFill>
              <a:latin typeface="Verdana"/>
              <a:cs typeface="Verdana"/>
            </a:endParaRPr>
          </a:p>
          <a:p>
            <a:pPr marL="12700" marR="1130935" algn="just">
              <a:lnSpc>
                <a:spcPct val="120800"/>
              </a:lnSpc>
              <a:spcBef>
                <a:spcPts val="100"/>
              </a:spcBef>
            </a:pPr>
            <a:r>
              <a:rPr sz="1200" spc="-120" dirty="0" smtClean="0">
                <a:solidFill>
                  <a:srgbClr val="0070C0"/>
                </a:solidFill>
                <a:latin typeface="Verdana"/>
                <a:cs typeface="Verdana"/>
                <a:hlinkClick r:id="rId5"/>
              </a:rPr>
              <a:t>PaTz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spc="-125" dirty="0">
                <a:solidFill>
                  <a:srgbClr val="0070C0"/>
                </a:solidFill>
                <a:latin typeface="Verdana"/>
                <a:cs typeface="Verdana"/>
                <a:hlinkClick r:id="rId6"/>
              </a:rPr>
              <a:t>Besluitvorming </a:t>
            </a:r>
            <a:r>
              <a:rPr sz="1200" spc="-110" dirty="0">
                <a:solidFill>
                  <a:srgbClr val="0070C0"/>
                </a:solidFill>
                <a:latin typeface="Verdana"/>
                <a:cs typeface="Verdana"/>
                <a:hlinkClick r:id="rId6"/>
              </a:rPr>
              <a:t>in </a:t>
            </a:r>
            <a:r>
              <a:rPr sz="1200" spc="-130" dirty="0">
                <a:solidFill>
                  <a:srgbClr val="0070C0"/>
                </a:solidFill>
                <a:latin typeface="Verdana"/>
                <a:cs typeface="Verdana"/>
                <a:hlinkClick r:id="rId6"/>
              </a:rPr>
              <a:t>de </a:t>
            </a:r>
            <a:r>
              <a:rPr sz="1200" spc="-105" dirty="0">
                <a:solidFill>
                  <a:srgbClr val="0070C0"/>
                </a:solidFill>
                <a:latin typeface="Verdana"/>
                <a:cs typeface="Verdana"/>
                <a:hlinkClick r:id="rId6"/>
              </a:rPr>
              <a:t>palliatieve</a:t>
            </a:r>
            <a:r>
              <a:rPr sz="1200" spc="-280" dirty="0">
                <a:solidFill>
                  <a:srgbClr val="0070C0"/>
                </a:solidFill>
                <a:latin typeface="Verdana"/>
                <a:cs typeface="Verdana"/>
                <a:hlinkClick r:id="rId6"/>
              </a:rPr>
              <a:t> </a:t>
            </a:r>
            <a:r>
              <a:rPr sz="1200" spc="-100" dirty="0">
                <a:solidFill>
                  <a:srgbClr val="0070C0"/>
                </a:solidFill>
                <a:latin typeface="Verdana"/>
                <a:cs typeface="Verdana"/>
                <a:hlinkClick r:id="rId6"/>
              </a:rPr>
              <a:t>fase</a:t>
            </a:r>
            <a:endParaRPr sz="1200" dirty="0">
              <a:solidFill>
                <a:srgbClr val="0070C0"/>
              </a:solidFill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27300" y="6219825"/>
            <a:ext cx="6344604" cy="730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lang="nl-NL" sz="1200" spc="-140" dirty="0" smtClean="0">
                <a:latin typeface="Verdana"/>
                <a:cs typeface="Verdana"/>
                <a:hlinkClick r:id="rId7"/>
              </a:rPr>
              <a:t>R</a:t>
            </a:r>
            <a:r>
              <a:rPr sz="1200" spc="-110" dirty="0" err="1" smtClean="0">
                <a:latin typeface="Verdana"/>
                <a:cs typeface="Verdana"/>
                <a:hlinkClick r:id="rId7"/>
              </a:rPr>
              <a:t>egiona</a:t>
            </a:r>
            <a:r>
              <a:rPr lang="nl-NL" sz="1200" spc="-110" dirty="0" smtClean="0">
                <a:latin typeface="Verdana"/>
                <a:cs typeface="Verdana"/>
                <a:hlinkClick r:id="rId7"/>
              </a:rPr>
              <a:t>a</a:t>
            </a:r>
            <a:r>
              <a:rPr sz="1200" spc="-110" dirty="0" smtClean="0">
                <a:latin typeface="Verdana"/>
                <a:cs typeface="Verdana"/>
                <a:hlinkClick r:id="rId7"/>
              </a:rPr>
              <a:t>l </a:t>
            </a:r>
            <a:r>
              <a:rPr lang="nl-NL" sz="1200" spc="-125" dirty="0" err="1" smtClean="0">
                <a:latin typeface="Verdana"/>
                <a:cs typeface="Verdana"/>
                <a:hlinkClick r:id="rId7"/>
              </a:rPr>
              <a:t>Palliatie</a:t>
            </a:r>
            <a:r>
              <a:rPr lang="nl-NL" sz="1200" spc="-125" dirty="0" smtClean="0">
                <a:latin typeface="Verdana"/>
                <a:cs typeface="Verdana"/>
                <a:hlinkClick r:id="rId7"/>
              </a:rPr>
              <a:t> T</a:t>
            </a:r>
            <a:r>
              <a:rPr sz="1200" spc="-125" dirty="0" err="1" smtClean="0">
                <a:latin typeface="Verdana"/>
                <a:cs typeface="Verdana"/>
                <a:hlinkClick r:id="rId7"/>
              </a:rPr>
              <a:t>eam</a:t>
            </a:r>
            <a:r>
              <a:rPr lang="nl-NL" sz="1200" spc="-125" dirty="0" smtClean="0">
                <a:latin typeface="Verdana"/>
                <a:cs typeface="Verdana"/>
                <a:hlinkClick r:id="rId7"/>
              </a:rPr>
              <a:t> (RPT) </a:t>
            </a:r>
            <a:r>
              <a:rPr lang="nl-NL" sz="1200" spc="-125" dirty="0" smtClean="0">
                <a:solidFill>
                  <a:schemeClr val="bg1"/>
                </a:solidFill>
                <a:latin typeface="Verdana"/>
                <a:cs typeface="Verdana"/>
              </a:rPr>
              <a:t>werkdagen 8.30-17 uur 035-7605070</a:t>
            </a:r>
            <a:endParaRPr lang="nl-NL" sz="1200" spc="-140" dirty="0" smtClean="0">
              <a:solidFill>
                <a:srgbClr val="6D6E71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lang="nl-NL" sz="1200" spc="-135" dirty="0" smtClean="0">
                <a:latin typeface="Verdana"/>
                <a:cs typeface="Verdana"/>
                <a:hlinkClick r:id="rId8"/>
              </a:rPr>
              <a:t>Consultatieteam palliatieve zorg Noord-Holland en Flevoland </a:t>
            </a:r>
            <a:r>
              <a:rPr lang="nl-NL" sz="1200" spc="-155" dirty="0" smtClean="0">
                <a:solidFill>
                  <a:schemeClr val="bg1"/>
                </a:solidFill>
                <a:latin typeface="Verdana"/>
                <a:cs typeface="Verdana"/>
              </a:rPr>
              <a:t>tijdens ANW </a:t>
            </a:r>
            <a:r>
              <a:rPr lang="nl-NL" sz="1200" spc="-155" dirty="0" smtClean="0">
                <a:solidFill>
                  <a:schemeClr val="bg1"/>
                </a:solidFill>
                <a:latin typeface="Verdana"/>
                <a:cs typeface="Verdana"/>
              </a:rPr>
              <a:t>088-6051444</a:t>
            </a:r>
          </a:p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lang="nl-NL" sz="1200" spc="-155" dirty="0" smtClean="0">
                <a:solidFill>
                  <a:schemeClr val="bg1"/>
                </a:solidFill>
                <a:latin typeface="Verdana"/>
                <a:cs typeface="Verdana"/>
                <a:hlinkClick r:id="rId9"/>
              </a:rPr>
              <a:t>Palliatief Team </a:t>
            </a:r>
            <a:r>
              <a:rPr lang="nl-NL" sz="1200" spc="-155" dirty="0" err="1" smtClean="0">
                <a:solidFill>
                  <a:schemeClr val="bg1"/>
                </a:solidFill>
                <a:latin typeface="Verdana"/>
                <a:cs typeface="Verdana"/>
                <a:hlinkClick r:id="rId9"/>
              </a:rPr>
              <a:t>Tergooiziekenhuis</a:t>
            </a:r>
            <a:r>
              <a:rPr sz="1200" spc="-135" dirty="0" smtClean="0">
                <a:solidFill>
                  <a:srgbClr val="6D6E71"/>
                </a:solidFill>
                <a:latin typeface="Verdana"/>
                <a:cs typeface="Verdana"/>
                <a:hlinkClick r:id="rId9"/>
              </a:rPr>
              <a:t>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42566" y="2505684"/>
            <a:ext cx="1459674" cy="10606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4129303"/>
            <a:ext cx="2306320" cy="3003550"/>
          </a:xfrm>
          <a:custGeom>
            <a:avLst/>
            <a:gdLst/>
            <a:ahLst/>
            <a:cxnLst/>
            <a:rect l="l" t="t" r="r" b="b"/>
            <a:pathLst>
              <a:path w="2306320" h="3003550">
                <a:moveTo>
                  <a:pt x="1168675" y="0"/>
                </a:moveTo>
                <a:lnTo>
                  <a:pt x="1122297" y="360"/>
                </a:lnTo>
                <a:lnTo>
                  <a:pt x="1075378" y="1718"/>
                </a:lnTo>
                <a:lnTo>
                  <a:pt x="1027942" y="4075"/>
                </a:lnTo>
                <a:lnTo>
                  <a:pt x="980013" y="7432"/>
                </a:lnTo>
                <a:lnTo>
                  <a:pt x="931614" y="11789"/>
                </a:lnTo>
                <a:lnTo>
                  <a:pt x="882771" y="17147"/>
                </a:lnTo>
                <a:lnTo>
                  <a:pt x="833506" y="23506"/>
                </a:lnTo>
                <a:lnTo>
                  <a:pt x="783844" y="30867"/>
                </a:lnTo>
                <a:lnTo>
                  <a:pt x="733809" y="39231"/>
                </a:lnTo>
                <a:lnTo>
                  <a:pt x="683425" y="48597"/>
                </a:lnTo>
                <a:lnTo>
                  <a:pt x="632715" y="58968"/>
                </a:lnTo>
                <a:lnTo>
                  <a:pt x="581705" y="70343"/>
                </a:lnTo>
                <a:lnTo>
                  <a:pt x="530416" y="82722"/>
                </a:lnTo>
                <a:lnTo>
                  <a:pt x="478875" y="96107"/>
                </a:lnTo>
                <a:lnTo>
                  <a:pt x="427104" y="110499"/>
                </a:lnTo>
                <a:lnTo>
                  <a:pt x="375128" y="125897"/>
                </a:lnTo>
                <a:lnTo>
                  <a:pt x="322971" y="142302"/>
                </a:lnTo>
                <a:lnTo>
                  <a:pt x="270656" y="159715"/>
                </a:lnTo>
                <a:lnTo>
                  <a:pt x="218207" y="178137"/>
                </a:lnTo>
                <a:lnTo>
                  <a:pt x="165649" y="197568"/>
                </a:lnTo>
                <a:lnTo>
                  <a:pt x="113006" y="218009"/>
                </a:lnTo>
                <a:lnTo>
                  <a:pt x="60301" y="239460"/>
                </a:lnTo>
                <a:lnTo>
                  <a:pt x="7559" y="261922"/>
                </a:lnTo>
                <a:lnTo>
                  <a:pt x="0" y="265285"/>
                </a:lnTo>
                <a:lnTo>
                  <a:pt x="0" y="3003287"/>
                </a:lnTo>
                <a:lnTo>
                  <a:pt x="37376" y="2994953"/>
                </a:lnTo>
                <a:lnTo>
                  <a:pt x="88664" y="2982573"/>
                </a:lnTo>
                <a:lnTo>
                  <a:pt x="140206" y="2969188"/>
                </a:lnTo>
                <a:lnTo>
                  <a:pt x="191977" y="2954797"/>
                </a:lnTo>
                <a:lnTo>
                  <a:pt x="243953" y="2939399"/>
                </a:lnTo>
                <a:lnTo>
                  <a:pt x="296110" y="2922993"/>
                </a:lnTo>
                <a:lnTo>
                  <a:pt x="348425" y="2905580"/>
                </a:lnTo>
                <a:lnTo>
                  <a:pt x="400874" y="2887158"/>
                </a:lnTo>
                <a:lnTo>
                  <a:pt x="453431" y="2867727"/>
                </a:lnTo>
                <a:lnTo>
                  <a:pt x="506075" y="2847286"/>
                </a:lnTo>
                <a:lnTo>
                  <a:pt x="558779" y="2825835"/>
                </a:lnTo>
                <a:lnTo>
                  <a:pt x="611522" y="2803374"/>
                </a:lnTo>
                <a:lnTo>
                  <a:pt x="664278" y="2779900"/>
                </a:lnTo>
                <a:lnTo>
                  <a:pt x="717023" y="2755415"/>
                </a:lnTo>
                <a:lnTo>
                  <a:pt x="769734" y="2729916"/>
                </a:lnTo>
                <a:lnTo>
                  <a:pt x="822387" y="2703405"/>
                </a:lnTo>
                <a:lnTo>
                  <a:pt x="874957" y="2675879"/>
                </a:lnTo>
                <a:lnTo>
                  <a:pt x="927421" y="2647339"/>
                </a:lnTo>
                <a:lnTo>
                  <a:pt x="979426" y="2617971"/>
                </a:lnTo>
                <a:lnTo>
                  <a:pt x="1030626" y="2587975"/>
                </a:lnTo>
                <a:lnTo>
                  <a:pt x="1081011" y="2557372"/>
                </a:lnTo>
                <a:lnTo>
                  <a:pt x="1130567" y="2526182"/>
                </a:lnTo>
                <a:lnTo>
                  <a:pt x="1179283" y="2494427"/>
                </a:lnTo>
                <a:lnTo>
                  <a:pt x="1227146" y="2462126"/>
                </a:lnTo>
                <a:lnTo>
                  <a:pt x="1274144" y="2429301"/>
                </a:lnTo>
                <a:lnTo>
                  <a:pt x="1320265" y="2395972"/>
                </a:lnTo>
                <a:lnTo>
                  <a:pt x="1365496" y="2362160"/>
                </a:lnTo>
                <a:lnTo>
                  <a:pt x="1409826" y="2327885"/>
                </a:lnTo>
                <a:lnTo>
                  <a:pt x="1453242" y="2293168"/>
                </a:lnTo>
                <a:lnTo>
                  <a:pt x="1495732" y="2258030"/>
                </a:lnTo>
                <a:lnTo>
                  <a:pt x="1537284" y="2222491"/>
                </a:lnTo>
                <a:lnTo>
                  <a:pt x="1577886" y="2186573"/>
                </a:lnTo>
                <a:lnTo>
                  <a:pt x="1617525" y="2150295"/>
                </a:lnTo>
                <a:lnTo>
                  <a:pt x="1656189" y="2113678"/>
                </a:lnTo>
                <a:lnTo>
                  <a:pt x="1693866" y="2076743"/>
                </a:lnTo>
                <a:lnTo>
                  <a:pt x="1730544" y="2039511"/>
                </a:lnTo>
                <a:lnTo>
                  <a:pt x="1766211" y="2002002"/>
                </a:lnTo>
                <a:lnTo>
                  <a:pt x="1800854" y="1964237"/>
                </a:lnTo>
                <a:lnTo>
                  <a:pt x="1834461" y="1926237"/>
                </a:lnTo>
                <a:lnTo>
                  <a:pt x="1867021" y="1888022"/>
                </a:lnTo>
                <a:lnTo>
                  <a:pt x="1898520" y="1849613"/>
                </a:lnTo>
                <a:lnTo>
                  <a:pt x="1928947" y="1811030"/>
                </a:lnTo>
                <a:lnTo>
                  <a:pt x="1958289" y="1772295"/>
                </a:lnTo>
                <a:lnTo>
                  <a:pt x="1986535" y="1733427"/>
                </a:lnTo>
                <a:lnTo>
                  <a:pt x="2013671" y="1694448"/>
                </a:lnTo>
                <a:lnTo>
                  <a:pt x="2039687" y="1655378"/>
                </a:lnTo>
                <a:lnTo>
                  <a:pt x="2064569" y="1616238"/>
                </a:lnTo>
                <a:lnTo>
                  <a:pt x="2088306" y="1577048"/>
                </a:lnTo>
                <a:lnTo>
                  <a:pt x="2110884" y="1537830"/>
                </a:lnTo>
                <a:lnTo>
                  <a:pt x="2132293" y="1498603"/>
                </a:lnTo>
                <a:lnTo>
                  <a:pt x="2152520" y="1459389"/>
                </a:lnTo>
                <a:lnTo>
                  <a:pt x="2171552" y="1420207"/>
                </a:lnTo>
                <a:lnTo>
                  <a:pt x="2189378" y="1381079"/>
                </a:lnTo>
                <a:lnTo>
                  <a:pt x="2205985" y="1342026"/>
                </a:lnTo>
                <a:lnTo>
                  <a:pt x="2221361" y="1303068"/>
                </a:lnTo>
                <a:lnTo>
                  <a:pt x="2235494" y="1264225"/>
                </a:lnTo>
                <a:lnTo>
                  <a:pt x="2248372" y="1225519"/>
                </a:lnTo>
                <a:lnTo>
                  <a:pt x="2259982" y="1186969"/>
                </a:lnTo>
                <a:lnTo>
                  <a:pt x="2270312" y="1148597"/>
                </a:lnTo>
                <a:lnTo>
                  <a:pt x="2279351" y="1110424"/>
                </a:lnTo>
                <a:lnTo>
                  <a:pt x="2287085" y="1072469"/>
                </a:lnTo>
                <a:lnTo>
                  <a:pt x="2293503" y="1034754"/>
                </a:lnTo>
                <a:lnTo>
                  <a:pt x="2302341" y="960125"/>
                </a:lnTo>
                <a:lnTo>
                  <a:pt x="2305767" y="886702"/>
                </a:lnTo>
                <a:lnTo>
                  <a:pt x="2305420" y="850495"/>
                </a:lnTo>
                <a:lnTo>
                  <a:pt x="2300546" y="779191"/>
                </a:lnTo>
                <a:lnTo>
                  <a:pt x="2290016" y="709506"/>
                </a:lnTo>
                <a:lnTo>
                  <a:pt x="2273732" y="641606"/>
                </a:lnTo>
                <a:lnTo>
                  <a:pt x="2251598" y="575655"/>
                </a:lnTo>
                <a:lnTo>
                  <a:pt x="2223515" y="511818"/>
                </a:lnTo>
                <a:lnTo>
                  <a:pt x="2189500" y="450453"/>
                </a:lnTo>
                <a:lnTo>
                  <a:pt x="2150246" y="392811"/>
                </a:lnTo>
                <a:lnTo>
                  <a:pt x="2106046" y="339092"/>
                </a:lnTo>
                <a:lnTo>
                  <a:pt x="2057092" y="289302"/>
                </a:lnTo>
                <a:lnTo>
                  <a:pt x="2003576" y="243445"/>
                </a:lnTo>
                <a:lnTo>
                  <a:pt x="1945690" y="201527"/>
                </a:lnTo>
                <a:lnTo>
                  <a:pt x="1883626" y="163551"/>
                </a:lnTo>
                <a:lnTo>
                  <a:pt x="1817576" y="129524"/>
                </a:lnTo>
                <a:lnTo>
                  <a:pt x="1747730" y="99449"/>
                </a:lnTo>
                <a:lnTo>
                  <a:pt x="1711445" y="85895"/>
                </a:lnTo>
                <a:lnTo>
                  <a:pt x="1674282" y="73331"/>
                </a:lnTo>
                <a:lnTo>
                  <a:pt x="1636267" y="61758"/>
                </a:lnTo>
                <a:lnTo>
                  <a:pt x="1597423" y="51176"/>
                </a:lnTo>
                <a:lnTo>
                  <a:pt x="1557774" y="41585"/>
                </a:lnTo>
                <a:lnTo>
                  <a:pt x="1517345" y="32987"/>
                </a:lnTo>
                <a:lnTo>
                  <a:pt x="1476158" y="25382"/>
                </a:lnTo>
                <a:lnTo>
                  <a:pt x="1434239" y="18771"/>
                </a:lnTo>
                <a:lnTo>
                  <a:pt x="1391611" y="13153"/>
                </a:lnTo>
                <a:lnTo>
                  <a:pt x="1348298" y="8531"/>
                </a:lnTo>
                <a:lnTo>
                  <a:pt x="1304323" y="4903"/>
                </a:lnTo>
                <a:lnTo>
                  <a:pt x="1259712" y="2272"/>
                </a:lnTo>
                <a:lnTo>
                  <a:pt x="1214488" y="637"/>
                </a:lnTo>
                <a:lnTo>
                  <a:pt x="1168675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7300" y="4031107"/>
            <a:ext cx="1214120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600" spc="-5" dirty="0">
                <a:solidFill>
                  <a:srgbClr val="FFFFFF"/>
                </a:solidFill>
                <a:latin typeface="Courier New"/>
                <a:cs typeface="Courier New"/>
              </a:rPr>
              <a:t>?</a:t>
            </a:r>
            <a:endParaRPr sz="156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371714"/>
            <a:ext cx="6084570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MARKERING </a:t>
            </a:r>
            <a:r>
              <a:rPr spc="-85" dirty="0"/>
              <a:t>PALLIATIEVE</a:t>
            </a:r>
            <a:r>
              <a:rPr spc="-170" dirty="0"/>
              <a:t> </a:t>
            </a:r>
            <a:r>
              <a:rPr spc="-50" dirty="0"/>
              <a:t>FASE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7297" y="2720975"/>
            <a:ext cx="6084570" cy="3037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Behandelend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arts.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 marR="835660">
              <a:lnSpc>
                <a:spcPts val="1800"/>
              </a:lnSpc>
              <a:spcBef>
                <a:spcPts val="60"/>
              </a:spcBef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Gesprek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proactief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aangaan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patiënt;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eraan </a:t>
            </a:r>
            <a:r>
              <a:rPr sz="1200" spc="-165" dirty="0">
                <a:solidFill>
                  <a:schemeClr val="bg1"/>
                </a:solidFill>
                <a:latin typeface="Verdana"/>
                <a:cs typeface="Verdana"/>
              </a:rPr>
              <a:t>toe;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klopt de</a:t>
            </a:r>
            <a:r>
              <a:rPr sz="1200" spc="-2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beleving?  </a:t>
            </a:r>
            <a:r>
              <a:rPr sz="1200" spc="-175" dirty="0">
                <a:solidFill>
                  <a:schemeClr val="bg1"/>
                </a:solidFill>
                <a:latin typeface="Verdana"/>
                <a:cs typeface="Verdana"/>
              </a:rPr>
              <a:t>Zo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ja,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stap </a:t>
            </a:r>
            <a:r>
              <a:rPr sz="1200" spc="-235" dirty="0">
                <a:solidFill>
                  <a:schemeClr val="bg1"/>
                </a:solidFill>
                <a:latin typeface="Verdana"/>
                <a:cs typeface="Verdana"/>
              </a:rPr>
              <a:t>1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anders stap</a:t>
            </a:r>
            <a:r>
              <a:rPr sz="1200" spc="-25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200" dirty="0">
                <a:solidFill>
                  <a:schemeClr val="bg1"/>
                </a:solidFill>
                <a:latin typeface="Verdana"/>
                <a:cs typeface="Verdana"/>
              </a:rPr>
              <a:t>2.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49860" indent="-137795">
              <a:lnSpc>
                <a:spcPct val="100000"/>
              </a:lnSpc>
              <a:spcBef>
                <a:spcPts val="240"/>
              </a:spcBef>
              <a:buAutoNum type="arabicPeriod"/>
              <a:tabLst>
                <a:tab pos="150495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zorgpad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starten, inzetten verpleegkundige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r>
              <a:rPr sz="1200" spc="-2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(VPZ)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49860" indent="-13779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50495" algn="l"/>
              </a:tabLst>
            </a:pP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monitoren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door de behandelend</a:t>
            </a:r>
            <a:r>
              <a:rPr sz="1200" spc="-1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arts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-80" dirty="0">
                <a:latin typeface="Trebuchet MS"/>
                <a:cs typeface="Trebuchet MS"/>
              </a:rPr>
              <a:t>Waarom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behandelend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arts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bepaalt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of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signaal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leidt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tot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markering.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doel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markeren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dat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professional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tijdig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gesprek gaat over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vooruitzichten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wensen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verdere 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behandeling,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begeleiding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zorg. 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 fase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verloopt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ieder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mens/ziektebeeld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anders</a:t>
            </a:r>
            <a:r>
              <a:rPr sz="1200" spc="-13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7297" y="5921368"/>
            <a:ext cx="5887403" cy="1207382"/>
          </a:xfrm>
          <a:prstGeom prst="rect">
            <a:avLst/>
          </a:prstGeom>
        </p:spPr>
        <p:txBody>
          <a:bodyPr vert="horz" wrap="square" lIns="0" tIns="60325" rIns="25200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0" dirty="0">
                <a:latin typeface="Trebuchet MS"/>
                <a:cs typeface="Trebuchet MS"/>
              </a:rPr>
              <a:t>Hulpmiddelen</a:t>
            </a:r>
            <a:endParaRPr sz="1500" dirty="0">
              <a:latin typeface="Trebuchet MS"/>
              <a:cs typeface="Trebuchet MS"/>
            </a:endParaRPr>
          </a:p>
          <a:p>
            <a:pPr marL="12700" marR="1093470">
              <a:lnSpc>
                <a:spcPts val="1800"/>
              </a:lnSpc>
              <a:spcBef>
                <a:spcPts val="60"/>
              </a:spcBef>
            </a:pPr>
            <a:r>
              <a:rPr sz="1200" spc="-145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Een 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goed </a:t>
            </a:r>
            <a:r>
              <a:rPr sz="1200" spc="-114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slechtnieuwsgesprek </a:t>
            </a:r>
            <a:r>
              <a:rPr sz="1200" spc="-8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is 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het </a:t>
            </a:r>
            <a:r>
              <a:rPr sz="1200" spc="-125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begin </a:t>
            </a:r>
            <a:r>
              <a:rPr sz="1200" spc="-15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van </a:t>
            </a:r>
            <a:r>
              <a:rPr sz="1200" spc="-13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een </a:t>
            </a:r>
            <a:r>
              <a:rPr sz="1200" spc="-135" dirty="0" err="1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goed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200" spc="-120" dirty="0" err="1" smtClean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levenseinde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00" spc="-120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Thuisarts</a:t>
            </a:r>
            <a:r>
              <a:rPr sz="1200" spc="-150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-125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Levenseinde</a:t>
            </a:r>
            <a:endParaRPr sz="1200" dirty="0">
              <a:latin typeface="Verdana"/>
              <a:cs typeface="Verdana"/>
            </a:endParaRPr>
          </a:p>
          <a:p>
            <a:pPr marL="12700" marR="5080">
              <a:lnSpc>
                <a:spcPct val="125000"/>
              </a:lnSpc>
              <a:tabLst>
                <a:tab pos="4217670" algn="l"/>
              </a:tabLst>
            </a:pPr>
            <a:r>
              <a:rPr sz="1200" spc="-114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KNMG </a:t>
            </a:r>
            <a:r>
              <a:rPr sz="1200" spc="-120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brochure 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voor </a:t>
            </a:r>
            <a:r>
              <a:rPr sz="1200" spc="-12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patiënten </a:t>
            </a:r>
            <a:r>
              <a:rPr sz="1200" spc="-140" dirty="0">
                <a:solidFill>
                  <a:srgbClr val="6D6E71"/>
                </a:solidFill>
                <a:latin typeface="Verdana"/>
                <a:cs typeface="Verdana"/>
                <a:hlinkClick r:id="rId5"/>
              </a:rPr>
              <a:t>en/of </a:t>
            </a:r>
            <a:r>
              <a:rPr sz="1200" spc="-114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KNMG </a:t>
            </a:r>
            <a:r>
              <a:rPr sz="1200" spc="-120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brochure</a:t>
            </a:r>
            <a:r>
              <a:rPr sz="1200" spc="-18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 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voor</a:t>
            </a:r>
            <a:r>
              <a:rPr sz="1200" spc="-130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 </a:t>
            </a:r>
            <a:r>
              <a:rPr sz="1200" spc="-120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artsen</a:t>
            </a:r>
            <a:r>
              <a:rPr sz="1200" spc="-120" dirty="0">
                <a:solidFill>
                  <a:srgbClr val="BA60A5"/>
                </a:solidFill>
                <a:latin typeface="Verdana"/>
                <a:cs typeface="Verdana"/>
              </a:rPr>
              <a:t>	</a:t>
            </a:r>
            <a:r>
              <a:rPr lang="nl-NL" sz="1200" dirty="0" smtClean="0">
                <a:solidFill>
                  <a:srgbClr val="BA60A5"/>
                </a:solidFill>
                <a:latin typeface="Verdana"/>
                <a:cs typeface="Verdana"/>
                <a:hlinkClick r:id="rId6"/>
              </a:rPr>
              <a:t>publieksversie</a:t>
            </a:r>
            <a:r>
              <a:rPr lang="nl-NL" sz="1200" spc="-325" dirty="0" smtClean="0">
                <a:solidFill>
                  <a:srgbClr val="BA60A5"/>
                </a:solidFill>
                <a:latin typeface="Verdana"/>
                <a:cs typeface="Verdana"/>
                <a:hlinkClick r:id="rId6"/>
              </a:rPr>
              <a:t> </a:t>
            </a:r>
            <a:endParaRPr lang="nl-NL" sz="1200" spc="-325" dirty="0" smtClean="0">
              <a:solidFill>
                <a:srgbClr val="BA60A5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5000"/>
              </a:lnSpc>
              <a:tabLst>
                <a:tab pos="4217670" algn="l"/>
              </a:tabLst>
            </a:pPr>
            <a:r>
              <a:rPr sz="1200" spc="-130" dirty="0" err="1" smtClean="0">
                <a:solidFill>
                  <a:srgbClr val="BA60A5"/>
                </a:solidFill>
                <a:latin typeface="Verdana"/>
                <a:cs typeface="Verdana"/>
                <a:hlinkClick r:id="rId7"/>
              </a:rPr>
              <a:t>Handreiking</a:t>
            </a:r>
            <a:r>
              <a:rPr sz="1200" spc="-150" dirty="0" smtClean="0">
                <a:solidFill>
                  <a:srgbClr val="BA60A5"/>
                </a:solidFill>
                <a:latin typeface="Verdana"/>
                <a:cs typeface="Verdana"/>
                <a:hlinkClick r:id="rId7"/>
              </a:rPr>
              <a:t> </a:t>
            </a:r>
            <a:r>
              <a:rPr sz="1200" spc="-140" dirty="0">
                <a:solidFill>
                  <a:srgbClr val="BA60A5"/>
                </a:solidFill>
                <a:latin typeface="Verdana"/>
                <a:cs typeface="Verdana"/>
                <a:hlinkClick r:id="rId7"/>
              </a:rPr>
              <a:t>dementie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2300" y="450079"/>
            <a:ext cx="7306401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INZET </a:t>
            </a:r>
            <a:r>
              <a:rPr spc="-60" dirty="0"/>
              <a:t>VERPLEEGKUNDIGE </a:t>
            </a:r>
            <a:r>
              <a:rPr spc="-85" dirty="0"/>
              <a:t>PALLIATIEVE</a:t>
            </a:r>
            <a:r>
              <a:rPr spc="-90" dirty="0"/>
              <a:t> </a:t>
            </a:r>
            <a:r>
              <a:rPr spc="-85" dirty="0"/>
              <a:t>ZORG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27300" y="2714625"/>
            <a:ext cx="4724400" cy="207941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Verpleegkundige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</a:t>
            </a:r>
            <a:r>
              <a:rPr sz="1200" spc="-16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 err="1" smtClean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r>
              <a:rPr lang="nl-NL" sz="1200" spc="-140" dirty="0" smtClean="0">
                <a:solidFill>
                  <a:schemeClr val="bg1"/>
                </a:solidFill>
                <a:latin typeface="Verdana"/>
                <a:cs typeface="Verdana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nl-NL" sz="1200" spc="-140" dirty="0" smtClean="0">
                <a:solidFill>
                  <a:schemeClr val="bg1"/>
                </a:solidFill>
                <a:latin typeface="Verdana"/>
                <a:cs typeface="Verdana"/>
              </a:rPr>
              <a:t>((wijk)verpleegkundigen van de regionale thuiszorgorganisaties en </a:t>
            </a:r>
            <a:r>
              <a:rPr lang="nl-NL" sz="1200" spc="-140" dirty="0" err="1" smtClean="0">
                <a:solidFill>
                  <a:schemeClr val="bg1"/>
                </a:solidFill>
                <a:latin typeface="Verdana"/>
                <a:cs typeface="Verdana"/>
              </a:rPr>
              <a:t>Tergooi</a:t>
            </a:r>
            <a:r>
              <a:rPr lang="nl-NL" sz="1200" spc="-140" dirty="0" smtClean="0">
                <a:solidFill>
                  <a:schemeClr val="bg1"/>
                </a:solidFill>
                <a:latin typeface="Verdana"/>
                <a:cs typeface="Verdana"/>
              </a:rPr>
              <a:t> Ziekenhuizen, die </a:t>
            </a:r>
            <a:r>
              <a:rPr lang="nl-NL" sz="1200" spc="-140" dirty="0" err="1" smtClean="0">
                <a:solidFill>
                  <a:schemeClr val="bg1"/>
                </a:solidFill>
                <a:latin typeface="Verdana"/>
                <a:cs typeface="Verdana"/>
              </a:rPr>
              <a:t>post-HBO</a:t>
            </a:r>
            <a:r>
              <a:rPr lang="nl-NL" sz="1200" spc="-140" dirty="0" smtClean="0">
                <a:solidFill>
                  <a:schemeClr val="bg1"/>
                </a:solidFill>
                <a:latin typeface="Verdana"/>
                <a:cs typeface="Verdana"/>
              </a:rPr>
              <a:t> opleiding palliatieve zorg hebben gevolgd)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b="1" spc="-85" dirty="0">
                <a:solidFill>
                  <a:schemeClr val="bg1"/>
                </a:solidFill>
                <a:latin typeface="Trebuchet MS"/>
                <a:cs typeface="Trebuchet MS"/>
              </a:rPr>
              <a:t>eerste </a:t>
            </a:r>
            <a:r>
              <a:rPr sz="1200" b="1" spc="-80" dirty="0">
                <a:solidFill>
                  <a:schemeClr val="bg1"/>
                </a:solidFill>
                <a:latin typeface="Trebuchet MS"/>
                <a:cs typeface="Trebuchet MS"/>
              </a:rPr>
              <a:t>aanspreekpunt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patiënt, naasten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andere</a:t>
            </a:r>
            <a:r>
              <a:rPr sz="1200" spc="-2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hulpverleners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goed bereikbaar,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toegankelijk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25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deskundig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maakt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afspraken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die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aansluiten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behoeften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wensen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2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7297" y="4778375"/>
            <a:ext cx="5676265" cy="1915268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01600" marR="717550" indent="-88900">
              <a:lnSpc>
                <a:spcPts val="1800"/>
              </a:lnSpc>
              <a:spcBef>
                <a:spcPts val="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afstemming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tussen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huisarts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medisch </a:t>
            </a:r>
            <a:r>
              <a:rPr sz="1200" spc="-90" dirty="0">
                <a:solidFill>
                  <a:schemeClr val="bg1"/>
                </a:solidFill>
                <a:latin typeface="Verdana"/>
                <a:cs typeface="Verdana"/>
              </a:rPr>
              <a:t>specialist </a:t>
            </a:r>
            <a:r>
              <a:rPr sz="1200" spc="-95" dirty="0">
                <a:solidFill>
                  <a:schemeClr val="bg1"/>
                </a:solidFill>
                <a:latin typeface="Verdana"/>
                <a:cs typeface="Verdana"/>
              </a:rPr>
              <a:t>wie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</a:t>
            </a:r>
            <a:r>
              <a:rPr sz="1200" spc="-31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is, 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taakverdeling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bereikbaarheid</a:t>
            </a:r>
            <a:r>
              <a:rPr sz="1200" spc="-18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vastleggen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marR="5080" indent="-88900">
              <a:lnSpc>
                <a:spcPts val="1800"/>
              </a:lnSpc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 err="1" smtClean="0">
                <a:solidFill>
                  <a:schemeClr val="bg1"/>
                </a:solidFill>
                <a:latin typeface="Verdana"/>
                <a:cs typeface="Verdana"/>
              </a:rPr>
              <a:t>hoofdbehandelaar</a:t>
            </a:r>
            <a:r>
              <a:rPr lang="nl-NL" sz="1200" spc="-125" dirty="0" smtClean="0">
                <a:solidFill>
                  <a:schemeClr val="bg1"/>
                </a:solidFill>
                <a:latin typeface="Verdana"/>
                <a:cs typeface="Verdana"/>
              </a:rPr>
              <a:t>, schakelt de VPZ in,</a:t>
            </a:r>
            <a:r>
              <a:rPr sz="1200" spc="-270" dirty="0" smtClean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verwijzing 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kan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ook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zonder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inzet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</a:t>
            </a:r>
            <a:r>
              <a:rPr sz="1200" spc="-1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24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VPZ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legt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contact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houdt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contact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1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VPZ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gebruikt zonodig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besluitvorming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in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de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palliatieve</a:t>
            </a:r>
            <a:r>
              <a:rPr sz="1200" spc="-24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lang="nl-NL" sz="1200" spc="-150" dirty="0" err="1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pallialine</a:t>
            </a:r>
            <a:r>
              <a:rPr lang="nl-NL" sz="1200" spc="-150" dirty="0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: symptoommanagement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geeft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notitieboekje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Wat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ik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wil 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(zeggen)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informeert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andere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betrokken</a:t>
            </a:r>
            <a:r>
              <a:rPr sz="1200" spc="-3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zorgverleners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530814"/>
            <a:ext cx="5249001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INZET</a:t>
            </a:r>
            <a:r>
              <a:rPr spc="-100" dirty="0"/>
              <a:t> </a:t>
            </a:r>
            <a:r>
              <a:rPr spc="-55" dirty="0"/>
              <a:t>NOTITIEBOEKJE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07297" y="2720975"/>
            <a:ext cx="2068195" cy="5226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Verpleegkundige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</a:t>
            </a:r>
            <a:r>
              <a:rPr sz="1200" spc="-1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r>
              <a:rPr sz="1200" spc="-140" dirty="0">
                <a:solidFill>
                  <a:srgbClr val="6D6E71"/>
                </a:solidFill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7297" y="3406775"/>
            <a:ext cx="5633085" cy="1120178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notitieboekje wordt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regio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gebruikt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naast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een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Individueel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Zorgplan</a:t>
            </a:r>
            <a:r>
              <a:rPr sz="1200" spc="-3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(IZP).</a:t>
            </a:r>
            <a:r>
              <a:rPr lang="nl-NL" sz="120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richt zich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voornamelijk op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welzijn, wensen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behoeften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patiënt,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aandacht 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spc="-90" dirty="0">
                <a:solidFill>
                  <a:schemeClr val="bg1"/>
                </a:solidFill>
                <a:latin typeface="Verdana"/>
                <a:cs typeface="Verdana"/>
              </a:rPr>
              <a:t>alle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vier </a:t>
            </a: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</a:rPr>
              <a:t>domeinen: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lichamelijk,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emotioneel,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psychosociaal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2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spiritueel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krijgt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notitieboekje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Wat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ik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wil</a:t>
            </a:r>
            <a:r>
              <a:rPr sz="1200" spc="-23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(zeggen)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7297" y="4778375"/>
            <a:ext cx="5665470" cy="7662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Bij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contact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zorgverleners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heeft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boekje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bij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zich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inhoud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onderwerp 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gesprek.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7297" y="5692775"/>
            <a:ext cx="3293110" cy="9798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0" dirty="0">
                <a:latin typeface="Trebuchet MS"/>
                <a:cs typeface="Trebuchet MS"/>
              </a:rPr>
              <a:t>Hulpmiddelen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4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individueel</a:t>
            </a:r>
            <a:r>
              <a:rPr sz="1200" spc="-15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200" spc="-13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zorgplan</a:t>
            </a:r>
            <a:endParaRPr sz="1200" dirty="0"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medisch </a:t>
            </a:r>
            <a:r>
              <a:rPr sz="1200" spc="-105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dossier palliatieve </a:t>
            </a:r>
            <a:r>
              <a:rPr sz="1200" spc="-130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zorg/levenseinde</a:t>
            </a:r>
            <a:r>
              <a:rPr sz="1200" spc="-229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-175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(NHG)</a:t>
            </a:r>
            <a:endParaRPr sz="1200" dirty="0"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4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kwaliteitskader </a:t>
            </a:r>
            <a:r>
              <a:rPr sz="1200" spc="-10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palliatieve</a:t>
            </a:r>
            <a:r>
              <a:rPr sz="1200" spc="-180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 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zorg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07297" y="2492375"/>
            <a:ext cx="6014720" cy="2597506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Centraal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moet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staan: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vindt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echt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belang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laatste</a:t>
            </a:r>
            <a:r>
              <a:rPr sz="1200" spc="-2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fase?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-40" dirty="0">
                <a:latin typeface="Trebuchet MS"/>
                <a:cs typeface="Trebuchet MS"/>
              </a:rPr>
              <a:t>Mogelijke</a:t>
            </a:r>
            <a:r>
              <a:rPr sz="1500" b="1" spc="-95" dirty="0">
                <a:latin typeface="Trebuchet MS"/>
                <a:cs typeface="Trebuchet MS"/>
              </a:rPr>
              <a:t> </a:t>
            </a:r>
            <a:r>
              <a:rPr sz="1500" b="1" spc="-100" dirty="0">
                <a:latin typeface="Trebuchet MS"/>
                <a:cs typeface="Trebuchet MS"/>
              </a:rPr>
              <a:t>onderwerpen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Wensen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patiënt/naasten,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heroverweging medicatie/beleid,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bezoek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hospice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ter oriëntatie, 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gewenste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plaats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sterven,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begraven/cremeren,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uitvaartverzorger over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mogelijkheden, 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ondersteuning door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geestelijk </a:t>
            </a:r>
            <a:r>
              <a:rPr sz="1200" spc="-130" dirty="0" err="1">
                <a:solidFill>
                  <a:schemeClr val="bg1"/>
                </a:solidFill>
                <a:latin typeface="Verdana"/>
                <a:cs typeface="Verdana"/>
              </a:rPr>
              <a:t>verzorger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70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(</a:t>
            </a:r>
            <a:r>
              <a:rPr lang="nl-NL" sz="1200" spc="-170" dirty="0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Centrum voor Levensvragen/Stichting </a:t>
            </a:r>
            <a:r>
              <a:rPr lang="nl-NL" sz="1200" spc="-170" dirty="0" err="1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Questio</a:t>
            </a:r>
            <a:r>
              <a:rPr sz="1200" spc="-140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)</a:t>
            </a:r>
            <a:r>
              <a:rPr sz="1200" spc="-140" dirty="0" smtClean="0">
                <a:solidFill>
                  <a:schemeClr val="bg1"/>
                </a:solidFill>
                <a:latin typeface="Verdana"/>
                <a:cs typeface="Verdana"/>
              </a:rPr>
              <a:t>,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notaris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over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testament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ed.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7297" y="5006975"/>
            <a:ext cx="5817235" cy="1930657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0" dirty="0">
                <a:latin typeface="Trebuchet MS"/>
                <a:cs typeface="Trebuchet MS"/>
              </a:rPr>
              <a:t>Hulpmiddelen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rgbClr val="AB218E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00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richtlijn </a:t>
            </a:r>
            <a:r>
              <a:rPr sz="1200" spc="-95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slecht </a:t>
            </a:r>
            <a:r>
              <a:rPr sz="1200" spc="-120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nieuwsgesprek</a:t>
            </a:r>
            <a:r>
              <a:rPr sz="1200" spc="-245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-114" dirty="0">
                <a:solidFill>
                  <a:srgbClr val="BA60A5"/>
                </a:solidFill>
                <a:latin typeface="Verdana"/>
                <a:cs typeface="Verdana"/>
                <a:hlinkClick r:id="rId4"/>
              </a:rPr>
              <a:t>(pallialine)</a:t>
            </a:r>
            <a:endParaRPr sz="1200" dirty="0"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rgbClr val="AB218E"/>
              </a:buClr>
              <a:buSzPct val="83333"/>
              <a:buChar char="•"/>
              <a:tabLst>
                <a:tab pos="101600" algn="l"/>
              </a:tabLst>
            </a:pPr>
            <a:r>
              <a:rPr sz="1200" spc="-9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checklist </a:t>
            </a:r>
            <a:r>
              <a:rPr sz="1200" spc="-13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bespreekpunten</a:t>
            </a:r>
            <a:r>
              <a:rPr sz="1200" spc="-200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 </a:t>
            </a:r>
            <a:r>
              <a:rPr sz="1200" spc="-145" dirty="0">
                <a:solidFill>
                  <a:srgbClr val="BA60A5"/>
                </a:solidFill>
                <a:latin typeface="Verdana"/>
                <a:cs typeface="Verdana"/>
                <a:hlinkClick r:id="rId5"/>
              </a:rPr>
              <a:t>(KNMG)</a:t>
            </a:r>
            <a:endParaRPr sz="1200" dirty="0"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rgbClr val="AB218E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screening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overbelaste</a:t>
            </a:r>
            <a:r>
              <a:rPr sz="1200" spc="-1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mantelzorgers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rgbClr val="AB218E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drie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vragen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uit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richtlijn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spirituele</a:t>
            </a:r>
            <a:r>
              <a:rPr sz="1200" spc="-280" dirty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38760" lvl="1" indent="-137795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239395" algn="l"/>
              </a:tabLst>
            </a:pPr>
            <a:r>
              <a:rPr sz="1200" i="1" spc="-140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i="1" spc="-145" dirty="0">
                <a:solidFill>
                  <a:schemeClr val="bg1"/>
                </a:solidFill>
                <a:latin typeface="Verdana"/>
                <a:cs typeface="Verdana"/>
              </a:rPr>
              <a:t>houdt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bijzonder </a:t>
            </a: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bezig </a:t>
            </a:r>
            <a:r>
              <a:rPr sz="1200" i="1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sz="1200" i="1" spc="-114" dirty="0">
                <a:solidFill>
                  <a:schemeClr val="bg1"/>
                </a:solidFill>
                <a:latin typeface="Verdana"/>
                <a:cs typeface="Verdana"/>
              </a:rPr>
              <a:t>dit</a:t>
            </a:r>
            <a:r>
              <a:rPr sz="1200" i="1" spc="-2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i="1" spc="-180" dirty="0">
                <a:solidFill>
                  <a:schemeClr val="bg1"/>
                </a:solidFill>
                <a:latin typeface="Verdana"/>
                <a:cs typeface="Verdana"/>
              </a:rPr>
              <a:t>moment?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38760" lvl="1" indent="-137795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239395" algn="l"/>
              </a:tabLst>
            </a:pP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Waar </a:t>
            </a:r>
            <a:r>
              <a:rPr sz="1200" i="1" spc="-140" dirty="0">
                <a:solidFill>
                  <a:schemeClr val="bg1"/>
                </a:solidFill>
                <a:latin typeface="Verdana"/>
                <a:cs typeface="Verdana"/>
              </a:rPr>
              <a:t>had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steun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aan </a:t>
            </a:r>
            <a:r>
              <a:rPr sz="1200" i="1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i="1" spc="-114" dirty="0">
                <a:solidFill>
                  <a:schemeClr val="bg1"/>
                </a:solidFill>
                <a:latin typeface="Verdana"/>
                <a:cs typeface="Verdana"/>
              </a:rPr>
              <a:t>eerdere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moeilijke </a:t>
            </a:r>
            <a:r>
              <a:rPr sz="1200" i="1" spc="-110" dirty="0">
                <a:solidFill>
                  <a:schemeClr val="bg1"/>
                </a:solidFill>
                <a:latin typeface="Verdana"/>
                <a:cs typeface="Verdana"/>
              </a:rPr>
              <a:t>situaties?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(familie, </a:t>
            </a:r>
            <a:r>
              <a:rPr sz="1200" i="1" spc="-120" dirty="0">
                <a:solidFill>
                  <a:schemeClr val="bg1"/>
                </a:solidFill>
                <a:latin typeface="Verdana"/>
                <a:cs typeface="Verdana"/>
              </a:rPr>
              <a:t>levensbeschouwing,</a:t>
            </a:r>
            <a:r>
              <a:rPr sz="1200" i="1" spc="-2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i="1" spc="-165" dirty="0">
                <a:solidFill>
                  <a:schemeClr val="bg1"/>
                </a:solidFill>
                <a:latin typeface="Verdana"/>
                <a:cs typeface="Verdana"/>
              </a:rPr>
              <a:t>muziek)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38760" lvl="1" indent="-137795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239395" algn="l"/>
              </a:tabLst>
            </a:pPr>
            <a:r>
              <a:rPr sz="1200" i="1" spc="-100" dirty="0">
                <a:solidFill>
                  <a:schemeClr val="bg1"/>
                </a:solidFill>
                <a:latin typeface="Verdana"/>
                <a:cs typeface="Verdana"/>
              </a:rPr>
              <a:t>Wie </a:t>
            </a:r>
            <a:r>
              <a:rPr sz="1200" i="1" spc="-150" dirty="0">
                <a:solidFill>
                  <a:schemeClr val="bg1"/>
                </a:solidFill>
                <a:latin typeface="Verdana"/>
                <a:cs typeface="Verdana"/>
              </a:rPr>
              <a:t>zou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graag </a:t>
            </a:r>
            <a:r>
              <a:rPr sz="1200" i="1" spc="-120" dirty="0">
                <a:solidFill>
                  <a:schemeClr val="bg1"/>
                </a:solidFill>
                <a:latin typeface="Verdana"/>
                <a:cs typeface="Verdana"/>
              </a:rPr>
              <a:t>bij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95" dirty="0">
                <a:solidFill>
                  <a:schemeClr val="bg1"/>
                </a:solidFill>
                <a:latin typeface="Verdana"/>
                <a:cs typeface="Verdana"/>
              </a:rPr>
              <a:t>willen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hebben? Door </a:t>
            </a:r>
            <a:r>
              <a:rPr sz="1200" i="1" spc="-95" dirty="0">
                <a:solidFill>
                  <a:schemeClr val="bg1"/>
                </a:solidFill>
                <a:latin typeface="Verdana"/>
                <a:cs typeface="Verdana"/>
              </a:rPr>
              <a:t>wie </a:t>
            </a:r>
            <a:r>
              <a:rPr sz="1200" i="1" spc="-150" dirty="0">
                <a:solidFill>
                  <a:schemeClr val="bg1"/>
                </a:solidFill>
                <a:latin typeface="Verdana"/>
                <a:cs typeface="Verdana"/>
              </a:rPr>
              <a:t>zou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gesteund </a:t>
            </a:r>
            <a:r>
              <a:rPr sz="1200" i="1" spc="-150" dirty="0">
                <a:solidFill>
                  <a:schemeClr val="bg1"/>
                </a:solidFill>
                <a:latin typeface="Verdana"/>
                <a:cs typeface="Verdana"/>
              </a:rPr>
              <a:t>kunnen</a:t>
            </a:r>
            <a:r>
              <a:rPr sz="1200" i="1" spc="-3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worden?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7624" y="650136"/>
            <a:ext cx="325627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1</a:t>
            </a:r>
            <a:r>
              <a:rPr sz="1875" spc="-247" baseline="33333" dirty="0"/>
              <a:t>e </a:t>
            </a:r>
            <a:r>
              <a:rPr sz="2200" spc="-30" dirty="0"/>
              <a:t>LEVENSEINDE</a:t>
            </a:r>
            <a:r>
              <a:rPr sz="2200" spc="-280" dirty="0"/>
              <a:t> </a:t>
            </a:r>
            <a:r>
              <a:rPr sz="2200" spc="-30" dirty="0"/>
              <a:t>GESPREK</a:t>
            </a:r>
            <a:endParaRPr sz="2200" dirty="0"/>
          </a:p>
        </p:txBody>
      </p:sp>
      <p:sp>
        <p:nvSpPr>
          <p:cNvPr id="7" name="object 7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07297" y="2720975"/>
            <a:ext cx="5079365" cy="349504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 marR="22225">
              <a:lnSpc>
                <a:spcPts val="1800"/>
              </a:lnSpc>
              <a:spcBef>
                <a:spcPts val="60"/>
              </a:spcBef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Regelmatige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afstemming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patiënt/naaste,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aandacht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vier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domeinen 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notitieboekje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wordt </a:t>
            </a:r>
            <a:r>
              <a:rPr sz="1200" spc="-90" dirty="0">
                <a:solidFill>
                  <a:schemeClr val="bg1"/>
                </a:solidFill>
                <a:latin typeface="Verdana"/>
                <a:cs typeface="Verdana"/>
              </a:rPr>
              <a:t>als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leidraad</a:t>
            </a:r>
            <a:r>
              <a:rPr sz="1200" spc="-2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gebruikt.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Gesprek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naasten over de behandeling,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 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zelfmanagement.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40" dirty="0">
                <a:latin typeface="Trebuchet MS"/>
                <a:cs typeface="Trebuchet MS"/>
              </a:rPr>
              <a:t>Mogelijke</a:t>
            </a:r>
            <a:r>
              <a:rPr sz="1500" b="1" spc="-95" dirty="0">
                <a:latin typeface="Trebuchet MS"/>
                <a:cs typeface="Trebuchet MS"/>
              </a:rPr>
              <a:t> hulpmiddelen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handreiking</a:t>
            </a:r>
            <a:r>
              <a:rPr sz="1200" spc="-15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200" spc="-130" dirty="0">
                <a:solidFill>
                  <a:srgbClr val="BA60A5"/>
                </a:solidFill>
                <a:latin typeface="Verdana"/>
                <a:cs typeface="Verdana"/>
                <a:hlinkClick r:id="rId3"/>
              </a:rPr>
              <a:t>Verenso</a:t>
            </a:r>
            <a:endParaRPr sz="1200" dirty="0"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multidisciplinair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overleg, </a:t>
            </a:r>
            <a:r>
              <a:rPr sz="1200" spc="-110" dirty="0" err="1">
                <a:solidFill>
                  <a:schemeClr val="bg1"/>
                </a:solidFill>
                <a:latin typeface="Verdana"/>
                <a:cs typeface="Verdana"/>
              </a:rPr>
              <a:t>zoals</a:t>
            </a:r>
            <a:r>
              <a:rPr sz="1200" spc="-2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 smtClean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PaTz</a:t>
            </a:r>
            <a:r>
              <a:rPr lang="nl-NL" sz="1200" spc="-120" dirty="0" smtClean="0">
                <a:solidFill>
                  <a:schemeClr val="bg1"/>
                </a:solidFill>
                <a:latin typeface="Verdana"/>
                <a:cs typeface="Verdana"/>
              </a:rPr>
              <a:t>, MDO Palliatief </a:t>
            </a:r>
            <a:r>
              <a:rPr lang="nl-NL" sz="1200" spc="-120" dirty="0" err="1" smtClean="0">
                <a:solidFill>
                  <a:schemeClr val="bg1"/>
                </a:solidFill>
                <a:latin typeface="Verdana"/>
                <a:cs typeface="Verdana"/>
              </a:rPr>
              <a:t>TeamTergooi</a:t>
            </a:r>
            <a:r>
              <a:rPr lang="nl-NL" sz="1200" spc="-120" dirty="0" err="1" smtClean="0">
                <a:solidFill>
                  <a:schemeClr val="bg1"/>
                </a:solidFill>
                <a:latin typeface="Verdana"/>
                <a:cs typeface="Verdana"/>
              </a:rPr>
              <a:t>ziekenhuizen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drie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vragen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uit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richtlijn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spirituele</a:t>
            </a:r>
            <a:r>
              <a:rPr sz="1200" spc="-280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lang="nl-NL" sz="1200" spc="-125" dirty="0" smtClean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Regionaal </a:t>
            </a:r>
            <a:r>
              <a:rPr lang="nl-NL" sz="1200" spc="-125" dirty="0" err="1" smtClean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Palliatie</a:t>
            </a:r>
            <a:r>
              <a:rPr lang="nl-NL" sz="1200" spc="-125" dirty="0" smtClean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 Team G&amp;V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8500" y="329605"/>
            <a:ext cx="5401401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PERIODIEKE</a:t>
            </a:r>
            <a:r>
              <a:rPr spc="-65" dirty="0"/>
              <a:t> </a:t>
            </a:r>
            <a:r>
              <a:rPr spc="-95" dirty="0"/>
              <a:t>EVALUATIE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018801" y="6454878"/>
            <a:ext cx="496570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27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  <a:p>
            <a:pPr>
              <a:lnSpc>
                <a:spcPts val="1270"/>
              </a:lnSpc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27300" y="2257425"/>
            <a:ext cx="5742305" cy="3774751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spc="-80" dirty="0">
                <a:latin typeface="Trebuchet MS"/>
                <a:cs typeface="Trebuchet MS"/>
              </a:rPr>
              <a:t>Wat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Er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vastgesteld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dat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laatste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fase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leven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is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aangebroken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(weken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of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65" dirty="0">
                <a:solidFill>
                  <a:schemeClr val="bg1"/>
                </a:solidFill>
                <a:latin typeface="Verdana"/>
                <a:cs typeface="Verdana"/>
              </a:rPr>
              <a:t>maanden).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40" dirty="0">
                <a:latin typeface="Trebuchet MS"/>
                <a:cs typeface="Trebuchet MS"/>
              </a:rPr>
              <a:t>Mogelijke </a:t>
            </a:r>
            <a:r>
              <a:rPr sz="1500" b="1" spc="-105" dirty="0">
                <a:latin typeface="Trebuchet MS"/>
                <a:cs typeface="Trebuchet MS"/>
              </a:rPr>
              <a:t>bespreekpunten </a:t>
            </a:r>
            <a:r>
              <a:rPr sz="1500" b="1" spc="-160" dirty="0">
                <a:latin typeface="Trebuchet MS"/>
                <a:cs typeface="Trebuchet MS"/>
              </a:rPr>
              <a:t>met </a:t>
            </a:r>
            <a:r>
              <a:rPr sz="1500" b="1" spc="-105" dirty="0">
                <a:latin typeface="Trebuchet MS"/>
                <a:cs typeface="Trebuchet MS"/>
              </a:rPr>
              <a:t>patiënt </a:t>
            </a:r>
            <a:r>
              <a:rPr sz="1500" b="1" spc="-120" dirty="0">
                <a:latin typeface="Trebuchet MS"/>
                <a:cs typeface="Trebuchet MS"/>
              </a:rPr>
              <a:t>en</a:t>
            </a:r>
            <a:r>
              <a:rPr sz="1500" b="1" spc="-35" dirty="0">
                <a:latin typeface="Trebuchet MS"/>
                <a:cs typeface="Trebuchet MS"/>
              </a:rPr>
              <a:t> </a:t>
            </a:r>
            <a:r>
              <a:rPr sz="1500" b="1" spc="-80" dirty="0">
                <a:latin typeface="Trebuchet MS"/>
                <a:cs typeface="Trebuchet MS"/>
              </a:rPr>
              <a:t>naasten</a:t>
            </a:r>
            <a:endParaRPr sz="1500" dirty="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gewenste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plaats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</a:t>
            </a:r>
            <a:r>
              <a:rPr sz="1200" spc="-20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overlijden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uitleg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over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symptomen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behandeling</a:t>
            </a:r>
            <a:r>
              <a:rPr sz="1200" spc="-1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daarvan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eventuele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scenario’s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</a:t>
            </a:r>
            <a:r>
              <a:rPr sz="1200" spc="-2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overlijden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marR="5080" indent="-171450">
              <a:lnSpc>
                <a:spcPct val="125000"/>
              </a:lnSpc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beslissingen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rond het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levenseinde;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afzien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ongewenste levensverlengende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behandeling, 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beleid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ten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aanzien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eventuele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reanimatie,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sedatie,</a:t>
            </a:r>
            <a:r>
              <a:rPr sz="1200" spc="-2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euthanasie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ondersteuning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mantelzorg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respijt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wensambulance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inzet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vrijwilligers </a:t>
            </a:r>
            <a:r>
              <a:rPr sz="1200" spc="-95" dirty="0">
                <a:solidFill>
                  <a:schemeClr val="bg1"/>
                </a:solidFill>
                <a:latin typeface="Verdana"/>
                <a:cs typeface="Verdana"/>
              </a:rPr>
              <a:t>palliatief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terminale</a:t>
            </a:r>
            <a:r>
              <a:rPr sz="1200" spc="-26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7300" y="6219825"/>
            <a:ext cx="5334000" cy="750847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0" dirty="0">
                <a:latin typeface="Trebuchet MS"/>
                <a:cs typeface="Trebuchet MS"/>
              </a:rPr>
              <a:t>Hulpmiddelen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pallialine: </a:t>
            </a:r>
            <a:r>
              <a:rPr sz="1200" spc="-100" dirty="0" err="1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richtlijn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35" dirty="0" err="1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zorg</a:t>
            </a:r>
            <a:r>
              <a:rPr lang="nl-NL" sz="1200" spc="-135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35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in </a:t>
            </a:r>
            <a:r>
              <a:rPr sz="1200" spc="-130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de</a:t>
            </a:r>
            <a:r>
              <a:rPr lang="nl-NL" sz="1200" spc="-130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325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stervensfase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thuisarts: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terminale</a:t>
            </a: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22300" y="430163"/>
            <a:ext cx="5742305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MARKERING </a:t>
            </a:r>
            <a:r>
              <a:rPr spc="-30" dirty="0"/>
              <a:t>TERMINALE</a:t>
            </a:r>
            <a:r>
              <a:rPr spc="-150" dirty="0"/>
              <a:t> </a:t>
            </a:r>
            <a:r>
              <a:rPr spc="-50" dirty="0"/>
              <a:t>FASE</a:t>
            </a:r>
          </a:p>
        </p:txBody>
      </p:sp>
      <p:sp>
        <p:nvSpPr>
          <p:cNvPr id="7" name="object 7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1899" y="399363"/>
            <a:ext cx="325627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2</a:t>
            </a:r>
            <a:r>
              <a:rPr sz="1875" spc="-247" baseline="33333" dirty="0"/>
              <a:t>e </a:t>
            </a:r>
            <a:r>
              <a:rPr sz="2200" spc="-30" dirty="0"/>
              <a:t>LEVENSEINDE</a:t>
            </a:r>
            <a:r>
              <a:rPr sz="2200" spc="-280" dirty="0"/>
              <a:t> </a:t>
            </a:r>
            <a:r>
              <a:rPr sz="2200" spc="-30" dirty="0"/>
              <a:t>GESPREK</a:t>
            </a:r>
            <a:endParaRPr sz="2200"/>
          </a:p>
        </p:txBody>
      </p:sp>
      <p:sp>
        <p:nvSpPr>
          <p:cNvPr id="5" name="object 5"/>
          <p:cNvSpPr txBox="1"/>
          <p:nvPr/>
        </p:nvSpPr>
        <p:spPr>
          <a:xfrm>
            <a:off x="2527300" y="2409825"/>
            <a:ext cx="7139305" cy="23514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Tijdig gesprek over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 naderend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overlijden,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centraal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moet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staan: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vindt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echt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belang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deze</a:t>
            </a:r>
            <a:r>
              <a:rPr sz="1200" spc="-2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fase?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-40" dirty="0">
                <a:latin typeface="Trebuchet MS"/>
                <a:cs typeface="Trebuchet MS"/>
              </a:rPr>
              <a:t>Mogelijke</a:t>
            </a:r>
            <a:r>
              <a:rPr sz="1500" b="1" spc="-95" dirty="0">
                <a:latin typeface="Trebuchet MS"/>
                <a:cs typeface="Trebuchet MS"/>
              </a:rPr>
              <a:t> </a:t>
            </a:r>
            <a:r>
              <a:rPr sz="1500" b="1" spc="-100" dirty="0">
                <a:latin typeface="Trebuchet MS"/>
                <a:cs typeface="Trebuchet MS"/>
              </a:rPr>
              <a:t>onderwerpen</a:t>
            </a:r>
            <a:endParaRPr sz="1500" dirty="0">
              <a:latin typeface="Trebuchet MS"/>
              <a:cs typeface="Trebuchet MS"/>
            </a:endParaRPr>
          </a:p>
          <a:p>
            <a:pPr marL="12700" marR="362585">
              <a:lnSpc>
                <a:spcPts val="1800"/>
              </a:lnSpc>
              <a:spcBef>
                <a:spcPts val="60"/>
              </a:spcBef>
            </a:pP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Wensen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patiënt/naasten,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heroverweging medicatie/beleid, inzet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VPZ,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bezoek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hospice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ter oriëntatie, gewenste 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plaats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sterven,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begraven/cremeren,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uitvaartverzorger over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mogelijkheden,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ondersteuning door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geestelijk 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verzorger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(Centrum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voor </a:t>
            </a:r>
            <a:r>
              <a:rPr sz="1200" spc="-140" dirty="0" err="1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Levensvragen</a:t>
            </a:r>
            <a:r>
              <a:rPr lang="nl-NL" sz="1200" spc="-140" dirty="0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/Stichting </a:t>
            </a:r>
            <a:r>
              <a:rPr lang="nl-NL" sz="1200" spc="-140" dirty="0" err="1" smtClean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Questio</a:t>
            </a:r>
            <a:r>
              <a:rPr sz="1200" spc="-140" dirty="0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)</a:t>
            </a:r>
            <a:r>
              <a:rPr sz="1200" spc="-140" dirty="0" smtClean="0">
                <a:solidFill>
                  <a:schemeClr val="bg1"/>
                </a:solidFill>
                <a:latin typeface="Verdana"/>
                <a:cs typeface="Verdana"/>
              </a:rPr>
              <a:t>,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notaris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over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testament</a:t>
            </a:r>
            <a:r>
              <a:rPr sz="1200" spc="-1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ed.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7300" y="5000625"/>
            <a:ext cx="6029325" cy="2166619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90" dirty="0">
                <a:latin typeface="Trebuchet MS"/>
                <a:cs typeface="Trebuchet MS"/>
              </a:rPr>
              <a:t>Hulpmiddelen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richtlijn </a:t>
            </a:r>
            <a:r>
              <a:rPr sz="1200" spc="-95" dirty="0">
                <a:solidFill>
                  <a:schemeClr val="bg1"/>
                </a:solidFill>
                <a:latin typeface="Verdana"/>
                <a:cs typeface="Verdana"/>
              </a:rPr>
              <a:t>slecht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nieuwsgesprek</a:t>
            </a:r>
            <a:r>
              <a:rPr sz="1200" spc="-2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(pallialine)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95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checklist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bespreekpunten</a:t>
            </a:r>
            <a:r>
              <a:rPr sz="1200" spc="-20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(KNMG)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VPZ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gebruikt zonodig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besluitvorming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in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de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palliatieve</a:t>
            </a:r>
            <a:r>
              <a:rPr sz="1200" spc="-245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lang="nl-NL" sz="1200" spc="-150" dirty="0" err="1" smtClean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pallialine</a:t>
            </a:r>
            <a:r>
              <a:rPr lang="nl-NL" sz="1200" spc="-150" dirty="0" smtClean="0">
                <a:solidFill>
                  <a:schemeClr val="bg1"/>
                </a:solidFill>
                <a:latin typeface="Verdana"/>
                <a:cs typeface="Verdana"/>
                <a:hlinkClick r:id="rId6"/>
              </a:rPr>
              <a:t>: symptoommanagement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drie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vragen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uit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7"/>
              </a:rPr>
              <a:t>richtlijn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  <a:hlinkClick r:id="rId7"/>
              </a:rPr>
              <a:t>spirituele</a:t>
            </a:r>
            <a:r>
              <a:rPr sz="1200" spc="-280" dirty="0">
                <a:solidFill>
                  <a:schemeClr val="bg1"/>
                </a:solidFill>
                <a:latin typeface="Verdana"/>
                <a:cs typeface="Verdana"/>
                <a:hlinkClick r:id="rId7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7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38760" lvl="1" indent="-13779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239395" algn="l"/>
              </a:tabLst>
            </a:pPr>
            <a:r>
              <a:rPr sz="1200" i="1" spc="-140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i="1" spc="-145" dirty="0">
                <a:solidFill>
                  <a:schemeClr val="bg1"/>
                </a:solidFill>
                <a:latin typeface="Verdana"/>
                <a:cs typeface="Verdana"/>
              </a:rPr>
              <a:t>houdt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bijzonder </a:t>
            </a: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bezig </a:t>
            </a:r>
            <a:r>
              <a:rPr sz="1200" i="1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sz="1200" i="1" spc="-114" dirty="0">
                <a:solidFill>
                  <a:schemeClr val="bg1"/>
                </a:solidFill>
                <a:latin typeface="Verdana"/>
                <a:cs typeface="Verdana"/>
              </a:rPr>
              <a:t>dit</a:t>
            </a:r>
            <a:r>
              <a:rPr sz="1200" i="1" spc="-2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i="1" spc="-180" dirty="0">
                <a:solidFill>
                  <a:schemeClr val="bg1"/>
                </a:solidFill>
                <a:latin typeface="Verdana"/>
                <a:cs typeface="Verdana"/>
              </a:rPr>
              <a:t>moment?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38760" lvl="1" indent="-13779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239395" algn="l"/>
              </a:tabLst>
            </a:pP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Waar </a:t>
            </a:r>
            <a:r>
              <a:rPr sz="1200" i="1" spc="-140" dirty="0">
                <a:solidFill>
                  <a:schemeClr val="bg1"/>
                </a:solidFill>
                <a:latin typeface="Verdana"/>
                <a:cs typeface="Verdana"/>
              </a:rPr>
              <a:t>had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steun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aan </a:t>
            </a:r>
            <a:r>
              <a:rPr sz="1200" i="1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i="1" spc="-114" dirty="0">
                <a:solidFill>
                  <a:schemeClr val="bg1"/>
                </a:solidFill>
                <a:latin typeface="Verdana"/>
                <a:cs typeface="Verdana"/>
              </a:rPr>
              <a:t>eerdere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moeilijke </a:t>
            </a:r>
            <a:r>
              <a:rPr sz="1200" i="1" spc="-110" dirty="0">
                <a:solidFill>
                  <a:schemeClr val="bg1"/>
                </a:solidFill>
                <a:latin typeface="Verdana"/>
                <a:cs typeface="Verdana"/>
              </a:rPr>
              <a:t>situaties?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(Familie? </a:t>
            </a:r>
            <a:r>
              <a:rPr sz="1200" i="1" spc="-120" dirty="0">
                <a:solidFill>
                  <a:schemeClr val="bg1"/>
                </a:solidFill>
                <a:latin typeface="Verdana"/>
                <a:cs typeface="Verdana"/>
              </a:rPr>
              <a:t>Levensbeschouwing?</a:t>
            </a:r>
            <a:r>
              <a:rPr sz="1200" i="1" spc="-21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Muziek?)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238760" lvl="1" indent="-13779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239395" algn="l"/>
              </a:tabLst>
            </a:pPr>
            <a:r>
              <a:rPr sz="1200" i="1" spc="-100" dirty="0">
                <a:solidFill>
                  <a:schemeClr val="bg1"/>
                </a:solidFill>
                <a:latin typeface="Verdana"/>
                <a:cs typeface="Verdana"/>
              </a:rPr>
              <a:t>Wie </a:t>
            </a:r>
            <a:r>
              <a:rPr sz="1200" i="1" spc="-150" dirty="0">
                <a:solidFill>
                  <a:schemeClr val="bg1"/>
                </a:solidFill>
                <a:latin typeface="Verdana"/>
                <a:cs typeface="Verdana"/>
              </a:rPr>
              <a:t>zou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graag </a:t>
            </a:r>
            <a:r>
              <a:rPr sz="1200" i="1" spc="-120" dirty="0">
                <a:solidFill>
                  <a:schemeClr val="bg1"/>
                </a:solidFill>
                <a:latin typeface="Verdana"/>
                <a:cs typeface="Verdana"/>
              </a:rPr>
              <a:t>bij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95" dirty="0">
                <a:solidFill>
                  <a:schemeClr val="bg1"/>
                </a:solidFill>
                <a:latin typeface="Verdana"/>
                <a:cs typeface="Verdana"/>
              </a:rPr>
              <a:t>willen </a:t>
            </a:r>
            <a:r>
              <a:rPr sz="1200" i="1" spc="-135" dirty="0">
                <a:solidFill>
                  <a:schemeClr val="bg1"/>
                </a:solidFill>
                <a:latin typeface="Verdana"/>
                <a:cs typeface="Verdana"/>
              </a:rPr>
              <a:t>hebben? Door </a:t>
            </a:r>
            <a:r>
              <a:rPr sz="1200" i="1" spc="-95" dirty="0">
                <a:solidFill>
                  <a:schemeClr val="bg1"/>
                </a:solidFill>
                <a:latin typeface="Verdana"/>
                <a:cs typeface="Verdana"/>
              </a:rPr>
              <a:t>wie </a:t>
            </a:r>
            <a:r>
              <a:rPr sz="1200" i="1" spc="-150" dirty="0">
                <a:solidFill>
                  <a:schemeClr val="bg1"/>
                </a:solidFill>
                <a:latin typeface="Verdana"/>
                <a:cs typeface="Verdana"/>
              </a:rPr>
              <a:t>zou </a:t>
            </a:r>
            <a:r>
              <a:rPr sz="1200" i="1" spc="-160" dirty="0">
                <a:solidFill>
                  <a:schemeClr val="bg1"/>
                </a:solidFill>
                <a:latin typeface="Verdana"/>
                <a:cs typeface="Verdana"/>
              </a:rPr>
              <a:t>u </a:t>
            </a:r>
            <a:r>
              <a:rPr sz="1200" i="1" spc="-130" dirty="0">
                <a:solidFill>
                  <a:schemeClr val="bg1"/>
                </a:solidFill>
                <a:latin typeface="Verdana"/>
                <a:cs typeface="Verdana"/>
              </a:rPr>
              <a:t>gesteund </a:t>
            </a:r>
            <a:r>
              <a:rPr sz="1200" i="1" spc="-150" dirty="0">
                <a:solidFill>
                  <a:schemeClr val="bg1"/>
                </a:solidFill>
                <a:latin typeface="Verdana"/>
                <a:cs typeface="Verdana"/>
              </a:rPr>
              <a:t>kunnen</a:t>
            </a:r>
            <a:r>
              <a:rPr sz="1200" i="1" spc="-3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i="1" spc="-125" dirty="0">
                <a:solidFill>
                  <a:schemeClr val="bg1"/>
                </a:solidFill>
                <a:latin typeface="Verdana"/>
                <a:cs typeface="Verdana"/>
              </a:rPr>
              <a:t>worden?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07297" y="2720975"/>
            <a:ext cx="3803650" cy="349504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Gesprek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naasten over behandeling,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medicatie, 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 en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eigen regie, </a:t>
            </a: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</a:rPr>
              <a:t>nu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overlijden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dichterbij</a:t>
            </a:r>
            <a:r>
              <a:rPr sz="1200" spc="-2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80" dirty="0">
                <a:solidFill>
                  <a:schemeClr val="bg1"/>
                </a:solidFill>
                <a:latin typeface="Verdana"/>
                <a:cs typeface="Verdana"/>
              </a:rPr>
              <a:t>komt.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2700" marR="46990">
              <a:lnSpc>
                <a:spcPts val="1800"/>
              </a:lnSpc>
              <a:spcBef>
                <a:spcPts val="6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Centraal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moet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staan: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vinden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naasten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echt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 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belang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deze</a:t>
            </a:r>
            <a:r>
              <a:rPr sz="1200" spc="-20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fase?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-80" dirty="0">
                <a:latin typeface="Trebuchet MS"/>
                <a:cs typeface="Trebuchet MS"/>
              </a:rPr>
              <a:t>Overweeg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inzet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Vrijwilligers </a:t>
            </a:r>
            <a:r>
              <a:rPr sz="1200" spc="-8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Palliatief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Terminale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Zorg</a:t>
            </a:r>
            <a:r>
              <a:rPr sz="1200" spc="-28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65" dirty="0">
                <a:solidFill>
                  <a:schemeClr val="bg1"/>
                </a:solidFill>
                <a:latin typeface="Verdana"/>
                <a:cs typeface="Verdana"/>
              </a:rPr>
              <a:t>(VPTZ)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lang="nl-NL" sz="1200" spc="-125" dirty="0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Regionaal </a:t>
            </a:r>
            <a:r>
              <a:rPr lang="nl-NL" sz="1200" spc="-125" dirty="0" err="1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Palliatie</a:t>
            </a:r>
            <a:r>
              <a:rPr lang="nl-NL" sz="1200" spc="-125" dirty="0" smtClean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 Team G&amp;V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starten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zorgpad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stervensfase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2300" y="307957"/>
            <a:ext cx="5020401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HEROVERWEGING</a:t>
            </a:r>
            <a:r>
              <a:rPr spc="-80" dirty="0"/>
              <a:t> </a:t>
            </a:r>
            <a:r>
              <a:rPr spc="-35" dirty="0"/>
              <a:t>BELEID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018801" y="6454878"/>
            <a:ext cx="496570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27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  <a:p>
            <a:pPr>
              <a:lnSpc>
                <a:spcPts val="1270"/>
              </a:lnSpc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07297" y="2720975"/>
            <a:ext cx="4155440" cy="3772186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en/of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VPZ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Concrete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afspraken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maken,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centraal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moet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staan: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wil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2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samenspraak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zijn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naasten.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afspraken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vastleggen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waar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vindt het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overlijden</a:t>
            </a:r>
            <a:r>
              <a:rPr sz="1200" spc="-20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plaats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eventueel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aanmelden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bij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hospice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of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palliatieve</a:t>
            </a:r>
            <a:r>
              <a:rPr sz="1200" spc="-26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unit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afstemming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mantelzorgers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waken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door de</a:t>
            </a:r>
            <a:r>
              <a:rPr sz="1200" spc="-1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naasten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</a:rPr>
              <a:t>24-uurs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bereikbaarheid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van</a:t>
            </a: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zorg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zorgpad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stervensfase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inzet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</a:rPr>
              <a:t>vrijwilligers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VPTZ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,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eventueel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oriënterend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gesprek</a:t>
            </a:r>
            <a:r>
              <a:rPr sz="1200" spc="-26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regelen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2300" y="555925"/>
            <a:ext cx="6544401" cy="13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HEROVERWEEG </a:t>
            </a:r>
            <a:r>
              <a:rPr spc="-65" dirty="0"/>
              <a:t>PLAATS </a:t>
            </a:r>
            <a:r>
              <a:rPr spc="-50" dirty="0"/>
              <a:t>VAN </a:t>
            </a:r>
            <a:r>
              <a:rPr spc="-40" dirty="0"/>
              <a:t>STERVEN</a:t>
            </a:r>
          </a:p>
        </p:txBody>
      </p:sp>
      <p:sp>
        <p:nvSpPr>
          <p:cNvPr id="6" name="object 6"/>
          <p:cNvSpPr/>
          <p:nvPr/>
        </p:nvSpPr>
        <p:spPr>
          <a:xfrm>
            <a:off x="8242300" y="3400425"/>
            <a:ext cx="1788464" cy="13495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18801" y="6454878"/>
            <a:ext cx="496570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27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 dirty="0">
              <a:latin typeface="Verdana"/>
              <a:cs typeface="Verdana"/>
            </a:endParaRPr>
          </a:p>
          <a:p>
            <a:pPr>
              <a:lnSpc>
                <a:spcPts val="1270"/>
              </a:lnSpc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07297" y="2720975"/>
            <a:ext cx="5165725" cy="353622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spc="-30" dirty="0">
                <a:latin typeface="Trebuchet MS"/>
                <a:cs typeface="Trebuchet MS"/>
              </a:rPr>
              <a:t>Wie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Hoofdbehandelaar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en/of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VPZ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naaste(n).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latin typeface="Trebuchet MS"/>
                <a:cs typeface="Trebuchet MS"/>
              </a:rPr>
              <a:t>Wat</a:t>
            </a:r>
            <a:endParaRPr sz="15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Concrete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afspraken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maken, </a:t>
            </a: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</a:rPr>
              <a:t>centraal 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</a:rPr>
              <a:t>moet 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staan: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wat </a:t>
            </a:r>
            <a:r>
              <a:rPr sz="1200" spc="-80" dirty="0">
                <a:solidFill>
                  <a:schemeClr val="bg1"/>
                </a:solidFill>
                <a:latin typeface="Verdana"/>
                <a:cs typeface="Verdana"/>
              </a:rPr>
              <a:t>wil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patiënt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</a:t>
            </a:r>
            <a:r>
              <a:rPr sz="1200" spc="-2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samenspraak 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zijn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naasten.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95" dirty="0">
                <a:latin typeface="Trebuchet MS"/>
                <a:cs typeface="Trebuchet MS"/>
              </a:rPr>
              <a:t>Hoe</a:t>
            </a:r>
            <a:endParaRPr sz="1500" dirty="0">
              <a:latin typeface="Trebuchet MS"/>
              <a:cs typeface="Trebuchet MS"/>
            </a:endParaRPr>
          </a:p>
          <a:p>
            <a:pPr marL="101600" indent="-889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60" dirty="0">
                <a:solidFill>
                  <a:schemeClr val="bg1"/>
                </a:solidFill>
                <a:latin typeface="Verdana"/>
                <a:cs typeface="Verdana"/>
              </a:rPr>
              <a:t>24-uurs </a:t>
            </a:r>
            <a:r>
              <a:rPr sz="1200" spc="-114" dirty="0" err="1">
                <a:solidFill>
                  <a:schemeClr val="bg1"/>
                </a:solidFill>
                <a:latin typeface="Verdana"/>
                <a:cs typeface="Verdana"/>
              </a:rPr>
              <a:t>beschikbaarheid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135" dirty="0" smtClean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14" dirty="0" err="1" smtClean="0">
                <a:solidFill>
                  <a:schemeClr val="bg1"/>
                </a:solidFill>
                <a:latin typeface="Verdana"/>
                <a:cs typeface="Verdana"/>
              </a:rPr>
              <a:t>regelen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hulpmiddelen </a:t>
            </a:r>
            <a:r>
              <a:rPr sz="1200" spc="-215" dirty="0">
                <a:solidFill>
                  <a:schemeClr val="bg1"/>
                </a:solidFill>
                <a:latin typeface="Verdana"/>
                <a:cs typeface="Verdana"/>
              </a:rPr>
              <a:t>/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materialen </a:t>
            </a:r>
            <a:r>
              <a:rPr sz="1200" spc="-110" dirty="0">
                <a:solidFill>
                  <a:schemeClr val="bg1"/>
                </a:solidFill>
                <a:latin typeface="Verdana"/>
                <a:cs typeface="Verdana"/>
              </a:rPr>
              <a:t>in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huis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chemeClr val="bg1"/>
                </a:solidFill>
                <a:latin typeface="Verdana"/>
                <a:cs typeface="Verdana"/>
              </a:rPr>
              <a:t>halen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</a:rPr>
              <a:t>afstemming </a:t>
            </a:r>
            <a:r>
              <a:rPr sz="1200" spc="-185" dirty="0">
                <a:solidFill>
                  <a:schemeClr val="bg1"/>
                </a:solidFill>
                <a:latin typeface="Verdana"/>
                <a:cs typeface="Verdana"/>
              </a:rPr>
              <a:t>met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mantelzorgers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</a:rPr>
              <a:t> (screeningslijst)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</a:rPr>
              <a:t>waken </a:t>
            </a:r>
            <a:r>
              <a:rPr sz="1200" spc="-130" dirty="0">
                <a:solidFill>
                  <a:schemeClr val="bg1"/>
                </a:solidFill>
                <a:latin typeface="Verdana"/>
                <a:cs typeface="Verdana"/>
              </a:rPr>
              <a:t>door de </a:t>
            </a:r>
            <a:r>
              <a:rPr sz="1200" spc="-145" dirty="0">
                <a:solidFill>
                  <a:schemeClr val="bg1"/>
                </a:solidFill>
                <a:latin typeface="Verdana"/>
                <a:cs typeface="Verdana"/>
              </a:rPr>
              <a:t>naasten; </a:t>
            </a: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inzet</a:t>
            </a:r>
            <a:r>
              <a:rPr sz="1200" spc="-1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spc="-155" dirty="0">
                <a:solidFill>
                  <a:schemeClr val="bg1"/>
                </a:solidFill>
                <a:latin typeface="Verdana"/>
                <a:cs typeface="Verdana"/>
              </a:rPr>
              <a:t>waakmand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3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zorgpad</a:t>
            </a:r>
            <a:r>
              <a:rPr sz="1200" spc="-15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stervensfase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05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folder </a:t>
            </a:r>
            <a:r>
              <a:rPr sz="1200" spc="-114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stervensfase</a:t>
            </a:r>
            <a:r>
              <a:rPr sz="1200" spc="-19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200" spc="-165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(IKNL)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8900">
              <a:lnSpc>
                <a:spcPct val="100000"/>
              </a:lnSpc>
              <a:spcBef>
                <a:spcPts val="360"/>
              </a:spcBef>
              <a:buClr>
                <a:schemeClr val="tx1"/>
              </a:buClr>
              <a:buSzPct val="83333"/>
              <a:buChar char="•"/>
              <a:tabLst>
                <a:tab pos="101600" algn="l"/>
              </a:tabLst>
            </a:pPr>
            <a:r>
              <a:rPr sz="1200" spc="-125" dirty="0">
                <a:solidFill>
                  <a:schemeClr val="bg1"/>
                </a:solidFill>
                <a:latin typeface="Verdana"/>
                <a:cs typeface="Verdana"/>
              </a:rPr>
              <a:t>inzet </a:t>
            </a:r>
            <a:r>
              <a:rPr sz="1200" spc="-10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vrijwilligers</a:t>
            </a:r>
            <a:r>
              <a:rPr sz="1200" spc="-17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-140" dirty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VPTZ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9900" y="459346"/>
            <a:ext cx="8220801" cy="1468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800"/>
              </a:lnSpc>
              <a:spcBef>
                <a:spcPts val="100"/>
              </a:spcBef>
            </a:pPr>
            <a:r>
              <a:rPr spc="-25" dirty="0"/>
              <a:t>ORGANISEER </a:t>
            </a:r>
            <a:r>
              <a:rPr spc="-100" dirty="0"/>
              <a:t>ZORG</a:t>
            </a:r>
            <a:r>
              <a:rPr spc="-140" dirty="0"/>
              <a:t> </a:t>
            </a:r>
            <a:r>
              <a:rPr spc="-5" dirty="0"/>
              <a:t>RONDOM  </a:t>
            </a:r>
            <a:r>
              <a:rPr spc="-80" dirty="0"/>
              <a:t>DE </a:t>
            </a:r>
            <a:r>
              <a:rPr spc="-65" dirty="0"/>
              <a:t>PLAATS </a:t>
            </a:r>
            <a:r>
              <a:rPr spc="-50" dirty="0"/>
              <a:t>VAN</a:t>
            </a:r>
            <a:r>
              <a:rPr spc="-10" dirty="0"/>
              <a:t> </a:t>
            </a:r>
            <a:r>
              <a:rPr spc="-40" dirty="0"/>
              <a:t>STERVEN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4129290"/>
            <a:ext cx="2305767" cy="30033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018801" y="6454878"/>
            <a:ext cx="496570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27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 dirty="0">
              <a:latin typeface="Verdana"/>
              <a:cs typeface="Verdana"/>
            </a:endParaRPr>
          </a:p>
          <a:p>
            <a:pPr>
              <a:lnSpc>
                <a:spcPts val="1270"/>
              </a:lnSpc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22300" y="473869"/>
            <a:ext cx="5172801" cy="1468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800"/>
              </a:lnSpc>
              <a:spcBef>
                <a:spcPts val="100"/>
              </a:spcBef>
            </a:pPr>
            <a:r>
              <a:rPr spc="-25" dirty="0"/>
              <a:t>ORGANISEER </a:t>
            </a:r>
            <a:r>
              <a:rPr spc="-100" dirty="0"/>
              <a:t>ZORG</a:t>
            </a:r>
            <a:r>
              <a:rPr spc="-145" dirty="0"/>
              <a:t> </a:t>
            </a:r>
            <a:r>
              <a:rPr spc="35" dirty="0"/>
              <a:t>NA  </a:t>
            </a:r>
            <a:r>
              <a:rPr spc="-145" dirty="0"/>
              <a:t>HET</a:t>
            </a:r>
            <a:r>
              <a:rPr spc="-50" dirty="0"/>
              <a:t> </a:t>
            </a:r>
            <a:r>
              <a:rPr spc="-55" dirty="0"/>
              <a:t>OVERLIJDEN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2603500" y="2139162"/>
            <a:ext cx="6080531" cy="4995598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475"/>
              </a:spcBef>
              <a:buNone/>
            </a:pPr>
            <a:r>
              <a:rPr sz="1500" b="1" spc="-30" dirty="0">
                <a:latin typeface="Trebuchet MS" panose="020B0603020202020204" pitchFamily="34" charset="0"/>
              </a:rPr>
              <a:t>Wie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sz="1200" b="0" spc="-140" dirty="0">
                <a:solidFill>
                  <a:schemeClr val="bg1"/>
                </a:solidFill>
                <a:latin typeface="Verdana"/>
                <a:cs typeface="Verdana"/>
              </a:rPr>
              <a:t>Formele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informele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</a:rPr>
              <a:t>zorgverleners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200" b="0" spc="-20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nabestaanden.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sz="1500" b="1" spc="-75" dirty="0">
                <a:latin typeface="Trebuchet MS" panose="020B0603020202020204" pitchFamily="34" charset="0"/>
              </a:rPr>
              <a:t>Wat</a:t>
            </a:r>
          </a:p>
          <a:p>
            <a:pPr marL="0" marR="5080" indent="0">
              <a:lnSpc>
                <a:spcPts val="1800"/>
              </a:lnSpc>
              <a:spcBef>
                <a:spcPts val="60"/>
              </a:spcBef>
              <a:buNone/>
            </a:pPr>
            <a:r>
              <a:rPr sz="1200" b="0" spc="-80" dirty="0">
                <a:solidFill>
                  <a:schemeClr val="bg1"/>
                </a:solidFill>
                <a:latin typeface="Verdana"/>
                <a:cs typeface="Verdana"/>
              </a:rPr>
              <a:t>Als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zorgverlener </a:t>
            </a:r>
            <a:r>
              <a:rPr sz="1200" b="0" spc="-140" dirty="0">
                <a:solidFill>
                  <a:schemeClr val="bg1"/>
                </a:solidFill>
                <a:latin typeface="Verdana"/>
                <a:cs typeface="Verdana"/>
              </a:rPr>
              <a:t>en/of </a:t>
            </a:r>
            <a:r>
              <a:rPr sz="1200" b="0" spc="-114" dirty="0">
                <a:solidFill>
                  <a:schemeClr val="bg1"/>
                </a:solidFill>
                <a:latin typeface="Verdana"/>
                <a:cs typeface="Verdana"/>
              </a:rPr>
              <a:t>organisatie </a:t>
            </a:r>
            <a:r>
              <a:rPr sz="1200" b="0" spc="-100" dirty="0">
                <a:solidFill>
                  <a:schemeClr val="bg1"/>
                </a:solidFill>
                <a:latin typeface="Verdana"/>
                <a:cs typeface="Verdana"/>
              </a:rPr>
              <a:t>afscheid </a:t>
            </a:r>
            <a:r>
              <a:rPr sz="1200" b="0" spc="-170" dirty="0">
                <a:solidFill>
                  <a:schemeClr val="bg1"/>
                </a:solidFill>
                <a:latin typeface="Verdana"/>
                <a:cs typeface="Verdana"/>
              </a:rPr>
              <a:t>nemen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b="0" spc="-145" dirty="0">
                <a:solidFill>
                  <a:schemeClr val="bg1"/>
                </a:solidFill>
                <a:latin typeface="Verdana"/>
                <a:cs typeface="Verdana"/>
              </a:rPr>
              <a:t>medeleven tonen.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</a:rPr>
              <a:t>Aandacht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schenken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aan  </a:t>
            </a:r>
            <a:r>
              <a:rPr sz="1200" b="0" spc="-114" dirty="0">
                <a:solidFill>
                  <a:schemeClr val="bg1"/>
                </a:solidFill>
                <a:latin typeface="Verdana"/>
                <a:cs typeface="Verdana"/>
              </a:rPr>
              <a:t>afsluiting/evaluatie </a:t>
            </a:r>
            <a:r>
              <a:rPr sz="1200" b="0" spc="-150" dirty="0">
                <a:solidFill>
                  <a:schemeClr val="bg1"/>
                </a:solidFill>
                <a:latin typeface="Verdana"/>
                <a:cs typeface="Verdana"/>
              </a:rPr>
              <a:t>van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geboden </a:t>
            </a:r>
            <a:r>
              <a:rPr sz="1200" b="0" spc="-165" dirty="0">
                <a:solidFill>
                  <a:schemeClr val="bg1"/>
                </a:solidFill>
                <a:latin typeface="Verdana"/>
                <a:cs typeface="Verdana"/>
              </a:rPr>
              <a:t>zorg;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belangrijk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voor nabestaanden. </a:t>
            </a:r>
            <a:r>
              <a:rPr sz="1200" b="0" spc="-140" dirty="0">
                <a:solidFill>
                  <a:schemeClr val="bg1"/>
                </a:solidFill>
                <a:latin typeface="Verdana"/>
                <a:cs typeface="Verdana"/>
              </a:rPr>
              <a:t>Het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</a:rPr>
              <a:t>blijkt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zinvol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en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troostend  te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zijn </a:t>
            </a:r>
            <a:r>
              <a:rPr sz="1200" b="0" spc="-215" dirty="0">
                <a:solidFill>
                  <a:schemeClr val="bg1"/>
                </a:solidFill>
                <a:latin typeface="Verdana"/>
                <a:cs typeface="Verdana"/>
              </a:rPr>
              <a:t>om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nabestaanden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</a:rPr>
              <a:t>uit </a:t>
            </a: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te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nodigen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een</a:t>
            </a:r>
            <a:r>
              <a:rPr sz="1200" b="0" spc="-20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herdenkingsbijeenkomst.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sz="1500" b="1" spc="-95" dirty="0">
                <a:latin typeface="Trebuchet MS" panose="020B0603020202020204" pitchFamily="34" charset="0"/>
              </a:rPr>
              <a:t>Hoe</a:t>
            </a:r>
          </a:p>
          <a:p>
            <a:pPr marL="184150" indent="-171450">
              <a:lnSpc>
                <a:spcPct val="100000"/>
              </a:lnSpc>
              <a:spcBef>
                <a:spcPts val="300"/>
              </a:spcBef>
              <a:buSzPct val="83333"/>
              <a:buFont typeface="Arial" panose="020B0604020202020204" pitchFamily="34" charset="0"/>
              <a:buChar char="•"/>
              <a:tabLst>
                <a:tab pos="101600" algn="l"/>
              </a:tabLst>
            </a:pPr>
            <a:r>
              <a:rPr sz="1200" b="0" spc="-110" dirty="0">
                <a:solidFill>
                  <a:schemeClr val="bg1"/>
                </a:solidFill>
                <a:latin typeface="Verdana"/>
                <a:cs typeface="Verdana"/>
              </a:rPr>
              <a:t>uitgeleide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doen </a:t>
            </a:r>
            <a:r>
              <a:rPr sz="1200" b="0" spc="-120" dirty="0" err="1">
                <a:solidFill>
                  <a:schemeClr val="bg1"/>
                </a:solidFill>
                <a:latin typeface="Verdana"/>
                <a:cs typeface="Verdana"/>
              </a:rPr>
              <a:t>bij</a:t>
            </a:r>
            <a:r>
              <a:rPr sz="1200" b="0" spc="-19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25" dirty="0" err="1" smtClean="0">
                <a:solidFill>
                  <a:schemeClr val="bg1"/>
                </a:solidFill>
                <a:latin typeface="Verdana"/>
                <a:cs typeface="Verdana"/>
              </a:rPr>
              <a:t>uitdragen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60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een </a:t>
            </a:r>
            <a:r>
              <a:rPr sz="1200" b="0" spc="-114" dirty="0">
                <a:solidFill>
                  <a:schemeClr val="bg1"/>
                </a:solidFill>
                <a:latin typeface="Verdana"/>
                <a:cs typeface="Verdana"/>
              </a:rPr>
              <a:t>condoleancekaart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sturen </a:t>
            </a:r>
            <a:r>
              <a:rPr sz="1200" b="0" spc="-215" dirty="0">
                <a:solidFill>
                  <a:schemeClr val="bg1"/>
                </a:solidFill>
                <a:latin typeface="Verdana"/>
                <a:cs typeface="Verdana"/>
              </a:rPr>
              <a:t>/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sz="1200" b="0" spc="-105" dirty="0">
                <a:solidFill>
                  <a:schemeClr val="bg1"/>
                </a:solidFill>
                <a:latin typeface="Verdana"/>
                <a:cs typeface="Verdana"/>
              </a:rPr>
              <a:t>condoleance</a:t>
            </a:r>
            <a:r>
              <a:rPr sz="1200" b="0" spc="-1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40" dirty="0">
                <a:solidFill>
                  <a:schemeClr val="bg1"/>
                </a:solidFill>
                <a:latin typeface="Verdana"/>
                <a:cs typeface="Verdana"/>
              </a:rPr>
              <a:t>bezoeken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60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sz="1200" b="0" spc="-125" dirty="0">
                <a:solidFill>
                  <a:schemeClr val="bg1"/>
                </a:solidFill>
                <a:latin typeface="Verdana"/>
                <a:cs typeface="Verdana"/>
              </a:rPr>
              <a:t>aanwezig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zijn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</a:rPr>
              <a:t>bij crematie </a:t>
            </a:r>
            <a:r>
              <a:rPr sz="1200" b="0" spc="-110" dirty="0">
                <a:solidFill>
                  <a:schemeClr val="bg1"/>
                </a:solidFill>
                <a:latin typeface="Verdana"/>
                <a:cs typeface="Verdana"/>
              </a:rPr>
              <a:t>of</a:t>
            </a:r>
            <a:r>
              <a:rPr sz="1200" b="0" spc="-2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14" dirty="0">
                <a:solidFill>
                  <a:schemeClr val="bg1"/>
                </a:solidFill>
                <a:latin typeface="Verdana"/>
                <a:cs typeface="Verdana"/>
              </a:rPr>
              <a:t>begrafenis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60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huisbezoek </a:t>
            </a:r>
            <a:r>
              <a:rPr sz="1200" b="0" spc="-215" dirty="0">
                <a:solidFill>
                  <a:schemeClr val="bg1"/>
                </a:solidFill>
                <a:latin typeface="Verdana"/>
                <a:cs typeface="Verdana"/>
              </a:rPr>
              <a:t>/ </a:t>
            </a:r>
            <a:r>
              <a:rPr sz="1200" b="0" spc="-100" dirty="0">
                <a:solidFill>
                  <a:schemeClr val="bg1"/>
                </a:solidFill>
                <a:latin typeface="Verdana"/>
                <a:cs typeface="Verdana"/>
              </a:rPr>
              <a:t>telefonisch</a:t>
            </a:r>
            <a:r>
              <a:rPr sz="1200" b="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nazorggesprek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60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folder: </a:t>
            </a:r>
            <a:r>
              <a:rPr sz="1200" b="0" spc="-14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Een </a:t>
            </a:r>
            <a:r>
              <a:rPr sz="1200" b="0" spc="-114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dierbare</a:t>
            </a:r>
            <a:r>
              <a:rPr sz="1200" b="0" spc="-165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verliezen</a:t>
            </a:r>
            <a:endParaRPr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60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sz="1200" b="0" spc="-180" dirty="0">
                <a:solidFill>
                  <a:schemeClr val="bg1"/>
                </a:solidFill>
                <a:latin typeface="Verdana"/>
                <a:cs typeface="Verdana"/>
              </a:rPr>
              <a:t>maak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nabestaanden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attent </a:t>
            </a:r>
            <a:r>
              <a:rPr sz="1200" b="0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sz="1200" b="0" spc="-110" dirty="0">
                <a:solidFill>
                  <a:schemeClr val="bg1"/>
                </a:solidFill>
                <a:latin typeface="Verdana"/>
                <a:cs typeface="Verdana"/>
              </a:rPr>
              <a:t>of </a:t>
            </a:r>
            <a:r>
              <a:rPr sz="1200" b="0" spc="-130" dirty="0">
                <a:solidFill>
                  <a:schemeClr val="bg1"/>
                </a:solidFill>
                <a:latin typeface="Verdana"/>
                <a:cs typeface="Verdana"/>
              </a:rPr>
              <a:t>nodig </a:t>
            </a:r>
            <a:r>
              <a:rPr sz="1200" b="0" spc="-140" dirty="0">
                <a:solidFill>
                  <a:schemeClr val="bg1"/>
                </a:solidFill>
                <a:latin typeface="Verdana"/>
                <a:cs typeface="Verdana"/>
              </a:rPr>
              <a:t>ze </a:t>
            </a:r>
            <a:r>
              <a:rPr sz="1200" b="0" spc="-120" dirty="0">
                <a:solidFill>
                  <a:schemeClr val="bg1"/>
                </a:solidFill>
                <a:latin typeface="Verdana"/>
                <a:cs typeface="Verdana"/>
              </a:rPr>
              <a:t>uit </a:t>
            </a:r>
            <a:r>
              <a:rPr sz="1200" b="0" spc="-135" dirty="0">
                <a:solidFill>
                  <a:schemeClr val="bg1"/>
                </a:solidFill>
                <a:latin typeface="Verdana"/>
                <a:cs typeface="Verdana"/>
              </a:rPr>
              <a:t>voor </a:t>
            </a:r>
            <a:r>
              <a:rPr sz="1200" b="0" spc="-130" dirty="0" err="1">
                <a:solidFill>
                  <a:schemeClr val="bg1"/>
                </a:solidFill>
                <a:latin typeface="Verdana"/>
                <a:cs typeface="Verdana"/>
              </a:rPr>
              <a:t>een</a:t>
            </a:r>
            <a:r>
              <a:rPr sz="1200" b="0" spc="-21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200" b="0" spc="-135" dirty="0" err="1">
                <a:solidFill>
                  <a:schemeClr val="bg1"/>
                </a:solidFill>
                <a:latin typeface="Verdana"/>
                <a:cs typeface="Verdana"/>
              </a:rPr>
              <a:t>herdenkingsbijeenkomst</a:t>
            </a:r>
            <a:endParaRPr lang="nl-NL" sz="1200" b="0" spc="-135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459"/>
              </a:spcBef>
              <a:buSzPct val="83333"/>
              <a:buFont typeface="Arial" panose="020B0604020202020204" pitchFamily="34" charset="0"/>
              <a:buChar char="•"/>
              <a:tabLst>
                <a:tab pos="101600" algn="l"/>
                <a:tab pos="2442845" algn="l"/>
              </a:tabLst>
            </a:pPr>
            <a:r>
              <a:rPr lang="nl-NL" sz="1200" spc="-125" dirty="0">
                <a:solidFill>
                  <a:schemeClr val="bg1"/>
                </a:solidFill>
                <a:latin typeface="Verdana"/>
                <a:cs typeface="Verdana"/>
              </a:rPr>
              <a:t>attendere</a:t>
            </a:r>
            <a:r>
              <a:rPr lang="nl-NL" sz="1200" spc="-155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lang="nl-NL"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135" dirty="0">
                <a:solidFill>
                  <a:schemeClr val="bg1"/>
                </a:solidFill>
                <a:latin typeface="Verdana"/>
                <a:cs typeface="Verdana"/>
              </a:rPr>
              <a:t>o</a:t>
            </a:r>
            <a:r>
              <a:rPr lang="nl-NL" sz="1200" spc="-140" dirty="0">
                <a:solidFill>
                  <a:schemeClr val="bg1"/>
                </a:solidFill>
                <a:latin typeface="Verdana"/>
                <a:cs typeface="Verdana"/>
              </a:rPr>
              <a:t>p</a:t>
            </a:r>
            <a:r>
              <a:rPr lang="nl-NL"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135" dirty="0">
                <a:solidFill>
                  <a:schemeClr val="bg1"/>
                </a:solidFill>
                <a:latin typeface="Verdana"/>
                <a:cs typeface="Verdana"/>
              </a:rPr>
              <a:t>boeke</a:t>
            </a:r>
            <a:r>
              <a:rPr lang="nl-NL" sz="1200" spc="-150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lang="nl-NL"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215" dirty="0">
                <a:solidFill>
                  <a:schemeClr val="bg1"/>
                </a:solidFill>
                <a:latin typeface="Verdana"/>
                <a:cs typeface="Verdana"/>
              </a:rPr>
              <a:t>/</a:t>
            </a:r>
            <a:r>
              <a:rPr lang="nl-NL" sz="1200" spc="-1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105" dirty="0">
                <a:solidFill>
                  <a:schemeClr val="bg1"/>
                </a:solidFill>
                <a:latin typeface="Verdana"/>
                <a:cs typeface="Verdana"/>
              </a:rPr>
              <a:t>tijdschrifte</a:t>
            </a:r>
            <a:r>
              <a:rPr lang="nl-NL" sz="1200" spc="-155" dirty="0">
                <a:solidFill>
                  <a:schemeClr val="bg1"/>
                </a:solidFill>
                <a:latin typeface="Verdana"/>
                <a:cs typeface="Verdana"/>
              </a:rPr>
              <a:t>n</a:t>
            </a:r>
            <a:r>
              <a:rPr lang="nl-NL" sz="1200" dirty="0">
                <a:solidFill>
                  <a:schemeClr val="bg1"/>
                </a:solidFill>
                <a:latin typeface="Verdana"/>
                <a:cs typeface="Verdana"/>
              </a:rPr>
              <a:t>	</a:t>
            </a:r>
            <a:r>
              <a:rPr lang="nl-NL" sz="1200" spc="-114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ww</a:t>
            </a:r>
            <a:r>
              <a:rPr lang="nl-NL" sz="1200" spc="-16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w</a:t>
            </a:r>
            <a:r>
              <a:rPr lang="nl-NL" sz="1200" spc="-13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.doodgewoonbespreekbaa</a:t>
            </a:r>
            <a:r>
              <a:rPr lang="nl-NL" sz="1200" spc="-18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r</a:t>
            </a:r>
            <a:r>
              <a:rPr lang="nl-NL" sz="1200" spc="-130" dirty="0">
                <a:solidFill>
                  <a:schemeClr val="bg1"/>
                </a:solidFill>
                <a:latin typeface="Verdana"/>
                <a:cs typeface="Verdana"/>
                <a:hlinkClick r:id="rId3"/>
              </a:rPr>
              <a:t>.nl</a:t>
            </a:r>
            <a:endParaRPr lang="nl-NL"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59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lang="nl-NL" sz="1200" spc="-235" dirty="0">
                <a:solidFill>
                  <a:schemeClr val="bg1"/>
                </a:solidFill>
                <a:latin typeface="Verdana"/>
                <a:cs typeface="Verdana"/>
              </a:rPr>
              <a:t>1 </a:t>
            </a:r>
            <a:r>
              <a:rPr lang="nl-NL" sz="1200" spc="-125" dirty="0">
                <a:solidFill>
                  <a:schemeClr val="bg1"/>
                </a:solidFill>
                <a:latin typeface="Verdana"/>
                <a:cs typeface="Verdana"/>
              </a:rPr>
              <a:t>jaar </a:t>
            </a:r>
            <a:r>
              <a:rPr lang="nl-NL" sz="1200" spc="-140" dirty="0">
                <a:solidFill>
                  <a:schemeClr val="bg1"/>
                </a:solidFill>
                <a:latin typeface="Verdana"/>
                <a:cs typeface="Verdana"/>
              </a:rPr>
              <a:t>na </a:t>
            </a:r>
            <a:r>
              <a:rPr lang="nl-NL" sz="1200" spc="-120" dirty="0">
                <a:solidFill>
                  <a:schemeClr val="bg1"/>
                </a:solidFill>
                <a:latin typeface="Verdana"/>
                <a:cs typeface="Verdana"/>
              </a:rPr>
              <a:t>overlijden </a:t>
            </a:r>
            <a:r>
              <a:rPr lang="nl-NL" sz="1200" spc="-140" dirty="0">
                <a:solidFill>
                  <a:schemeClr val="bg1"/>
                </a:solidFill>
                <a:latin typeface="Verdana"/>
                <a:cs typeface="Verdana"/>
              </a:rPr>
              <a:t>op </a:t>
            </a:r>
            <a:r>
              <a:rPr lang="nl-NL" sz="1200" spc="-130" dirty="0">
                <a:solidFill>
                  <a:schemeClr val="bg1"/>
                </a:solidFill>
                <a:latin typeface="Verdana"/>
                <a:cs typeface="Verdana"/>
              </a:rPr>
              <a:t>de </a:t>
            </a:r>
            <a:r>
              <a:rPr lang="nl-NL" sz="1200" spc="-120" dirty="0">
                <a:solidFill>
                  <a:schemeClr val="bg1"/>
                </a:solidFill>
                <a:latin typeface="Verdana"/>
                <a:cs typeface="Verdana"/>
              </a:rPr>
              <a:t>sterfdag </a:t>
            </a:r>
            <a:r>
              <a:rPr lang="nl-NL" sz="1200" spc="-130" dirty="0">
                <a:solidFill>
                  <a:schemeClr val="bg1"/>
                </a:solidFill>
                <a:latin typeface="Verdana"/>
                <a:cs typeface="Verdana"/>
              </a:rPr>
              <a:t>een</a:t>
            </a:r>
            <a:r>
              <a:rPr lang="nl-NL" sz="1200" spc="-3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130" dirty="0">
                <a:solidFill>
                  <a:schemeClr val="bg1"/>
                </a:solidFill>
                <a:latin typeface="Verdana"/>
                <a:cs typeface="Verdana"/>
              </a:rPr>
              <a:t>telefoontje/kaart</a:t>
            </a:r>
            <a:endParaRPr lang="nl-NL"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83515" indent="-171450">
              <a:lnSpc>
                <a:spcPct val="100000"/>
              </a:lnSpc>
              <a:spcBef>
                <a:spcPts val="359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r>
              <a:rPr lang="nl-NL" sz="1200" spc="-125" dirty="0">
                <a:solidFill>
                  <a:schemeClr val="bg1"/>
                </a:solidFill>
                <a:latin typeface="Verdana"/>
                <a:cs typeface="Verdana"/>
              </a:rPr>
              <a:t>overweeg </a:t>
            </a:r>
            <a:r>
              <a:rPr lang="nl-NL" sz="1200" spc="-130" dirty="0" smtClean="0">
                <a:solidFill>
                  <a:schemeClr val="bg1"/>
                </a:solidFill>
                <a:latin typeface="Verdana"/>
                <a:cs typeface="Verdana"/>
                <a:hlinkClick r:id="rId4"/>
              </a:rPr>
              <a:t>rouwzorg (werkboek rouwzorg)</a:t>
            </a:r>
            <a:r>
              <a:rPr lang="nl-NL" sz="1200" spc="-130" dirty="0" smtClean="0">
                <a:solidFill>
                  <a:schemeClr val="bg1"/>
                </a:solidFill>
                <a:latin typeface="Verdana"/>
                <a:cs typeface="Verdana"/>
                <a:hlinkClick r:id="rId5"/>
              </a:rPr>
              <a:t> </a:t>
            </a:r>
            <a:r>
              <a:rPr lang="nl-NL" sz="1200" spc="-160" dirty="0">
                <a:solidFill>
                  <a:schemeClr val="bg1"/>
                </a:solidFill>
                <a:latin typeface="Verdana"/>
                <a:cs typeface="Verdana"/>
              </a:rPr>
              <a:t>(denk </a:t>
            </a:r>
            <a:r>
              <a:rPr lang="nl-NL" sz="1200" spc="-120" dirty="0">
                <a:solidFill>
                  <a:schemeClr val="bg1"/>
                </a:solidFill>
                <a:latin typeface="Verdana"/>
                <a:cs typeface="Verdana"/>
              </a:rPr>
              <a:t>niet </a:t>
            </a:r>
            <a:r>
              <a:rPr lang="nl-NL" sz="1200" spc="-125" dirty="0">
                <a:solidFill>
                  <a:schemeClr val="bg1"/>
                </a:solidFill>
                <a:latin typeface="Verdana"/>
                <a:cs typeface="Verdana"/>
              </a:rPr>
              <a:t>te </a:t>
            </a:r>
            <a:r>
              <a:rPr lang="nl-NL" sz="1200" spc="-105" dirty="0">
                <a:solidFill>
                  <a:schemeClr val="bg1"/>
                </a:solidFill>
                <a:latin typeface="Verdana"/>
                <a:cs typeface="Verdana"/>
              </a:rPr>
              <a:t>snel </a:t>
            </a:r>
            <a:r>
              <a:rPr lang="nl-NL" sz="1200" spc="-135" dirty="0">
                <a:solidFill>
                  <a:schemeClr val="bg1"/>
                </a:solidFill>
                <a:latin typeface="Verdana"/>
                <a:cs typeface="Verdana"/>
              </a:rPr>
              <a:t>dat </a:t>
            </a:r>
            <a:r>
              <a:rPr lang="nl-NL" sz="1200" spc="-114" dirty="0">
                <a:solidFill>
                  <a:schemeClr val="bg1"/>
                </a:solidFill>
                <a:latin typeface="Verdana"/>
                <a:cs typeface="Verdana"/>
              </a:rPr>
              <a:t>er </a:t>
            </a:r>
            <a:r>
              <a:rPr lang="nl-NL" sz="1200" spc="-100" dirty="0">
                <a:solidFill>
                  <a:schemeClr val="bg1"/>
                </a:solidFill>
                <a:latin typeface="Verdana"/>
                <a:cs typeface="Verdana"/>
              </a:rPr>
              <a:t>iets</a:t>
            </a:r>
            <a:r>
              <a:rPr lang="nl-NL" sz="1200" spc="-3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nl-NL" sz="1200" spc="-110" dirty="0">
                <a:solidFill>
                  <a:schemeClr val="bg1"/>
                </a:solidFill>
                <a:latin typeface="Verdana"/>
                <a:cs typeface="Verdana"/>
              </a:rPr>
              <a:t>‘mis’ </a:t>
            </a:r>
            <a:r>
              <a:rPr lang="nl-NL" sz="1200" spc="-120" dirty="0">
                <a:solidFill>
                  <a:schemeClr val="bg1"/>
                </a:solidFill>
                <a:latin typeface="Verdana"/>
                <a:cs typeface="Verdana"/>
              </a:rPr>
              <a:t>is</a:t>
            </a:r>
            <a:r>
              <a:rPr lang="nl-NL" sz="1200" spc="-120" dirty="0" smtClean="0">
                <a:solidFill>
                  <a:schemeClr val="bg1"/>
                </a:solidFill>
                <a:latin typeface="Verdana"/>
                <a:cs typeface="Verdana"/>
              </a:rPr>
              <a:t>)</a:t>
            </a:r>
          </a:p>
          <a:p>
            <a:pPr marL="183515" indent="-171450">
              <a:lnSpc>
                <a:spcPct val="100000"/>
              </a:lnSpc>
              <a:spcBef>
                <a:spcPts val="359"/>
              </a:spcBef>
              <a:buSzPct val="83333"/>
              <a:buFont typeface="Arial" panose="020B0604020202020204" pitchFamily="34" charset="0"/>
              <a:buChar char="•"/>
              <a:tabLst>
                <a:tab pos="102235" algn="l"/>
              </a:tabLst>
            </a:pPr>
            <a:endParaRPr lang="nl-NL" sz="1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01600" indent="-89535">
              <a:lnSpc>
                <a:spcPct val="100000"/>
              </a:lnSpc>
              <a:spcBef>
                <a:spcPts val="360"/>
              </a:spcBef>
              <a:buClr>
                <a:srgbClr val="AB218E"/>
              </a:buClr>
              <a:buSzPct val="83333"/>
              <a:buChar char="•"/>
              <a:tabLst>
                <a:tab pos="102235" algn="l"/>
              </a:tabLst>
            </a:pPr>
            <a:endParaRPr sz="12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5900" y="6600825"/>
            <a:ext cx="1072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30" dirty="0">
                <a:solidFill>
                  <a:srgbClr val="BA60A5"/>
                </a:solidFill>
                <a:latin typeface="Verdana"/>
                <a:cs typeface="Verdana"/>
                <a:hlinkClick r:id="rId6"/>
              </a:rPr>
              <a:t>www.palvooru.nl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129290"/>
            <a:ext cx="2305764" cy="30033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55002" y="6197498"/>
            <a:ext cx="837565" cy="760095"/>
          </a:xfrm>
          <a:custGeom>
            <a:avLst/>
            <a:gdLst/>
            <a:ahLst/>
            <a:cxnLst/>
            <a:rect l="l" t="t" r="r" b="b"/>
            <a:pathLst>
              <a:path w="837565" h="760095">
                <a:moveTo>
                  <a:pt x="696668" y="0"/>
                </a:moveTo>
                <a:lnTo>
                  <a:pt x="649377" y="2834"/>
                </a:lnTo>
                <a:lnTo>
                  <a:pt x="600318" y="9640"/>
                </a:lnTo>
                <a:lnTo>
                  <a:pt x="549874" y="20427"/>
                </a:lnTo>
                <a:lnTo>
                  <a:pt x="498425" y="35203"/>
                </a:lnTo>
                <a:lnTo>
                  <a:pt x="446351" y="53979"/>
                </a:lnTo>
                <a:lnTo>
                  <a:pt x="394034" y="76765"/>
                </a:lnTo>
                <a:lnTo>
                  <a:pt x="341852" y="103569"/>
                </a:lnTo>
                <a:lnTo>
                  <a:pt x="291469" y="133617"/>
                </a:lnTo>
                <a:lnTo>
                  <a:pt x="244422" y="165910"/>
                </a:lnTo>
                <a:lnTo>
                  <a:pt x="200903" y="200122"/>
                </a:lnTo>
                <a:lnTo>
                  <a:pt x="161108" y="235923"/>
                </a:lnTo>
                <a:lnTo>
                  <a:pt x="125228" y="272986"/>
                </a:lnTo>
                <a:lnTo>
                  <a:pt x="93459" y="310983"/>
                </a:lnTo>
                <a:lnTo>
                  <a:pt x="65994" y="349587"/>
                </a:lnTo>
                <a:lnTo>
                  <a:pt x="43025" y="388470"/>
                </a:lnTo>
                <a:lnTo>
                  <a:pt x="24748" y="427304"/>
                </a:lnTo>
                <a:lnTo>
                  <a:pt x="11356" y="465760"/>
                </a:lnTo>
                <a:lnTo>
                  <a:pt x="3042" y="503512"/>
                </a:lnTo>
                <a:lnTo>
                  <a:pt x="0" y="540232"/>
                </a:lnTo>
                <a:lnTo>
                  <a:pt x="2423" y="575591"/>
                </a:lnTo>
                <a:lnTo>
                  <a:pt x="24441" y="640918"/>
                </a:lnTo>
                <a:lnTo>
                  <a:pt x="68175" y="694206"/>
                </a:lnTo>
                <a:lnTo>
                  <a:pt x="129629" y="731876"/>
                </a:lnTo>
                <a:lnTo>
                  <a:pt x="166051" y="744831"/>
                </a:lnTo>
                <a:lnTo>
                  <a:pt x="205761" y="753852"/>
                </a:lnTo>
                <a:lnTo>
                  <a:pt x="248379" y="758931"/>
                </a:lnTo>
                <a:lnTo>
                  <a:pt x="293524" y="760057"/>
                </a:lnTo>
                <a:lnTo>
                  <a:pt x="340816" y="757223"/>
                </a:lnTo>
                <a:lnTo>
                  <a:pt x="389875" y="750417"/>
                </a:lnTo>
                <a:lnTo>
                  <a:pt x="440319" y="739630"/>
                </a:lnTo>
                <a:lnTo>
                  <a:pt x="491768" y="724854"/>
                </a:lnTo>
                <a:lnTo>
                  <a:pt x="543842" y="706077"/>
                </a:lnTo>
                <a:lnTo>
                  <a:pt x="596160" y="683292"/>
                </a:lnTo>
                <a:lnTo>
                  <a:pt x="648341" y="656488"/>
                </a:lnTo>
                <a:lnTo>
                  <a:pt x="698724" y="626440"/>
                </a:lnTo>
                <a:lnTo>
                  <a:pt x="745772" y="594146"/>
                </a:lnTo>
                <a:lnTo>
                  <a:pt x="789290" y="559935"/>
                </a:lnTo>
                <a:lnTo>
                  <a:pt x="829086" y="524134"/>
                </a:lnTo>
                <a:lnTo>
                  <a:pt x="837000" y="515958"/>
                </a:lnTo>
                <a:lnTo>
                  <a:pt x="837000" y="19801"/>
                </a:lnTo>
                <a:lnTo>
                  <a:pt x="824139" y="15226"/>
                </a:lnTo>
                <a:lnTo>
                  <a:pt x="784430" y="6205"/>
                </a:lnTo>
                <a:lnTo>
                  <a:pt x="741813" y="1126"/>
                </a:lnTo>
                <a:lnTo>
                  <a:pt x="696668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018801" y="6454878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8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18801" y="6594628"/>
            <a:ext cx="49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zorgpad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Gestreept">
  <a:themeElements>
    <a:clrScheme name="Gestreep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streept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streep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Gestreept">
  <a:themeElements>
    <a:clrScheme name="Aangepast 2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2C2C2C"/>
      </a:accent5>
      <a:accent6>
        <a:srgbClr val="F56617"/>
      </a:accent6>
      <a:hlink>
        <a:srgbClr val="C00000"/>
      </a:hlink>
      <a:folHlink>
        <a:srgbClr val="C00000"/>
      </a:folHlink>
    </a:clrScheme>
    <a:fontScheme name="Gestreept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streep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04E3BC1B9F8B4683B5F45254A2EF59" ma:contentTypeVersion="12" ma:contentTypeDescription="Een nieuw document maken." ma:contentTypeScope="" ma:versionID="1609c6d45b3740a585a628a5e695dd0d">
  <xsd:schema xmlns:xsd="http://www.w3.org/2001/XMLSchema" xmlns:xs="http://www.w3.org/2001/XMLSchema" xmlns:p="http://schemas.microsoft.com/office/2006/metadata/properties" xmlns:ns2="02d7853b-d75d-4c50-bdc5-f99958211bb2" xmlns:ns3="d5b3e424-b0ed-482e-b9bb-ad1a49d09ebd" targetNamespace="http://schemas.microsoft.com/office/2006/metadata/properties" ma:root="true" ma:fieldsID="5e09066f115b17fdf40b4ec381f146a1" ns2:_="" ns3:_="">
    <xsd:import namespace="02d7853b-d75d-4c50-bdc5-f99958211bb2"/>
    <xsd:import namespace="d5b3e424-b0ed-482e-b9bb-ad1a49d09eb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7853b-d75d-4c50-bdc5-f99958211b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3e424-b0ed-482e-b9bb-ad1a49d09e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3FE9A0-6FA5-491A-A588-0D532C855152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d5b3e424-b0ed-482e-b9bb-ad1a49d09ebd"/>
    <ds:schemaRef ds:uri="02d7853b-d75d-4c50-bdc5-f99958211bb2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09C387B-119B-4B5F-A2FC-8833D90AC5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9A1AB-7D82-4895-B875-6C07B17F9D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d7853b-d75d-4c50-bdc5-f99958211bb2"/>
    <ds:schemaRef ds:uri="d5b3e424-b0ed-482e-b9bb-ad1a49d09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TM03090430[[fn=Gestreept]]</Template>
  <TotalTime>1401</TotalTime>
  <Words>1493</Words>
  <Application>Microsoft Office PowerPoint</Application>
  <PresentationFormat>Aangepast</PresentationFormat>
  <Paragraphs>261</Paragraphs>
  <Slides>15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17" baseType="lpstr">
      <vt:lpstr>1_Gestreept</vt:lpstr>
      <vt:lpstr>Gestreept</vt:lpstr>
      <vt:lpstr>Dia 1</vt:lpstr>
      <vt:lpstr>ZORGPAD</vt:lpstr>
      <vt:lpstr>INTRODUCTIE MODEL</vt:lpstr>
      <vt:lpstr>SIGNALERING</vt:lpstr>
      <vt:lpstr>MARKERING PALLIATIEVE FASE</vt:lpstr>
      <vt:lpstr>INZET VERPLEEGKUNDIGE PALLIATIEVE ZORG</vt:lpstr>
      <vt:lpstr>INZET NOTITIEBOEKJE</vt:lpstr>
      <vt:lpstr>1e LEVENSEINDE GESPREK</vt:lpstr>
      <vt:lpstr>PERIODIEKE EVALUATIE</vt:lpstr>
      <vt:lpstr>MARKERING TERMINALE FASE</vt:lpstr>
      <vt:lpstr>2e LEVENSEINDE GESPREK</vt:lpstr>
      <vt:lpstr>HEROVERWEGING BELEID</vt:lpstr>
      <vt:lpstr>HEROVERWEEG PLAATS VAN STERVEN</vt:lpstr>
      <vt:lpstr>ORGANISEER ZORG RONDOM  DE PLAATS VAN STERVEN</vt:lpstr>
      <vt:lpstr>ORGANISEER ZORG NA  HET OVERLIJDEN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Marijke Oosterhuis | RHOGO</dc:creator>
  <cp:lastModifiedBy>Marijke</cp:lastModifiedBy>
  <cp:revision>65</cp:revision>
  <dcterms:created xsi:type="dcterms:W3CDTF">2021-10-18T12:15:56Z</dcterms:created>
  <dcterms:modified xsi:type="dcterms:W3CDTF">2022-03-13T22:52:44Z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2020-01-08T00:00:00Z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2021-10-18T00:00:00Z</vt:filetime>
  </property>
  <property fmtid="{D5CDD505-2E9C-101B-9397-08002B2CF9AE}" pid="5" name="ContentTypeId">
    <vt:lpwstr>0x0101008D04E3BC1B9F8B4683B5F45254A2EF59</vt:lpwstr>
  </property>
</Properties>
</file>