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7346" r:id="rId2"/>
    <p:sldId id="267" r:id="rId3"/>
    <p:sldId id="7523" r:id="rId4"/>
    <p:sldId id="7524" r:id="rId5"/>
    <p:sldId id="7525" r:id="rId6"/>
    <p:sldId id="7526" r:id="rId7"/>
    <p:sldId id="7312" r:id="rId8"/>
    <p:sldId id="7529" r:id="rId9"/>
    <p:sldId id="7303" r:id="rId10"/>
    <p:sldId id="7381" r:id="rId11"/>
    <p:sldId id="7321" r:id="rId12"/>
    <p:sldId id="414" r:id="rId13"/>
    <p:sldId id="7528" r:id="rId14"/>
    <p:sldId id="7499" r:id="rId15"/>
    <p:sldId id="7450" r:id="rId16"/>
    <p:sldId id="7518" r:id="rId17"/>
    <p:sldId id="740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008C"/>
    <a:srgbClr val="123D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2F3F2E-B660-4B41-A965-831E31585E8F}" v="749" dt="2024-04-03T15:07:41.4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6327" autoAdjust="0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Relationship Id="rId27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et Strijker | Subconscious Impact" userId="e194b64f-ca80-4690-b60d-dcea2a0b62ec" providerId="ADAL" clId="{91139AEB-6D4B-EE4A-9AD3-D9030AA5F012}"/>
    <pc:docChg chg="modSld">
      <pc:chgData name="Liset Strijker | Subconscious Impact" userId="e194b64f-ca80-4690-b60d-dcea2a0b62ec" providerId="ADAL" clId="{91139AEB-6D4B-EE4A-9AD3-D9030AA5F012}" dt="2024-04-03T15:09:52.497" v="7" actId="20577"/>
      <pc:docMkLst>
        <pc:docMk/>
      </pc:docMkLst>
      <pc:sldChg chg="modNotesTx">
        <pc:chgData name="Liset Strijker | Subconscious Impact" userId="e194b64f-ca80-4690-b60d-dcea2a0b62ec" providerId="ADAL" clId="{91139AEB-6D4B-EE4A-9AD3-D9030AA5F012}" dt="2024-04-03T15:09:41.463" v="5" actId="20577"/>
        <pc:sldMkLst>
          <pc:docMk/>
          <pc:sldMk cId="970653670" sldId="414"/>
        </pc:sldMkLst>
      </pc:sldChg>
      <pc:sldChg chg="modNotesTx">
        <pc:chgData name="Liset Strijker | Subconscious Impact" userId="e194b64f-ca80-4690-b60d-dcea2a0b62ec" providerId="ADAL" clId="{91139AEB-6D4B-EE4A-9AD3-D9030AA5F012}" dt="2024-04-03T15:09:34.169" v="2" actId="20577"/>
        <pc:sldMkLst>
          <pc:docMk/>
          <pc:sldMk cId="2700758601" sldId="7303"/>
        </pc:sldMkLst>
      </pc:sldChg>
      <pc:sldChg chg="modNotesTx">
        <pc:chgData name="Liset Strijker | Subconscious Impact" userId="e194b64f-ca80-4690-b60d-dcea2a0b62ec" providerId="ADAL" clId="{91139AEB-6D4B-EE4A-9AD3-D9030AA5F012}" dt="2024-04-03T15:09:29.435" v="1" actId="20577"/>
        <pc:sldMkLst>
          <pc:docMk/>
          <pc:sldMk cId="2798857809" sldId="7312"/>
        </pc:sldMkLst>
      </pc:sldChg>
      <pc:sldChg chg="modNotesTx">
        <pc:chgData name="Liset Strijker | Subconscious Impact" userId="e194b64f-ca80-4690-b60d-dcea2a0b62ec" providerId="ADAL" clId="{91139AEB-6D4B-EE4A-9AD3-D9030AA5F012}" dt="2024-04-03T15:09:38.807" v="4" actId="20577"/>
        <pc:sldMkLst>
          <pc:docMk/>
          <pc:sldMk cId="1953013011" sldId="7321"/>
        </pc:sldMkLst>
      </pc:sldChg>
      <pc:sldChg chg="modNotesTx">
        <pc:chgData name="Liset Strijker | Subconscious Impact" userId="e194b64f-ca80-4690-b60d-dcea2a0b62ec" providerId="ADAL" clId="{91139AEB-6D4B-EE4A-9AD3-D9030AA5F012}" dt="2024-04-03T15:09:21.828" v="0" actId="20577"/>
        <pc:sldMkLst>
          <pc:docMk/>
          <pc:sldMk cId="912946972" sldId="7346"/>
        </pc:sldMkLst>
      </pc:sldChg>
      <pc:sldChg chg="modNotesTx">
        <pc:chgData name="Liset Strijker | Subconscious Impact" userId="e194b64f-ca80-4690-b60d-dcea2a0b62ec" providerId="ADAL" clId="{91139AEB-6D4B-EE4A-9AD3-D9030AA5F012}" dt="2024-04-03T15:09:36.934" v="3" actId="20577"/>
        <pc:sldMkLst>
          <pc:docMk/>
          <pc:sldMk cId="1746753995" sldId="7381"/>
        </pc:sldMkLst>
      </pc:sldChg>
      <pc:sldChg chg="modNotesTx">
        <pc:chgData name="Liset Strijker | Subconscious Impact" userId="e194b64f-ca80-4690-b60d-dcea2a0b62ec" providerId="ADAL" clId="{91139AEB-6D4B-EE4A-9AD3-D9030AA5F012}" dt="2024-04-03T15:09:52.497" v="7" actId="20577"/>
        <pc:sldMkLst>
          <pc:docMk/>
          <pc:sldMk cId="1840124101" sldId="7406"/>
        </pc:sldMkLst>
      </pc:sldChg>
      <pc:sldChg chg="modNotesTx">
        <pc:chgData name="Liset Strijker | Subconscious Impact" userId="e194b64f-ca80-4690-b60d-dcea2a0b62ec" providerId="ADAL" clId="{91139AEB-6D4B-EE4A-9AD3-D9030AA5F012}" dt="2024-04-03T15:09:49.543" v="6" actId="20577"/>
        <pc:sldMkLst>
          <pc:docMk/>
          <pc:sldMk cId="4237916048" sldId="751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B1A81-6331-4115-BE2E-CE33EFB1A77E}" type="datetimeFigureOut">
              <a:rPr lang="en-US" smtClean="0"/>
              <a:t>4/3/24</a:t>
            </a:fld>
            <a:endParaRPr lang="en-US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C7885-AEDD-411D-852E-7BE1FF2134D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029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nl-NL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26775-D59C-0443-87A7-563A89D08434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2065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C7885-AEDD-411D-852E-7BE1FF2134D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80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26775-D59C-0443-87A7-563A89D08434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3683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C176F-BACB-FAAA-D721-8E3D98F82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ACD3544-9F14-1098-4E88-F9D9C5AEFE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95F6AF4-09DB-DF35-101D-23DD6F0268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7977D3F-604E-D963-210B-1B730C7210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26775-D59C-0443-87A7-563A89D08434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8317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93851-D51F-8722-B620-945DBF762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E4401A7-F0E0-19AD-2090-61F0AACCD4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11A00DF-836D-12ED-8468-88976E2373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5949B29-747C-247C-A9C1-107BA8CF05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26775-D59C-0443-87A7-563A89D08434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17088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36F75-8E2B-AB10-C341-DA23995B8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A7B774B-4A61-E9AD-2D33-85A4EBA1BF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8F4F7A9-C037-4977-F82D-0821136BD0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A601534-4A1D-6B16-5763-8710DF14F7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26775-D59C-0443-87A7-563A89D08434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4675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6163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26775-D59C-0443-87A7-563A89D08434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1746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b="1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26775-D59C-0443-87A7-563A89D08434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31777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26775-D59C-0443-87A7-563A89D08434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39756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sz="1200" dirty="0">
              <a:solidFill>
                <a:srgbClr val="123E66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26775-D59C-0443-87A7-563A89D08434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46741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26775-D59C-0443-87A7-563A89D08434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42076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26775-D59C-0443-87A7-563A89D08434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78293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b="1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26775-D59C-0443-87A7-563A89D08434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3769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26775-D59C-0443-87A7-563A89D08434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63436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26775-D59C-0443-87A7-563A89D08434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93315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946400" y="862013"/>
            <a:ext cx="4129088" cy="2324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41584" indent="-241584">
              <a:buAutoNum type="arabicPeriod"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26775-D59C-0443-87A7-563A89D08434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94327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946400" y="862013"/>
            <a:ext cx="4129088" cy="2324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66338">
              <a:buFont typeface="Wingdings" panose="05000000000000000000" pitchFamily="2" charset="2"/>
              <a:buNone/>
            </a:pPr>
            <a:endParaRPr lang="nl-NL" b="1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26775-D59C-0443-87A7-563A89D08434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1303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2347A7-656F-B636-84FE-01A1B050AE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EEE5C99-5FF3-7FCE-3A64-9D822EBC1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91E126E-D27A-9C55-D153-B85B99B2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B12D4-CA31-4B34-8411-2B41F00C139F}" type="datetimeFigureOut">
              <a:rPr lang="en-US" smtClean="0"/>
              <a:t>4/3/24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3536847-B2D0-70A8-2C01-AFCE499B0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BC729C2-04ED-2165-2D61-1D84C3D08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C676C-368C-4D55-9E55-94629AA5DC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583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A7FDF0-DC7A-BABE-9618-8122F5E44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EC47343-9A5E-4928-75FE-4A8FA5D08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D92EDD1-24B8-25FE-CA4B-9D5479CBD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B12D4-CA31-4B34-8411-2B41F00C139F}" type="datetimeFigureOut">
              <a:rPr lang="en-US" smtClean="0"/>
              <a:t>4/3/24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B2F06FC-2E87-8DF7-A4B0-E5F77354E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74E8F9D-7C8B-5054-08BF-631AB7C07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C676C-368C-4D55-9E55-94629AA5DC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861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6390EB-C2A6-46F3-7273-86A43C4FB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332BDC9-6F63-C6B6-BBF3-7E30B2361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BC02A8B-347E-7B30-FC16-BA747FE0F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B12D4-CA31-4B34-8411-2B41F00C139F}" type="datetimeFigureOut">
              <a:rPr lang="en-US" smtClean="0"/>
              <a:t>4/3/24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54A0E3F-8B4F-B153-302D-B4BB5F494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C0CD516-905F-CD20-3728-4F4BA8134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C676C-368C-4D55-9E55-94629AA5DC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679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C6FC4A-C0C1-C672-22B1-4E21C8529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55BD503-BF20-8821-E817-360468DD14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6DB393B-E327-475F-5DA0-DA69E4E6C3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97D8445-F37F-B623-6764-12D808900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B12D4-CA31-4B34-8411-2B41F00C139F}" type="datetimeFigureOut">
              <a:rPr lang="en-US" smtClean="0"/>
              <a:t>4/3/24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B649CCB-9030-B560-E6D1-ED3C1D7C0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C988A5F-9FA9-AFA2-608D-D917D18EE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C676C-368C-4D55-9E55-94629AA5DC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451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6A5C77-FD64-88A9-A21D-9B16DD351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1BF32D3-D343-43B7-1937-5493A809A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DB7F8A3-646D-95B6-2E71-BC5445966F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509CD6F-B4DD-F27F-9027-86B617F136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D56E985-5A18-B83C-EC70-534F92FD97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3672312C-CA7E-A056-1760-1B63833D5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B12D4-CA31-4B34-8411-2B41F00C139F}" type="datetimeFigureOut">
              <a:rPr lang="en-US" smtClean="0"/>
              <a:t>4/3/24</a:t>
            </a:fld>
            <a:endParaRPr lang="en-US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0B8357FF-4971-AB32-4CA9-C59639A2E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BA2DE418-781B-6AD2-91E6-E885638B6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C676C-368C-4D55-9E55-94629AA5DC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654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27DD3D-FB93-FEB1-4C64-B20BDAFC2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CCFA114-5DC9-D3DA-B14E-EF3A54DD7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B12D4-CA31-4B34-8411-2B41F00C139F}" type="datetimeFigureOut">
              <a:rPr lang="en-US" smtClean="0"/>
              <a:t>4/3/24</a:t>
            </a:fld>
            <a:endParaRPr lang="en-US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EC00943-B578-75A9-0483-432F82D97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9033A16-C8F4-9D11-CB8A-5FEEFF2F9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C676C-368C-4D55-9E55-94629AA5DC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860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5F2304B4-D988-2D4C-0F6F-F34252A60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B12D4-CA31-4B34-8411-2B41F00C139F}" type="datetimeFigureOut">
              <a:rPr lang="en-US" smtClean="0"/>
              <a:t>4/3/24</a:t>
            </a:fld>
            <a:endParaRPr lang="en-US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C966D6E-BE19-7AE5-9444-595292028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425BEB2-9B00-B323-9E32-90698B368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C676C-368C-4D55-9E55-94629AA5DC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670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C11FE6-1F9B-1DFE-A874-068F39E40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5BE83B-6565-B1A0-F7E9-7F1B46912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B9FA10B-F320-519D-D564-2B8BB5E350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9685B3F-6F24-7A93-3556-16EB6998E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B12D4-CA31-4B34-8411-2B41F00C139F}" type="datetimeFigureOut">
              <a:rPr lang="en-US" smtClean="0"/>
              <a:t>4/3/24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056CFFE-F877-F37B-BA3D-584FD1493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288C8C8-7DFD-21CA-888A-650F80E6D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C676C-368C-4D55-9E55-94629AA5DC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279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275F3F-7EE4-40FC-7EFF-4817BFDC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D5C79C9-7BF0-E633-632F-D5CE73B3E0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4219DEA-460C-53EE-81DC-D227C2BE6B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5A0E94E-290E-5EA2-D0E0-AC7E261C1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B12D4-CA31-4B34-8411-2B41F00C139F}" type="datetimeFigureOut">
              <a:rPr lang="en-US" smtClean="0"/>
              <a:t>4/3/24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45BEA9C-AED6-70FA-0C81-7A358FAC0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C663CCB-A504-3D5D-F83D-A61DECD1A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C676C-368C-4D55-9E55-94629AA5DC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54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E9A888-28B1-ED13-CE08-F1056C873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B8984C9-57B2-3306-5032-719A031693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D782A12-F445-2DDF-0883-16CC5FB3C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B12D4-CA31-4B34-8411-2B41F00C139F}" type="datetimeFigureOut">
              <a:rPr lang="en-US" smtClean="0"/>
              <a:t>4/3/24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4820720-2CBC-435F-BB79-EFC763E7E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4DF34C6-95B4-99C9-1E9E-B2C15655A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C676C-368C-4D55-9E55-94629AA5DC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27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79A5DF3-0254-F3FE-BA80-08E1542DEC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241B72C-1DE3-0F6E-3561-2F050D8B11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2422134-190A-3F5C-69A2-4932698C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B12D4-CA31-4B34-8411-2B41F00C139F}" type="datetimeFigureOut">
              <a:rPr lang="en-US" smtClean="0"/>
              <a:t>4/3/24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5B89FF3-4971-7738-16A5-6F024E058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8BFC447-73C1-C42D-6204-F7B9F5104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C676C-368C-4D55-9E55-94629AA5DC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88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5C86F15-4EB9-30EF-8092-6000335CC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5A4B141-92B8-708B-4DA5-272C1D55A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3E6A889-3E1E-CB7D-8D73-2B3B127701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B12D4-CA31-4B34-8411-2B41F00C139F}" type="datetimeFigureOut">
              <a:rPr lang="en-US" smtClean="0"/>
              <a:t>4/3/24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7F5D0AF-F3EF-947D-9B8C-FC19CA23F3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A5D48C2-D0EE-385B-D3BD-1267E1312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C676C-368C-4D55-9E55-94629AA5DC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824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3" Type="http://schemas.openxmlformats.org/officeDocument/2006/relationships/image" Target="../media/image20.png"/><Relationship Id="rId7" Type="http://schemas.openxmlformats.org/officeDocument/2006/relationships/hyperlink" Target="https://www.subconsciousimpact.com/boek-bestellen/boek-dont-push-me-hoe-je-mensen-wel-beweegt/" TargetMode="External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ubconsciousimpact.com/boek-bestellen/" TargetMode="External"/><Relationship Id="rId11" Type="http://schemas.openxmlformats.org/officeDocument/2006/relationships/image" Target="../media/image24.svg"/><Relationship Id="rId5" Type="http://schemas.openxmlformats.org/officeDocument/2006/relationships/hyperlink" Target="Meer%20impact%20met%20onbewust%20bei&#776;nvloeden" TargetMode="External"/><Relationship Id="rId15" Type="http://schemas.openxmlformats.org/officeDocument/2006/relationships/image" Target="../media/image27.jpeg"/><Relationship Id="rId10" Type="http://schemas.openxmlformats.org/officeDocument/2006/relationships/image" Target="../media/image23.png"/><Relationship Id="rId4" Type="http://schemas.openxmlformats.org/officeDocument/2006/relationships/hyperlink" Target="http://www.subconsciousimpact.com/" TargetMode="External"/><Relationship Id="rId9" Type="http://schemas.openxmlformats.org/officeDocument/2006/relationships/image" Target="../media/image22.svg"/><Relationship Id="rId1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elijkbenige driehoek 2">
            <a:extLst>
              <a:ext uri="{FF2B5EF4-FFF2-40B4-BE49-F238E27FC236}">
                <a16:creationId xmlns:a16="http://schemas.microsoft.com/office/drawing/2014/main" id="{06A8EA8C-E931-A7C8-9A4F-CE933FEA2515}"/>
              </a:ext>
            </a:extLst>
          </p:cNvPr>
          <p:cNvSpPr/>
          <p:nvPr/>
        </p:nvSpPr>
        <p:spPr>
          <a:xfrm>
            <a:off x="5588000" y="0"/>
            <a:ext cx="6584888" cy="6858000"/>
          </a:xfrm>
          <a:prstGeom prst="triangle">
            <a:avLst>
              <a:gd name="adj" fmla="val 85487"/>
            </a:avLst>
          </a:prstGeom>
          <a:solidFill>
            <a:srgbClr val="123D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jdelijke aanduiding voor inhoud 2"/>
          <p:cNvSpPr txBox="1">
            <a:spLocks/>
          </p:cNvSpPr>
          <p:nvPr/>
        </p:nvSpPr>
        <p:spPr>
          <a:xfrm>
            <a:off x="-808591" y="1873155"/>
            <a:ext cx="7145987" cy="678768"/>
          </a:xfrm>
          <a:prstGeom prst="rect">
            <a:avLst/>
          </a:prstGeom>
          <a:solidFill>
            <a:schemeClr val="bg1">
              <a:alpha val="93192"/>
            </a:schemeClr>
          </a:solidFill>
        </p:spPr>
        <p:txBody>
          <a:bodyPr anchor="t" anchorCtr="0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9DE0"/>
              </a:buClr>
              <a:buSzPct val="120000"/>
              <a:defRPr/>
            </a:pPr>
            <a:r>
              <a:rPr lang="nl-NL" dirty="0">
                <a:solidFill>
                  <a:srgbClr val="123D66"/>
                </a:solidFill>
                <a:cs typeface="Arial"/>
              </a:rPr>
              <a:t>Contactdag chronische zorg&gt; </a:t>
            </a:r>
          </a:p>
          <a:p>
            <a:pPr>
              <a:spcBef>
                <a:spcPts val="0"/>
              </a:spcBef>
              <a:buClr>
                <a:srgbClr val="009DE0"/>
              </a:buClr>
              <a:buSzPct val="120000"/>
              <a:defRPr/>
            </a:pPr>
            <a:r>
              <a:rPr lang="nl-NL" dirty="0" err="1">
                <a:solidFill>
                  <a:srgbClr val="EA088B"/>
                </a:solidFill>
                <a:cs typeface="Arial"/>
              </a:rPr>
              <a:t>Don’t</a:t>
            </a:r>
            <a:r>
              <a:rPr lang="nl-NL" dirty="0">
                <a:solidFill>
                  <a:srgbClr val="EA088B"/>
                </a:solidFill>
                <a:cs typeface="Arial"/>
              </a:rPr>
              <a:t> push me!</a:t>
            </a:r>
          </a:p>
          <a:p>
            <a:pPr>
              <a:spcBef>
                <a:spcPts val="0"/>
              </a:spcBef>
              <a:buClr>
                <a:srgbClr val="009DE0"/>
              </a:buClr>
              <a:buSzPct val="120000"/>
              <a:defRPr/>
            </a:pPr>
            <a:r>
              <a:rPr lang="nl-NL" dirty="0">
                <a:solidFill>
                  <a:srgbClr val="123D66"/>
                </a:solidFill>
                <a:cs typeface="Arial"/>
              </a:rPr>
              <a:t>Impact op het </a:t>
            </a:r>
          </a:p>
          <a:p>
            <a:pPr>
              <a:spcBef>
                <a:spcPts val="0"/>
              </a:spcBef>
              <a:buClr>
                <a:srgbClr val="009DE0"/>
              </a:buClr>
              <a:buSzPct val="120000"/>
              <a:defRPr/>
            </a:pPr>
            <a:r>
              <a:rPr lang="nl-NL" dirty="0">
                <a:solidFill>
                  <a:srgbClr val="123D66"/>
                </a:solidFill>
                <a:cs typeface="Arial"/>
              </a:rPr>
              <a:t>onbewuste brein</a:t>
            </a:r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FC6BA9FA-1642-4A57-A2AE-59F223C5D620}"/>
              </a:ext>
            </a:extLst>
          </p:cNvPr>
          <p:cNvSpPr txBox="1">
            <a:spLocks/>
          </p:cNvSpPr>
          <p:nvPr/>
        </p:nvSpPr>
        <p:spPr>
          <a:xfrm>
            <a:off x="-799035" y="4085694"/>
            <a:ext cx="7136431" cy="678768"/>
          </a:xfrm>
          <a:prstGeom prst="rect">
            <a:avLst/>
          </a:prstGeom>
          <a:solidFill>
            <a:schemeClr val="bg1">
              <a:alpha val="98885"/>
            </a:schemeClr>
          </a:solidFill>
        </p:spPr>
        <p:txBody>
          <a:bodyPr anchor="t" anchorCtr="0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Clr>
                <a:srgbClr val="009DE0"/>
              </a:buClr>
              <a:buSzPct val="120000"/>
              <a:defRPr/>
            </a:pPr>
            <a:r>
              <a:rPr lang="nl-NL" sz="2000" kern="500" dirty="0">
                <a:solidFill>
                  <a:srgbClr val="EA088B"/>
                </a:solidFill>
                <a:latin typeface="Cantarell" charset="0"/>
                <a:ea typeface="Cantarell" charset="0"/>
                <a:cs typeface="Cantarell" charset="0"/>
              </a:rPr>
              <a:t>30 mei 2024</a:t>
            </a:r>
            <a:r>
              <a:rPr lang="nl-NL" sz="2000" kern="500" dirty="0">
                <a:solidFill>
                  <a:srgbClr val="123E66"/>
                </a:solidFill>
                <a:latin typeface="Cantarell" charset="0"/>
                <a:ea typeface="Cantarell" charset="0"/>
                <a:cs typeface="Arial"/>
              </a:rPr>
              <a:t>: Liset Strijker</a:t>
            </a:r>
            <a:endParaRPr lang="nl-NL" sz="2000" dirty="0">
              <a:solidFill>
                <a:srgbClr val="123E66"/>
              </a:solidFill>
              <a:cs typeface="Arial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3EA9E495-3D5B-49C6-893D-12598420F7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88" y="221256"/>
            <a:ext cx="2090928" cy="917448"/>
          </a:xfrm>
          <a:prstGeom prst="rect">
            <a:avLst/>
          </a:prstGeom>
        </p:spPr>
      </p:pic>
      <p:pic>
        <p:nvPicPr>
          <p:cNvPr id="47" name="Afbeelding 46" descr="Digitale kunst van hersenen">
            <a:extLst>
              <a:ext uri="{FF2B5EF4-FFF2-40B4-BE49-F238E27FC236}">
                <a16:creationId xmlns:a16="http://schemas.microsoft.com/office/drawing/2014/main" id="{63F1B114-4228-24A4-F295-F1AE0B8542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314" t="1868" r="29873" b="12272"/>
          <a:stretch>
            <a:fillRect/>
          </a:stretch>
        </p:blipFill>
        <p:spPr>
          <a:xfrm>
            <a:off x="5236349" y="0"/>
            <a:ext cx="5609022" cy="6986861"/>
          </a:xfrm>
          <a:custGeom>
            <a:avLst/>
            <a:gdLst>
              <a:gd name="connsiteX0" fmla="*/ 142419 w 5609022"/>
              <a:gd name="connsiteY0" fmla="*/ 1173007 h 6986861"/>
              <a:gd name="connsiteX1" fmla="*/ 712077 w 5609022"/>
              <a:gd name="connsiteY1" fmla="*/ 1173007 h 6986861"/>
              <a:gd name="connsiteX2" fmla="*/ 854497 w 5609022"/>
              <a:gd name="connsiteY2" fmla="*/ 1315427 h 6986861"/>
              <a:gd name="connsiteX3" fmla="*/ 854497 w 5609022"/>
              <a:gd name="connsiteY3" fmla="*/ 6844442 h 6986861"/>
              <a:gd name="connsiteX4" fmla="*/ 712077 w 5609022"/>
              <a:gd name="connsiteY4" fmla="*/ 6986861 h 6986861"/>
              <a:gd name="connsiteX5" fmla="*/ 142419 w 5609022"/>
              <a:gd name="connsiteY5" fmla="*/ 6986861 h 6986861"/>
              <a:gd name="connsiteX6" fmla="*/ 0 w 5609022"/>
              <a:gd name="connsiteY6" fmla="*/ 6844442 h 6986861"/>
              <a:gd name="connsiteX7" fmla="*/ 0 w 5609022"/>
              <a:gd name="connsiteY7" fmla="*/ 1315427 h 6986861"/>
              <a:gd name="connsiteX8" fmla="*/ 142419 w 5609022"/>
              <a:gd name="connsiteY8" fmla="*/ 1173007 h 6986861"/>
              <a:gd name="connsiteX9" fmla="*/ 4896945 w 5609022"/>
              <a:gd name="connsiteY9" fmla="*/ 892697 h 6986861"/>
              <a:gd name="connsiteX10" fmla="*/ 5466603 w 5609022"/>
              <a:gd name="connsiteY10" fmla="*/ 892697 h 6986861"/>
              <a:gd name="connsiteX11" fmla="*/ 5609022 w 5609022"/>
              <a:gd name="connsiteY11" fmla="*/ 1035116 h 6986861"/>
              <a:gd name="connsiteX12" fmla="*/ 5609022 w 5609022"/>
              <a:gd name="connsiteY12" fmla="*/ 6564132 h 6986861"/>
              <a:gd name="connsiteX13" fmla="*/ 5466603 w 5609022"/>
              <a:gd name="connsiteY13" fmla="*/ 6706551 h 6986861"/>
              <a:gd name="connsiteX14" fmla="*/ 4896945 w 5609022"/>
              <a:gd name="connsiteY14" fmla="*/ 6706551 h 6986861"/>
              <a:gd name="connsiteX15" fmla="*/ 4754526 w 5609022"/>
              <a:gd name="connsiteY15" fmla="*/ 6564132 h 6986861"/>
              <a:gd name="connsiteX16" fmla="*/ 4754526 w 5609022"/>
              <a:gd name="connsiteY16" fmla="*/ 1035116 h 6986861"/>
              <a:gd name="connsiteX17" fmla="*/ 4896945 w 5609022"/>
              <a:gd name="connsiteY17" fmla="*/ 892697 h 6986861"/>
              <a:gd name="connsiteX18" fmla="*/ 1127691 w 5609022"/>
              <a:gd name="connsiteY18" fmla="*/ 844143 h 6986861"/>
              <a:gd name="connsiteX19" fmla="*/ 1697349 w 5609022"/>
              <a:gd name="connsiteY19" fmla="*/ 844143 h 6986861"/>
              <a:gd name="connsiteX20" fmla="*/ 1839768 w 5609022"/>
              <a:gd name="connsiteY20" fmla="*/ 986562 h 6986861"/>
              <a:gd name="connsiteX21" fmla="*/ 1839768 w 5609022"/>
              <a:gd name="connsiteY21" fmla="*/ 6515578 h 6986861"/>
              <a:gd name="connsiteX22" fmla="*/ 1697349 w 5609022"/>
              <a:gd name="connsiteY22" fmla="*/ 6657997 h 6986861"/>
              <a:gd name="connsiteX23" fmla="*/ 1127691 w 5609022"/>
              <a:gd name="connsiteY23" fmla="*/ 6657997 h 6986861"/>
              <a:gd name="connsiteX24" fmla="*/ 985273 w 5609022"/>
              <a:gd name="connsiteY24" fmla="*/ 6515578 h 6986861"/>
              <a:gd name="connsiteX25" fmla="*/ 985273 w 5609022"/>
              <a:gd name="connsiteY25" fmla="*/ 986562 h 6986861"/>
              <a:gd name="connsiteX26" fmla="*/ 1127691 w 5609022"/>
              <a:gd name="connsiteY26" fmla="*/ 844143 h 6986861"/>
              <a:gd name="connsiteX27" fmla="*/ 2985323 w 5609022"/>
              <a:gd name="connsiteY27" fmla="*/ 339384 h 6986861"/>
              <a:gd name="connsiteX28" fmla="*/ 3554981 w 5609022"/>
              <a:gd name="connsiteY28" fmla="*/ 339384 h 6986861"/>
              <a:gd name="connsiteX29" fmla="*/ 3697400 w 5609022"/>
              <a:gd name="connsiteY29" fmla="*/ 481803 h 6986861"/>
              <a:gd name="connsiteX30" fmla="*/ 3697400 w 5609022"/>
              <a:gd name="connsiteY30" fmla="*/ 6010819 h 6986861"/>
              <a:gd name="connsiteX31" fmla="*/ 3554981 w 5609022"/>
              <a:gd name="connsiteY31" fmla="*/ 6153238 h 6986861"/>
              <a:gd name="connsiteX32" fmla="*/ 2985323 w 5609022"/>
              <a:gd name="connsiteY32" fmla="*/ 6153238 h 6986861"/>
              <a:gd name="connsiteX33" fmla="*/ 2842905 w 5609022"/>
              <a:gd name="connsiteY33" fmla="*/ 6010819 h 6986861"/>
              <a:gd name="connsiteX34" fmla="*/ 2842905 w 5609022"/>
              <a:gd name="connsiteY34" fmla="*/ 481803 h 6986861"/>
              <a:gd name="connsiteX35" fmla="*/ 2985323 w 5609022"/>
              <a:gd name="connsiteY35" fmla="*/ 339384 h 6986861"/>
              <a:gd name="connsiteX36" fmla="*/ 2056507 w 5609022"/>
              <a:gd name="connsiteY36" fmla="*/ 108937 h 6986861"/>
              <a:gd name="connsiteX37" fmla="*/ 2626165 w 5609022"/>
              <a:gd name="connsiteY37" fmla="*/ 108937 h 6986861"/>
              <a:gd name="connsiteX38" fmla="*/ 2768584 w 5609022"/>
              <a:gd name="connsiteY38" fmla="*/ 251356 h 6986861"/>
              <a:gd name="connsiteX39" fmla="*/ 2768584 w 5609022"/>
              <a:gd name="connsiteY39" fmla="*/ 5780372 h 6986861"/>
              <a:gd name="connsiteX40" fmla="*/ 2626165 w 5609022"/>
              <a:gd name="connsiteY40" fmla="*/ 5922791 h 6986861"/>
              <a:gd name="connsiteX41" fmla="*/ 2056507 w 5609022"/>
              <a:gd name="connsiteY41" fmla="*/ 5922791 h 6986861"/>
              <a:gd name="connsiteX42" fmla="*/ 1914089 w 5609022"/>
              <a:gd name="connsiteY42" fmla="*/ 5780372 h 6986861"/>
              <a:gd name="connsiteX43" fmla="*/ 1914089 w 5609022"/>
              <a:gd name="connsiteY43" fmla="*/ 251356 h 6986861"/>
              <a:gd name="connsiteX44" fmla="*/ 2056507 w 5609022"/>
              <a:gd name="connsiteY44" fmla="*/ 108937 h 6986861"/>
              <a:gd name="connsiteX45" fmla="*/ 3954823 w 5609022"/>
              <a:gd name="connsiteY45" fmla="*/ 0 h 6986861"/>
              <a:gd name="connsiteX46" fmla="*/ 4524481 w 5609022"/>
              <a:gd name="connsiteY46" fmla="*/ 0 h 6986861"/>
              <a:gd name="connsiteX47" fmla="*/ 4666900 w 5609022"/>
              <a:gd name="connsiteY47" fmla="*/ 142419 h 6986861"/>
              <a:gd name="connsiteX48" fmla="*/ 4666900 w 5609022"/>
              <a:gd name="connsiteY48" fmla="*/ 5671435 h 6986861"/>
              <a:gd name="connsiteX49" fmla="*/ 4524481 w 5609022"/>
              <a:gd name="connsiteY49" fmla="*/ 5813854 h 6986861"/>
              <a:gd name="connsiteX50" fmla="*/ 3954823 w 5609022"/>
              <a:gd name="connsiteY50" fmla="*/ 5813854 h 6986861"/>
              <a:gd name="connsiteX51" fmla="*/ 3812404 w 5609022"/>
              <a:gd name="connsiteY51" fmla="*/ 5671435 h 6986861"/>
              <a:gd name="connsiteX52" fmla="*/ 3812404 w 5609022"/>
              <a:gd name="connsiteY52" fmla="*/ 142419 h 6986861"/>
              <a:gd name="connsiteX53" fmla="*/ 3954823 w 5609022"/>
              <a:gd name="connsiteY53" fmla="*/ 0 h 698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609022" h="6986861">
                <a:moveTo>
                  <a:pt x="142419" y="1173007"/>
                </a:moveTo>
                <a:lnTo>
                  <a:pt x="712077" y="1173007"/>
                </a:lnTo>
                <a:cubicBezTo>
                  <a:pt x="790733" y="1173007"/>
                  <a:pt x="854497" y="1236771"/>
                  <a:pt x="854497" y="1315427"/>
                </a:cubicBezTo>
                <a:lnTo>
                  <a:pt x="854497" y="6844442"/>
                </a:lnTo>
                <a:cubicBezTo>
                  <a:pt x="854497" y="6923098"/>
                  <a:pt x="790733" y="6986861"/>
                  <a:pt x="712077" y="6986861"/>
                </a:cubicBezTo>
                <a:lnTo>
                  <a:pt x="142419" y="6986861"/>
                </a:lnTo>
                <a:cubicBezTo>
                  <a:pt x="63763" y="6986861"/>
                  <a:pt x="0" y="6923098"/>
                  <a:pt x="0" y="6844442"/>
                </a:cubicBezTo>
                <a:lnTo>
                  <a:pt x="0" y="1315427"/>
                </a:lnTo>
                <a:cubicBezTo>
                  <a:pt x="0" y="1236771"/>
                  <a:pt x="63763" y="1173007"/>
                  <a:pt x="142419" y="1173007"/>
                </a:cubicBezTo>
                <a:close/>
                <a:moveTo>
                  <a:pt x="4896945" y="892697"/>
                </a:moveTo>
                <a:lnTo>
                  <a:pt x="5466603" y="892697"/>
                </a:lnTo>
                <a:cubicBezTo>
                  <a:pt x="5545259" y="892697"/>
                  <a:pt x="5609022" y="956460"/>
                  <a:pt x="5609022" y="1035116"/>
                </a:cubicBezTo>
                <a:lnTo>
                  <a:pt x="5609022" y="6564132"/>
                </a:lnTo>
                <a:cubicBezTo>
                  <a:pt x="5609022" y="6642788"/>
                  <a:pt x="5545259" y="6706551"/>
                  <a:pt x="5466603" y="6706551"/>
                </a:cubicBezTo>
                <a:lnTo>
                  <a:pt x="4896945" y="6706551"/>
                </a:lnTo>
                <a:cubicBezTo>
                  <a:pt x="4818289" y="6706551"/>
                  <a:pt x="4754526" y="6642788"/>
                  <a:pt x="4754526" y="6564132"/>
                </a:cubicBezTo>
                <a:lnTo>
                  <a:pt x="4754526" y="1035116"/>
                </a:lnTo>
                <a:cubicBezTo>
                  <a:pt x="4754526" y="956460"/>
                  <a:pt x="4818289" y="892697"/>
                  <a:pt x="4896945" y="892697"/>
                </a:cubicBezTo>
                <a:close/>
                <a:moveTo>
                  <a:pt x="1127691" y="844143"/>
                </a:moveTo>
                <a:lnTo>
                  <a:pt x="1697349" y="844143"/>
                </a:lnTo>
                <a:cubicBezTo>
                  <a:pt x="1776006" y="844143"/>
                  <a:pt x="1839768" y="907907"/>
                  <a:pt x="1839768" y="986562"/>
                </a:cubicBezTo>
                <a:lnTo>
                  <a:pt x="1839768" y="6515578"/>
                </a:lnTo>
                <a:cubicBezTo>
                  <a:pt x="1839768" y="6594234"/>
                  <a:pt x="1776006" y="6657997"/>
                  <a:pt x="1697349" y="6657997"/>
                </a:cubicBezTo>
                <a:lnTo>
                  <a:pt x="1127691" y="6657997"/>
                </a:lnTo>
                <a:cubicBezTo>
                  <a:pt x="1049035" y="6657997"/>
                  <a:pt x="985273" y="6594234"/>
                  <a:pt x="985273" y="6515578"/>
                </a:cubicBezTo>
                <a:lnTo>
                  <a:pt x="985273" y="986562"/>
                </a:lnTo>
                <a:cubicBezTo>
                  <a:pt x="985273" y="907907"/>
                  <a:pt x="1049035" y="844143"/>
                  <a:pt x="1127691" y="844143"/>
                </a:cubicBezTo>
                <a:close/>
                <a:moveTo>
                  <a:pt x="2985323" y="339384"/>
                </a:moveTo>
                <a:lnTo>
                  <a:pt x="3554981" y="339384"/>
                </a:lnTo>
                <a:cubicBezTo>
                  <a:pt x="3633637" y="339384"/>
                  <a:pt x="3697400" y="403147"/>
                  <a:pt x="3697400" y="481803"/>
                </a:cubicBezTo>
                <a:lnTo>
                  <a:pt x="3697400" y="6010819"/>
                </a:lnTo>
                <a:cubicBezTo>
                  <a:pt x="3697400" y="6089475"/>
                  <a:pt x="3633637" y="6153238"/>
                  <a:pt x="3554981" y="6153238"/>
                </a:cubicBezTo>
                <a:lnTo>
                  <a:pt x="2985323" y="6153238"/>
                </a:lnTo>
                <a:cubicBezTo>
                  <a:pt x="2906667" y="6153238"/>
                  <a:pt x="2842905" y="6089475"/>
                  <a:pt x="2842905" y="6010819"/>
                </a:cubicBezTo>
                <a:lnTo>
                  <a:pt x="2842905" y="481803"/>
                </a:lnTo>
                <a:cubicBezTo>
                  <a:pt x="2842905" y="403147"/>
                  <a:pt x="2906667" y="339384"/>
                  <a:pt x="2985323" y="339384"/>
                </a:cubicBezTo>
                <a:close/>
                <a:moveTo>
                  <a:pt x="2056507" y="108937"/>
                </a:moveTo>
                <a:lnTo>
                  <a:pt x="2626165" y="108937"/>
                </a:lnTo>
                <a:cubicBezTo>
                  <a:pt x="2704822" y="108937"/>
                  <a:pt x="2768584" y="172700"/>
                  <a:pt x="2768584" y="251356"/>
                </a:cubicBezTo>
                <a:lnTo>
                  <a:pt x="2768584" y="5780372"/>
                </a:lnTo>
                <a:cubicBezTo>
                  <a:pt x="2768584" y="5859028"/>
                  <a:pt x="2704822" y="5922791"/>
                  <a:pt x="2626165" y="5922791"/>
                </a:cubicBezTo>
                <a:lnTo>
                  <a:pt x="2056507" y="5922791"/>
                </a:lnTo>
                <a:cubicBezTo>
                  <a:pt x="1977851" y="5922791"/>
                  <a:pt x="1914089" y="5859028"/>
                  <a:pt x="1914089" y="5780372"/>
                </a:cubicBezTo>
                <a:lnTo>
                  <a:pt x="1914089" y="251356"/>
                </a:lnTo>
                <a:cubicBezTo>
                  <a:pt x="1914089" y="172700"/>
                  <a:pt x="1977851" y="108937"/>
                  <a:pt x="2056507" y="108937"/>
                </a:cubicBezTo>
                <a:close/>
                <a:moveTo>
                  <a:pt x="3954823" y="0"/>
                </a:moveTo>
                <a:lnTo>
                  <a:pt x="4524481" y="0"/>
                </a:lnTo>
                <a:cubicBezTo>
                  <a:pt x="4603137" y="0"/>
                  <a:pt x="4666900" y="63763"/>
                  <a:pt x="4666900" y="142419"/>
                </a:cubicBezTo>
                <a:lnTo>
                  <a:pt x="4666900" y="5671435"/>
                </a:lnTo>
                <a:cubicBezTo>
                  <a:pt x="4666900" y="5750091"/>
                  <a:pt x="4603137" y="5813854"/>
                  <a:pt x="4524481" y="5813854"/>
                </a:cubicBezTo>
                <a:lnTo>
                  <a:pt x="3954823" y="5813854"/>
                </a:lnTo>
                <a:cubicBezTo>
                  <a:pt x="3876167" y="5813854"/>
                  <a:pt x="3812404" y="5750091"/>
                  <a:pt x="3812404" y="5671435"/>
                </a:cubicBezTo>
                <a:lnTo>
                  <a:pt x="3812404" y="142419"/>
                </a:lnTo>
                <a:cubicBezTo>
                  <a:pt x="3812404" y="63763"/>
                  <a:pt x="3876167" y="0"/>
                  <a:pt x="3954823" y="0"/>
                </a:cubicBezTo>
                <a:close/>
              </a:path>
            </a:pathLst>
          </a:custGeom>
        </p:spPr>
      </p:pic>
      <p:sp>
        <p:nvSpPr>
          <p:cNvPr id="48" name="Tekstvak 47">
            <a:extLst>
              <a:ext uri="{FF2B5EF4-FFF2-40B4-BE49-F238E27FC236}">
                <a16:creationId xmlns:a16="http://schemas.microsoft.com/office/drawing/2014/main" id="{39745A94-D257-6AF3-3669-7A96ADD3C965}"/>
              </a:ext>
            </a:extLst>
          </p:cNvPr>
          <p:cNvSpPr txBox="1"/>
          <p:nvPr/>
        </p:nvSpPr>
        <p:spPr>
          <a:xfrm>
            <a:off x="64737" y="6592051"/>
            <a:ext cx="2490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>
                <a:solidFill>
                  <a:srgbClr val="123E66"/>
                </a:solidFill>
              </a:rPr>
              <a:t>© SI BV</a:t>
            </a:r>
          </a:p>
        </p:txBody>
      </p:sp>
    </p:spTree>
    <p:extLst>
      <p:ext uri="{BB962C8B-B14F-4D97-AF65-F5344CB8AC3E}">
        <p14:creationId xmlns:p14="http://schemas.microsoft.com/office/powerpoint/2010/main" val="91294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tekst, schermafbeelding&#10;&#10;Automatisch gegenereerde beschrijving">
            <a:extLst>
              <a:ext uri="{FF2B5EF4-FFF2-40B4-BE49-F238E27FC236}">
                <a16:creationId xmlns:a16="http://schemas.microsoft.com/office/drawing/2014/main" id="{8FC3697C-7844-A144-A931-A446332A80E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5" y="0"/>
            <a:ext cx="1218815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33DBF2C-07A6-D241-B3BA-D7F739DB8C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79989" y="437846"/>
            <a:ext cx="5340578" cy="1114489"/>
          </a:xfrm>
        </p:spPr>
        <p:txBody>
          <a:bodyPr>
            <a:normAutofit/>
          </a:bodyPr>
          <a:lstStyle/>
          <a:p>
            <a:pPr algn="r"/>
            <a:r>
              <a:rPr lang="nl-NL" sz="2800" b="1" dirty="0" err="1">
                <a:solidFill>
                  <a:srgbClr val="4E8CA1"/>
                </a:solidFill>
                <a:latin typeface="Ubuntu" panose="020B0504030602030204" pitchFamily="34" charset="0"/>
                <a:cs typeface="Calibri" panose="020F0502020204030204" pitchFamily="34" charset="0"/>
              </a:rPr>
              <a:t>Disclosure</a:t>
            </a:r>
            <a:endParaRPr lang="nl-NL" sz="2800" b="1" dirty="0">
              <a:solidFill>
                <a:srgbClr val="4E8CA1"/>
              </a:solidFill>
              <a:latin typeface="Ubuntu" panose="020B0504030602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4F281863-6E65-6AF9-C02D-B3E71BA45E51}"/>
              </a:ext>
            </a:extLst>
          </p:cNvPr>
          <p:cNvGraphicFramePr>
            <a:graphicFrameLocks noGrp="1"/>
          </p:cNvGraphicFramePr>
          <p:nvPr/>
        </p:nvGraphicFramePr>
        <p:xfrm>
          <a:off x="1506893" y="2072683"/>
          <a:ext cx="7905750" cy="641430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273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2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33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100" dirty="0">
                          <a:effectLst/>
                          <a:latin typeface="Ubuntu" panose="020B0504030602030204" pitchFamily="34" charset="0"/>
                        </a:rPr>
                        <a:t>(potentiële) belangenverstrengeling</a:t>
                      </a:r>
                      <a:endParaRPr lang="nl-NL" sz="1100" dirty="0">
                        <a:effectLst/>
                        <a:latin typeface="Ubuntu" panose="020B0504030602030204" pitchFamily="34" charset="0"/>
                        <a:ea typeface="Calibri"/>
                        <a:cs typeface="Times New Roman"/>
                      </a:endParaRPr>
                    </a:p>
                  </a:txBody>
                  <a:tcPr marL="60563" marR="60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100" dirty="0">
                          <a:effectLst/>
                        </a:rPr>
                        <a:t>Geen</a:t>
                      </a:r>
                      <a:endParaRPr lang="nl-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63" marR="60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7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100" dirty="0">
                          <a:effectLst/>
                          <a:latin typeface="Ubuntu" panose="020B0504030602030204" pitchFamily="34" charset="0"/>
                        </a:rPr>
                        <a:t>Voor bijeenkomst mogelijk relevante relaties met bedrijven</a:t>
                      </a:r>
                      <a:endParaRPr lang="nl-NL" sz="1100" dirty="0">
                        <a:effectLst/>
                        <a:latin typeface="Ubuntu" panose="020B0504030602030204" pitchFamily="34" charset="0"/>
                        <a:ea typeface="Calibri"/>
                        <a:cs typeface="Times New Roman"/>
                      </a:endParaRPr>
                    </a:p>
                  </a:txBody>
                  <a:tcPr marL="60563" marR="60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100" dirty="0">
                          <a:effectLst/>
                        </a:rPr>
                        <a:t>Geen</a:t>
                      </a:r>
                      <a:endParaRPr lang="nl-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63" marR="60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51900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l-NL" sz="1100" dirty="0">
                          <a:effectLst/>
                          <a:latin typeface="Ubuntu" panose="020B0504030602030204" pitchFamily="34" charset="0"/>
                        </a:rPr>
                        <a:t>Sponsoring of onderzoeksgeld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l-NL" sz="1100" dirty="0">
                          <a:effectLst/>
                          <a:latin typeface="Ubuntu" panose="020B0504030602030204" pitchFamily="34" charset="0"/>
                        </a:rPr>
                        <a:t>Honorarium of andere (financiële) vergoeding</a:t>
                      </a:r>
                      <a:endParaRPr lang="nl-NL" sz="1100" baseline="0" dirty="0">
                        <a:effectLst/>
                        <a:latin typeface="Ubuntu" panose="020B0504030602030204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l-NL" sz="1100" dirty="0">
                          <a:effectLst/>
                          <a:latin typeface="Ubuntu" panose="020B0504030602030204" pitchFamily="34" charset="0"/>
                        </a:rPr>
                        <a:t>Aandeelhouder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l-NL" sz="1100" dirty="0">
                          <a:effectLst/>
                          <a:latin typeface="Ubuntu" panose="020B0504030602030204" pitchFamily="34" charset="0"/>
                        </a:rPr>
                        <a:t>Andere relatie, namelijk …</a:t>
                      </a:r>
                      <a:endParaRPr lang="nl-NL" sz="1100" dirty="0">
                        <a:effectLst/>
                        <a:latin typeface="Ubuntu" panose="020B0504030602030204" pitchFamily="34" charset="0"/>
                        <a:ea typeface="Calibri"/>
                        <a:cs typeface="Times New Roman"/>
                      </a:endParaRPr>
                    </a:p>
                  </a:txBody>
                  <a:tcPr marL="60563" marR="60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100" dirty="0">
                          <a:effectLst/>
                        </a:rPr>
                        <a:t>Geen</a:t>
                      </a:r>
                      <a:endParaRPr lang="nl-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63" marR="60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1900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nl-NL" sz="1100" dirty="0">
                        <a:effectLst/>
                        <a:latin typeface="Ubuntu" panose="020B0504030602030204" pitchFamily="34" charset="0"/>
                        <a:ea typeface="Calibri"/>
                        <a:cs typeface="Times New Roman"/>
                      </a:endParaRPr>
                    </a:p>
                  </a:txBody>
                  <a:tcPr marL="60563" marR="60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63" marR="60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2239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6895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vak 7">
            <a:extLst>
              <a:ext uri="{FF2B5EF4-FFF2-40B4-BE49-F238E27FC236}">
                <a16:creationId xmlns:a16="http://schemas.microsoft.com/office/drawing/2014/main" id="{B4A094BA-B236-658B-1DB1-AA2B3D58B433}"/>
              </a:ext>
            </a:extLst>
          </p:cNvPr>
          <p:cNvSpPr txBox="1"/>
          <p:nvPr/>
        </p:nvSpPr>
        <p:spPr>
          <a:xfrm>
            <a:off x="64737" y="6592051"/>
            <a:ext cx="2490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>
                <a:solidFill>
                  <a:srgbClr val="123E66"/>
                </a:solidFill>
              </a:rPr>
              <a:t>© SI BV</a:t>
            </a:r>
          </a:p>
        </p:txBody>
      </p:sp>
      <p:pic>
        <p:nvPicPr>
          <p:cNvPr id="2" name="Afbeelding 1" descr="Megafoon">
            <a:extLst>
              <a:ext uri="{FF2B5EF4-FFF2-40B4-BE49-F238E27FC236}">
                <a16:creationId xmlns:a16="http://schemas.microsoft.com/office/drawing/2014/main" id="{B431BCAF-EEA3-130B-4099-87654EDAB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528" y="1588246"/>
            <a:ext cx="1826260" cy="1840754"/>
          </a:xfrm>
          <a:prstGeom prst="rect">
            <a:avLst/>
          </a:prstGeom>
        </p:spPr>
      </p:pic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EA3B74D8-E740-91E1-0D1E-A6D3C50CBEA8}"/>
              </a:ext>
            </a:extLst>
          </p:cNvPr>
          <p:cNvSpPr txBox="1">
            <a:spLocks/>
          </p:cNvSpPr>
          <p:nvPr/>
        </p:nvSpPr>
        <p:spPr>
          <a:xfrm>
            <a:off x="171417" y="3444240"/>
            <a:ext cx="5071143" cy="678768"/>
          </a:xfrm>
          <a:prstGeom prst="rect">
            <a:avLst/>
          </a:prstGeom>
          <a:solidFill>
            <a:schemeClr val="bg1">
              <a:alpha val="93192"/>
            </a:schemeClr>
          </a:solidFill>
        </p:spPr>
        <p:txBody>
          <a:bodyPr lIns="91440" tIns="45720" rIns="91440" bIns="45720" anchor="t" anchorCtr="0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nl-NL" dirty="0">
                <a:solidFill>
                  <a:srgbClr val="123D66"/>
                </a:solidFill>
                <a:cs typeface="Arial"/>
              </a:rPr>
              <a:t>“Had je niet beter wat eerder met je wiskundehuiswerk kunnen beginnen?”</a:t>
            </a:r>
            <a:endParaRPr lang="nl-NL" dirty="0"/>
          </a:p>
        </p:txBody>
      </p:sp>
      <p:pic>
        <p:nvPicPr>
          <p:cNvPr id="1026" name="Picture 2" descr="Een toch nog best lange lijst van dingen die je in de Kerstvakantie nog ...">
            <a:extLst>
              <a:ext uri="{FF2B5EF4-FFF2-40B4-BE49-F238E27FC236}">
                <a16:creationId xmlns:a16="http://schemas.microsoft.com/office/drawing/2014/main" id="{46F304D8-73DC-74FE-2CAA-0BF2201E27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0" r="13386"/>
          <a:stretch/>
        </p:blipFill>
        <p:spPr bwMode="auto">
          <a:xfrm>
            <a:off x="5471160" y="-265145"/>
            <a:ext cx="7101840" cy="714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4117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880B6-B337-F9D4-E5F9-2B45E07EC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vak 7">
            <a:extLst>
              <a:ext uri="{FF2B5EF4-FFF2-40B4-BE49-F238E27FC236}">
                <a16:creationId xmlns:a16="http://schemas.microsoft.com/office/drawing/2014/main" id="{6EF661A9-3A23-ADCA-7022-9A2F7C228EBD}"/>
              </a:ext>
            </a:extLst>
          </p:cNvPr>
          <p:cNvSpPr txBox="1"/>
          <p:nvPr/>
        </p:nvSpPr>
        <p:spPr>
          <a:xfrm>
            <a:off x="64737" y="6592051"/>
            <a:ext cx="2490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>
                <a:solidFill>
                  <a:srgbClr val="123E66"/>
                </a:solidFill>
              </a:rPr>
              <a:t>© SI BV</a:t>
            </a:r>
          </a:p>
        </p:txBody>
      </p:sp>
      <p:pic>
        <p:nvPicPr>
          <p:cNvPr id="1026" name="Picture 2" descr="Een toch nog best lange lijst van dingen die je in de Kerstvakantie nog ...">
            <a:extLst>
              <a:ext uri="{FF2B5EF4-FFF2-40B4-BE49-F238E27FC236}">
                <a16:creationId xmlns:a16="http://schemas.microsoft.com/office/drawing/2014/main" id="{E922C2ED-5C9F-2340-4476-D11EFBD1FA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0" r="13386"/>
          <a:stretch/>
        </p:blipFill>
        <p:spPr bwMode="auto">
          <a:xfrm>
            <a:off x="5471160" y="-265145"/>
            <a:ext cx="7101840" cy="714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FE16184D-96DB-4EBC-EF82-81E1250CE3DC}"/>
              </a:ext>
            </a:extLst>
          </p:cNvPr>
          <p:cNvSpPr txBox="1">
            <a:spLocks/>
          </p:cNvSpPr>
          <p:nvPr/>
        </p:nvSpPr>
        <p:spPr>
          <a:xfrm>
            <a:off x="171417" y="3444240"/>
            <a:ext cx="5071143" cy="678768"/>
          </a:xfrm>
          <a:prstGeom prst="rect">
            <a:avLst/>
          </a:prstGeom>
          <a:solidFill>
            <a:schemeClr val="bg1">
              <a:alpha val="93192"/>
            </a:schemeClr>
          </a:solidFill>
        </p:spPr>
        <p:txBody>
          <a:bodyPr lIns="91440" tIns="45720" rIns="91440" bIns="45720" anchor="t" anchorCtr="0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nl-NL" dirty="0">
                <a:solidFill>
                  <a:srgbClr val="123D66"/>
                </a:solidFill>
                <a:cs typeface="Arial"/>
              </a:rPr>
              <a:t>“Het is belangrijk om op tijd met je wiskundehuiswerk te beginnen.”</a:t>
            </a:r>
            <a:endParaRPr lang="nl-NL" dirty="0"/>
          </a:p>
        </p:txBody>
      </p:sp>
      <p:pic>
        <p:nvPicPr>
          <p:cNvPr id="10" name="Afbeelding 9" descr="Megafoon">
            <a:extLst>
              <a:ext uri="{FF2B5EF4-FFF2-40B4-BE49-F238E27FC236}">
                <a16:creationId xmlns:a16="http://schemas.microsoft.com/office/drawing/2014/main" id="{D9E9E48F-96EA-22BF-68F6-C03E8BAE4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0528" y="1588246"/>
            <a:ext cx="1826260" cy="184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83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64A6D-CA53-8619-441A-548913818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vak 7">
            <a:extLst>
              <a:ext uri="{FF2B5EF4-FFF2-40B4-BE49-F238E27FC236}">
                <a16:creationId xmlns:a16="http://schemas.microsoft.com/office/drawing/2014/main" id="{50C0B355-4E01-B1CF-C128-7A511D8AE463}"/>
              </a:ext>
            </a:extLst>
          </p:cNvPr>
          <p:cNvSpPr txBox="1"/>
          <p:nvPr/>
        </p:nvSpPr>
        <p:spPr>
          <a:xfrm>
            <a:off x="64737" y="6592051"/>
            <a:ext cx="2490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>
                <a:solidFill>
                  <a:srgbClr val="123E66"/>
                </a:solidFill>
              </a:rPr>
              <a:t>© SI BV</a:t>
            </a:r>
          </a:p>
        </p:txBody>
      </p:sp>
      <p:pic>
        <p:nvPicPr>
          <p:cNvPr id="2" name="Afbeelding 1" descr="Megafoon">
            <a:extLst>
              <a:ext uri="{FF2B5EF4-FFF2-40B4-BE49-F238E27FC236}">
                <a16:creationId xmlns:a16="http://schemas.microsoft.com/office/drawing/2014/main" id="{2290B3AB-1A91-3CB0-E634-F508B20D6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528" y="1588246"/>
            <a:ext cx="1826260" cy="1840754"/>
          </a:xfrm>
          <a:prstGeom prst="rect">
            <a:avLst/>
          </a:prstGeom>
        </p:spPr>
      </p:pic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EC4B9A67-AA16-FBEC-E811-0F86267A61A4}"/>
              </a:ext>
            </a:extLst>
          </p:cNvPr>
          <p:cNvSpPr txBox="1">
            <a:spLocks/>
          </p:cNvSpPr>
          <p:nvPr/>
        </p:nvSpPr>
        <p:spPr>
          <a:xfrm>
            <a:off x="171417" y="3444240"/>
            <a:ext cx="5071143" cy="678768"/>
          </a:xfrm>
          <a:prstGeom prst="rect">
            <a:avLst/>
          </a:prstGeom>
          <a:solidFill>
            <a:schemeClr val="bg1">
              <a:alpha val="93192"/>
            </a:schemeClr>
          </a:solidFill>
        </p:spPr>
        <p:txBody>
          <a:bodyPr lIns="91440" tIns="45720" rIns="91440" bIns="45720" anchor="t" anchorCtr="0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nl-NL" dirty="0">
                <a:solidFill>
                  <a:srgbClr val="123D66"/>
                </a:solidFill>
                <a:cs typeface="Arial"/>
              </a:rPr>
              <a:t>“</a:t>
            </a:r>
            <a:r>
              <a:rPr lang="nl-NL" cap="all" dirty="0">
                <a:solidFill>
                  <a:srgbClr val="123D66"/>
                </a:solidFill>
                <a:cs typeface="Arial"/>
              </a:rPr>
              <a:t>Het is belangrijk om op tijd te beginnen met je wiskundehuiswerk</a:t>
            </a:r>
            <a:r>
              <a:rPr lang="nl-NL" dirty="0">
                <a:solidFill>
                  <a:srgbClr val="123D66"/>
                </a:solidFill>
                <a:cs typeface="Arial"/>
              </a:rPr>
              <a:t>.”</a:t>
            </a:r>
            <a:endParaRPr lang="nl-NL" dirty="0"/>
          </a:p>
        </p:txBody>
      </p:sp>
      <p:pic>
        <p:nvPicPr>
          <p:cNvPr id="1026" name="Picture 2" descr="Een toch nog best lange lijst van dingen die je in de Kerstvakantie nog ...">
            <a:extLst>
              <a:ext uri="{FF2B5EF4-FFF2-40B4-BE49-F238E27FC236}">
                <a16:creationId xmlns:a16="http://schemas.microsoft.com/office/drawing/2014/main" id="{BE50E5C1-4AD3-1FB5-0F8E-C91A295EE6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0" r="13386"/>
          <a:stretch/>
        </p:blipFill>
        <p:spPr bwMode="auto">
          <a:xfrm>
            <a:off x="5471160" y="-265145"/>
            <a:ext cx="7101840" cy="714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985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2F000-D2BC-ED88-2DBF-774E8A394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vak 7">
            <a:extLst>
              <a:ext uri="{FF2B5EF4-FFF2-40B4-BE49-F238E27FC236}">
                <a16:creationId xmlns:a16="http://schemas.microsoft.com/office/drawing/2014/main" id="{64555339-4B37-7756-14EE-B486E43D1B65}"/>
              </a:ext>
            </a:extLst>
          </p:cNvPr>
          <p:cNvSpPr txBox="1"/>
          <p:nvPr/>
        </p:nvSpPr>
        <p:spPr>
          <a:xfrm>
            <a:off x="64737" y="6592051"/>
            <a:ext cx="2490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>
                <a:solidFill>
                  <a:srgbClr val="123E66"/>
                </a:solidFill>
              </a:rPr>
              <a:t>© SI BV</a:t>
            </a:r>
          </a:p>
        </p:txBody>
      </p:sp>
      <p:pic>
        <p:nvPicPr>
          <p:cNvPr id="2" name="Afbeelding 1" descr="Megafoon">
            <a:extLst>
              <a:ext uri="{FF2B5EF4-FFF2-40B4-BE49-F238E27FC236}">
                <a16:creationId xmlns:a16="http://schemas.microsoft.com/office/drawing/2014/main" id="{15D384E0-4B97-20DB-0EBD-51EF0AF01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528" y="1588246"/>
            <a:ext cx="1826260" cy="1840754"/>
          </a:xfrm>
          <a:prstGeom prst="rect">
            <a:avLst/>
          </a:prstGeom>
        </p:spPr>
      </p:pic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3B8FBC95-A204-F53B-4F4B-A690FB43A05A}"/>
              </a:ext>
            </a:extLst>
          </p:cNvPr>
          <p:cNvSpPr txBox="1">
            <a:spLocks/>
          </p:cNvSpPr>
          <p:nvPr/>
        </p:nvSpPr>
        <p:spPr>
          <a:xfrm>
            <a:off x="171417" y="3444240"/>
            <a:ext cx="5071143" cy="678768"/>
          </a:xfrm>
          <a:prstGeom prst="rect">
            <a:avLst/>
          </a:prstGeom>
          <a:solidFill>
            <a:schemeClr val="bg1">
              <a:alpha val="93192"/>
            </a:schemeClr>
          </a:solidFill>
        </p:spPr>
        <p:txBody>
          <a:bodyPr lIns="91440" tIns="45720" rIns="91440" bIns="45720" anchor="t" anchorCtr="0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nl-NL">
                <a:solidFill>
                  <a:srgbClr val="123D66"/>
                </a:solidFill>
                <a:cs typeface="Arial"/>
              </a:rPr>
              <a:t>“Als je niet op tijd begint met je wiskundehuiswerk dan…..”</a:t>
            </a:r>
            <a:endParaRPr lang="nl-NL"/>
          </a:p>
        </p:txBody>
      </p:sp>
      <p:pic>
        <p:nvPicPr>
          <p:cNvPr id="1026" name="Picture 2" descr="Een toch nog best lange lijst van dingen die je in de Kerstvakantie nog ...">
            <a:extLst>
              <a:ext uri="{FF2B5EF4-FFF2-40B4-BE49-F238E27FC236}">
                <a16:creationId xmlns:a16="http://schemas.microsoft.com/office/drawing/2014/main" id="{A9EB7498-CCD0-1F55-FCC5-D4F92CB790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0" r="13386"/>
          <a:stretch/>
        </p:blipFill>
        <p:spPr bwMode="auto">
          <a:xfrm>
            <a:off x="5471160" y="-265145"/>
            <a:ext cx="7101840" cy="714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6464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Afbeelding 18">
            <a:extLst>
              <a:ext uri="{FF2B5EF4-FFF2-40B4-BE49-F238E27FC236}">
                <a16:creationId xmlns:a16="http://schemas.microsoft.com/office/drawing/2014/main" id="{47A5FF07-CA9B-172A-80F6-83F1033698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749" t="719" r="15556" b="5935"/>
          <a:stretch>
            <a:fillRect/>
          </a:stretch>
        </p:blipFill>
        <p:spPr>
          <a:xfrm>
            <a:off x="6815437" y="2897637"/>
            <a:ext cx="3137494" cy="3019486"/>
          </a:xfrm>
          <a:custGeom>
            <a:avLst/>
            <a:gdLst>
              <a:gd name="connsiteX0" fmla="*/ 1959558 w 3919116"/>
              <a:gd name="connsiteY0" fmla="*/ 0 h 3771710"/>
              <a:gd name="connsiteX1" fmla="*/ 3919116 w 3919116"/>
              <a:gd name="connsiteY1" fmla="*/ 1885855 h 3771710"/>
              <a:gd name="connsiteX2" fmla="*/ 1959558 w 3919116"/>
              <a:gd name="connsiteY2" fmla="*/ 3771710 h 3771710"/>
              <a:gd name="connsiteX3" fmla="*/ 0 w 3919116"/>
              <a:gd name="connsiteY3" fmla="*/ 1885855 h 3771710"/>
              <a:gd name="connsiteX4" fmla="*/ 1959558 w 3919116"/>
              <a:gd name="connsiteY4" fmla="*/ 0 h 377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19116" h="3771710">
                <a:moveTo>
                  <a:pt x="1959558" y="0"/>
                </a:moveTo>
                <a:cubicBezTo>
                  <a:pt x="3041792" y="0"/>
                  <a:pt x="3919116" y="844326"/>
                  <a:pt x="3919116" y="1885855"/>
                </a:cubicBezTo>
                <a:cubicBezTo>
                  <a:pt x="3919116" y="2927384"/>
                  <a:pt x="3041792" y="3771710"/>
                  <a:pt x="1959558" y="3771710"/>
                </a:cubicBezTo>
                <a:cubicBezTo>
                  <a:pt x="877324" y="3771710"/>
                  <a:pt x="0" y="2927384"/>
                  <a:pt x="0" y="1885855"/>
                </a:cubicBezTo>
                <a:cubicBezTo>
                  <a:pt x="0" y="844326"/>
                  <a:pt x="877324" y="0"/>
                  <a:pt x="1959558" y="0"/>
                </a:cubicBezTo>
                <a:close/>
              </a:path>
            </a:pathLst>
          </a:cu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15A0D0EA-04F5-4F59-820E-C9A2466D308D}"/>
              </a:ext>
            </a:extLst>
          </p:cNvPr>
          <p:cNvSpPr txBox="1"/>
          <p:nvPr/>
        </p:nvSpPr>
        <p:spPr>
          <a:xfrm>
            <a:off x="1681403" y="1227957"/>
            <a:ext cx="39866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2400">
                <a:solidFill>
                  <a:srgbClr val="EB008B"/>
                </a:solidFill>
                <a:latin typeface="Cantarell"/>
              </a:rPr>
              <a:t>Onbewuste brein </a:t>
            </a:r>
            <a:r>
              <a:rPr lang="nl-NL" sz="2400">
                <a:solidFill>
                  <a:srgbClr val="123E66"/>
                </a:solidFill>
                <a:latin typeface="Cantarell"/>
              </a:rPr>
              <a:t>(systeem 1):</a:t>
            </a:r>
          </a:p>
          <a:p>
            <a:pPr algn="ctr"/>
            <a:r>
              <a:rPr lang="nl-NL">
                <a:solidFill>
                  <a:srgbClr val="123E66"/>
                </a:solidFill>
                <a:latin typeface="Cantarell"/>
              </a:rPr>
              <a:t>Automatisch</a:t>
            </a:r>
          </a:p>
          <a:p>
            <a:pPr algn="ctr"/>
            <a:r>
              <a:rPr lang="nl-NL">
                <a:solidFill>
                  <a:srgbClr val="123E66"/>
                </a:solidFill>
                <a:latin typeface="Cantarell"/>
              </a:rPr>
              <a:t>Moeiteloos</a:t>
            </a:r>
          </a:p>
          <a:p>
            <a:pPr algn="ctr"/>
            <a:r>
              <a:rPr lang="nl-NL">
                <a:solidFill>
                  <a:srgbClr val="123E66"/>
                </a:solidFill>
                <a:latin typeface="Cantarell"/>
              </a:rPr>
              <a:t>Meerdere dingen tegelijk</a:t>
            </a:r>
          </a:p>
          <a:p>
            <a:pPr algn="ctr"/>
            <a:r>
              <a:rPr lang="nl-NL">
                <a:solidFill>
                  <a:srgbClr val="123E66"/>
                </a:solidFill>
                <a:latin typeface="Cantarell"/>
              </a:rPr>
              <a:t>Snel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2DE68405-4953-4449-AC8C-D1B6F2BDF8B0}"/>
              </a:ext>
            </a:extLst>
          </p:cNvPr>
          <p:cNvSpPr txBox="1"/>
          <p:nvPr/>
        </p:nvSpPr>
        <p:spPr>
          <a:xfrm>
            <a:off x="6646529" y="1227957"/>
            <a:ext cx="347531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2400">
                <a:solidFill>
                  <a:srgbClr val="EB008B"/>
                </a:solidFill>
                <a:latin typeface="Cantarell"/>
              </a:rPr>
              <a:t>Bewuste brein </a:t>
            </a:r>
            <a:r>
              <a:rPr lang="nl-NL" sz="2400">
                <a:solidFill>
                  <a:srgbClr val="123E66"/>
                </a:solidFill>
                <a:latin typeface="Cantarell"/>
              </a:rPr>
              <a:t>(systeem 2)</a:t>
            </a:r>
          </a:p>
          <a:p>
            <a:pPr algn="ctr"/>
            <a:r>
              <a:rPr lang="nl-NL">
                <a:solidFill>
                  <a:srgbClr val="123E66"/>
                </a:solidFill>
                <a:latin typeface="Cantarell"/>
              </a:rPr>
              <a:t>Focus</a:t>
            </a:r>
          </a:p>
          <a:p>
            <a:pPr algn="ctr"/>
            <a:r>
              <a:rPr lang="nl-NL">
                <a:solidFill>
                  <a:srgbClr val="123E66"/>
                </a:solidFill>
                <a:latin typeface="Cantarell"/>
              </a:rPr>
              <a:t>Vermoeiend</a:t>
            </a:r>
          </a:p>
          <a:p>
            <a:pPr algn="ctr"/>
            <a:r>
              <a:rPr lang="nl-NL">
                <a:solidFill>
                  <a:srgbClr val="123E66"/>
                </a:solidFill>
                <a:latin typeface="Cantarell"/>
              </a:rPr>
              <a:t>1 ding tegelijk</a:t>
            </a:r>
          </a:p>
          <a:p>
            <a:pPr algn="ctr"/>
            <a:r>
              <a:rPr lang="nl-NL">
                <a:solidFill>
                  <a:srgbClr val="123E66"/>
                </a:solidFill>
                <a:latin typeface="Cantarell"/>
              </a:rPr>
              <a:t>Traag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6AB5356B-386F-1084-5428-79E531F16433}"/>
              </a:ext>
            </a:extLst>
          </p:cNvPr>
          <p:cNvSpPr txBox="1"/>
          <p:nvPr/>
        </p:nvSpPr>
        <p:spPr>
          <a:xfrm>
            <a:off x="-119922" y="6013550"/>
            <a:ext cx="12311921" cy="830997"/>
          </a:xfrm>
          <a:prstGeom prst="rect">
            <a:avLst/>
          </a:prstGeom>
          <a:solidFill>
            <a:srgbClr val="EAC2DB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>
                <a:solidFill>
                  <a:srgbClr val="123E66"/>
                </a:solidFill>
              </a:rPr>
              <a:t>Bron: </a:t>
            </a:r>
          </a:p>
          <a:p>
            <a:pPr algn="ctr"/>
            <a:r>
              <a:rPr lang="nl-NL" sz="1600">
                <a:solidFill>
                  <a:srgbClr val="123E66"/>
                </a:solidFill>
              </a:rPr>
              <a:t>Daniël </a:t>
            </a:r>
            <a:r>
              <a:rPr lang="nl-NL" sz="1600" err="1">
                <a:solidFill>
                  <a:srgbClr val="123E66"/>
                </a:solidFill>
              </a:rPr>
              <a:t>Kahneman</a:t>
            </a:r>
            <a:endParaRPr lang="nl-NL" sz="1600">
              <a:solidFill>
                <a:srgbClr val="123E66"/>
              </a:solidFill>
            </a:endParaRPr>
          </a:p>
          <a:p>
            <a:pPr algn="ctr"/>
            <a:r>
              <a:rPr lang="nl-NL" sz="1600">
                <a:solidFill>
                  <a:srgbClr val="123E66"/>
                </a:solidFill>
              </a:rPr>
              <a:t>Nobelprijswinnaar voor de Economie, 2002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1AE7794A-F210-A0E4-7A98-3755CD119A8C}"/>
              </a:ext>
            </a:extLst>
          </p:cNvPr>
          <p:cNvSpPr txBox="1"/>
          <p:nvPr/>
        </p:nvSpPr>
        <p:spPr>
          <a:xfrm>
            <a:off x="79632" y="4297456"/>
            <a:ext cx="19575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0">
                <a:solidFill>
                  <a:srgbClr val="EB008B"/>
                </a:solidFill>
              </a:rPr>
              <a:t>98%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A6385B38-C098-F823-B342-946BC0EE3F23}"/>
              </a:ext>
            </a:extLst>
          </p:cNvPr>
          <p:cNvSpPr txBox="1"/>
          <p:nvPr/>
        </p:nvSpPr>
        <p:spPr>
          <a:xfrm>
            <a:off x="10161167" y="4299502"/>
            <a:ext cx="14382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0">
                <a:solidFill>
                  <a:srgbClr val="EB008B"/>
                </a:solidFill>
              </a:rPr>
              <a:t>2%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7844BBD-41B2-496D-8598-19DD64678A41}"/>
              </a:ext>
            </a:extLst>
          </p:cNvPr>
          <p:cNvSpPr txBox="1"/>
          <p:nvPr/>
        </p:nvSpPr>
        <p:spPr>
          <a:xfrm rot="425963">
            <a:off x="8715014" y="3102212"/>
            <a:ext cx="2684068" cy="461665"/>
          </a:xfrm>
          <a:prstGeom prst="rect">
            <a:avLst/>
          </a:prstGeom>
          <a:solidFill>
            <a:srgbClr val="EAC2DB"/>
          </a:solidFill>
        </p:spPr>
        <p:txBody>
          <a:bodyPr wrap="none" rtlCol="0">
            <a:spAutoFit/>
          </a:bodyPr>
          <a:lstStyle/>
          <a:p>
            <a:r>
              <a:rPr lang="nl-NL" sz="2400">
                <a:solidFill>
                  <a:srgbClr val="123E66"/>
                </a:solidFill>
              </a:rPr>
              <a:t>Rationeel en logisch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CC690F8C-B9A3-5904-ACEB-9FDBCCF6CAED}"/>
              </a:ext>
            </a:extLst>
          </p:cNvPr>
          <p:cNvSpPr txBox="1"/>
          <p:nvPr/>
        </p:nvSpPr>
        <p:spPr>
          <a:xfrm>
            <a:off x="64737" y="6592051"/>
            <a:ext cx="2490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>
                <a:solidFill>
                  <a:srgbClr val="123E66"/>
                </a:solidFill>
              </a:rPr>
              <a:t>© SI BV</a:t>
            </a:r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846664E9-470D-A663-2D67-249B64EDDB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230" t="1548" r="14353" b="1624"/>
          <a:stretch>
            <a:fillRect/>
          </a:stretch>
        </p:blipFill>
        <p:spPr>
          <a:xfrm>
            <a:off x="2065933" y="2836225"/>
            <a:ext cx="3137494" cy="3036824"/>
          </a:xfrm>
          <a:custGeom>
            <a:avLst/>
            <a:gdLst>
              <a:gd name="connsiteX0" fmla="*/ 1568747 w 3137494"/>
              <a:gd name="connsiteY0" fmla="*/ 0 h 3036824"/>
              <a:gd name="connsiteX1" fmla="*/ 3137494 w 3137494"/>
              <a:gd name="connsiteY1" fmla="*/ 1518412 h 3036824"/>
              <a:gd name="connsiteX2" fmla="*/ 1568747 w 3137494"/>
              <a:gd name="connsiteY2" fmla="*/ 3036824 h 3036824"/>
              <a:gd name="connsiteX3" fmla="*/ 0 w 3137494"/>
              <a:gd name="connsiteY3" fmla="*/ 1518412 h 3036824"/>
              <a:gd name="connsiteX4" fmla="*/ 1568747 w 3137494"/>
              <a:gd name="connsiteY4" fmla="*/ 0 h 303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7494" h="3036824">
                <a:moveTo>
                  <a:pt x="1568747" y="0"/>
                </a:moveTo>
                <a:cubicBezTo>
                  <a:pt x="2435142" y="0"/>
                  <a:pt x="3137494" y="679816"/>
                  <a:pt x="3137494" y="1518412"/>
                </a:cubicBezTo>
                <a:cubicBezTo>
                  <a:pt x="3137494" y="2357008"/>
                  <a:pt x="2435142" y="3036824"/>
                  <a:pt x="1568747" y="3036824"/>
                </a:cubicBezTo>
                <a:cubicBezTo>
                  <a:pt x="702352" y="3036824"/>
                  <a:pt x="0" y="2357008"/>
                  <a:pt x="0" y="1518412"/>
                </a:cubicBezTo>
                <a:cubicBezTo>
                  <a:pt x="0" y="679816"/>
                  <a:pt x="702352" y="0"/>
                  <a:pt x="1568747" y="0"/>
                </a:cubicBezTo>
                <a:close/>
              </a:path>
            </a:pathLst>
          </a:cu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7348440E-4DC8-A20A-8784-75B231307264}"/>
              </a:ext>
            </a:extLst>
          </p:cNvPr>
          <p:cNvSpPr txBox="1"/>
          <p:nvPr/>
        </p:nvSpPr>
        <p:spPr>
          <a:xfrm rot="21029318">
            <a:off x="279926" y="3005114"/>
            <a:ext cx="3379900" cy="461665"/>
          </a:xfrm>
          <a:prstGeom prst="rect">
            <a:avLst/>
          </a:prstGeom>
          <a:solidFill>
            <a:srgbClr val="EAC2DB"/>
          </a:solidFill>
        </p:spPr>
        <p:txBody>
          <a:bodyPr wrap="none" rtlCol="0">
            <a:spAutoFit/>
          </a:bodyPr>
          <a:lstStyle/>
          <a:p>
            <a:r>
              <a:rPr lang="nl-NL" sz="2400">
                <a:solidFill>
                  <a:srgbClr val="123E66"/>
                </a:solidFill>
              </a:rPr>
              <a:t>Irrationeel en emotioneel</a:t>
            </a:r>
          </a:p>
        </p:txBody>
      </p:sp>
    </p:spTree>
    <p:extLst>
      <p:ext uri="{BB962C8B-B14F-4D97-AF65-F5344CB8AC3E}">
        <p14:creationId xmlns:p14="http://schemas.microsoft.com/office/powerpoint/2010/main" val="279885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5" grpId="0"/>
      <p:bldP spid="7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0B4EFADC-12F7-DB64-B153-210AE21A5144}"/>
              </a:ext>
            </a:extLst>
          </p:cNvPr>
          <p:cNvSpPr txBox="1"/>
          <p:nvPr/>
        </p:nvSpPr>
        <p:spPr>
          <a:xfrm>
            <a:off x="2611804" y="1440666"/>
            <a:ext cx="857305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solidFill>
                  <a:srgbClr val="EC008C"/>
                </a:solidFill>
              </a:rPr>
              <a:t>Experimentje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D4D2BECB-BAEA-DA5D-A305-51E76E8BB81B}"/>
              </a:ext>
            </a:extLst>
          </p:cNvPr>
          <p:cNvSpPr txBox="1"/>
          <p:nvPr/>
        </p:nvSpPr>
        <p:spPr>
          <a:xfrm>
            <a:off x="64737" y="6592051"/>
            <a:ext cx="2490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>
                <a:solidFill>
                  <a:srgbClr val="123E66"/>
                </a:solidFill>
              </a:rPr>
              <a:t>© SI BV</a:t>
            </a:r>
          </a:p>
        </p:txBody>
      </p:sp>
    </p:spTree>
    <p:extLst>
      <p:ext uri="{BB962C8B-B14F-4D97-AF65-F5344CB8AC3E}">
        <p14:creationId xmlns:p14="http://schemas.microsoft.com/office/powerpoint/2010/main" val="3914740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Afbeelding 25" descr="Jonge vrouw die denkt">
            <a:extLst>
              <a:ext uri="{FF2B5EF4-FFF2-40B4-BE49-F238E27FC236}">
                <a16:creationId xmlns:a16="http://schemas.microsoft.com/office/drawing/2014/main" id="{3FE6364B-9FD7-3050-318D-C648DB203D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1000"/>
          </a:blip>
          <a:stretch>
            <a:fillRect/>
          </a:stretch>
        </p:blipFill>
        <p:spPr>
          <a:xfrm>
            <a:off x="6270" y="19728"/>
            <a:ext cx="12606728" cy="7714576"/>
          </a:xfrm>
          <a:prstGeom prst="rect">
            <a:avLst/>
          </a:prstGeom>
        </p:spPr>
      </p:pic>
      <p:sp>
        <p:nvSpPr>
          <p:cNvPr id="10" name="Ovaal 9">
            <a:extLst>
              <a:ext uri="{FF2B5EF4-FFF2-40B4-BE49-F238E27FC236}">
                <a16:creationId xmlns:a16="http://schemas.microsoft.com/office/drawing/2014/main" id="{4188D1BA-4AF0-4F72-8330-5A895A396A14}"/>
              </a:ext>
            </a:extLst>
          </p:cNvPr>
          <p:cNvSpPr/>
          <p:nvPr/>
        </p:nvSpPr>
        <p:spPr>
          <a:xfrm rot="21010613">
            <a:off x="4032297" y="988119"/>
            <a:ext cx="4127404" cy="4127242"/>
          </a:xfrm>
          <a:prstGeom prst="ellipse">
            <a:avLst/>
          </a:prstGeom>
          <a:noFill/>
          <a:ln w="63500">
            <a:solidFill>
              <a:srgbClr val="EB008B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6305F178-48F2-400C-96AA-C8FA6D839EBB}"/>
              </a:ext>
            </a:extLst>
          </p:cNvPr>
          <p:cNvSpPr txBox="1"/>
          <p:nvPr/>
        </p:nvSpPr>
        <p:spPr>
          <a:xfrm>
            <a:off x="5598778" y="1831274"/>
            <a:ext cx="11256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b="1">
                <a:solidFill>
                  <a:srgbClr val="123E66"/>
                </a:solidFill>
              </a:rPr>
              <a:t>EGO/scope</a:t>
            </a:r>
          </a:p>
        </p:txBody>
      </p:sp>
      <p:sp>
        <p:nvSpPr>
          <p:cNvPr id="16" name="Gelijkbenige driehoek 15">
            <a:extLst>
              <a:ext uri="{FF2B5EF4-FFF2-40B4-BE49-F238E27FC236}">
                <a16:creationId xmlns:a16="http://schemas.microsoft.com/office/drawing/2014/main" id="{0CB325D8-A2E2-4975-A0EA-E40410DF247E}"/>
              </a:ext>
            </a:extLst>
          </p:cNvPr>
          <p:cNvSpPr/>
          <p:nvPr/>
        </p:nvSpPr>
        <p:spPr>
          <a:xfrm>
            <a:off x="5613661" y="2096849"/>
            <a:ext cx="248845" cy="193063"/>
          </a:xfrm>
          <a:prstGeom prst="triangle">
            <a:avLst/>
          </a:prstGeom>
          <a:solidFill>
            <a:srgbClr val="EA08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Ovaal 18">
            <a:extLst>
              <a:ext uri="{FF2B5EF4-FFF2-40B4-BE49-F238E27FC236}">
                <a16:creationId xmlns:a16="http://schemas.microsoft.com/office/drawing/2014/main" id="{420F830D-B99E-44C1-AF3D-B7B9992B0583}"/>
              </a:ext>
            </a:extLst>
          </p:cNvPr>
          <p:cNvSpPr/>
          <p:nvPr/>
        </p:nvSpPr>
        <p:spPr>
          <a:xfrm>
            <a:off x="2228826" y="1863030"/>
            <a:ext cx="253135" cy="220949"/>
          </a:xfrm>
          <a:prstGeom prst="ellipse">
            <a:avLst/>
          </a:prstGeom>
          <a:solidFill>
            <a:srgbClr val="123E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Gelijkbenige driehoek 19">
            <a:extLst>
              <a:ext uri="{FF2B5EF4-FFF2-40B4-BE49-F238E27FC236}">
                <a16:creationId xmlns:a16="http://schemas.microsoft.com/office/drawing/2014/main" id="{43DCB58C-63FB-404E-9A29-F0E6D60A5B21}"/>
              </a:ext>
            </a:extLst>
          </p:cNvPr>
          <p:cNvSpPr/>
          <p:nvPr/>
        </p:nvSpPr>
        <p:spPr>
          <a:xfrm>
            <a:off x="2228826" y="3512402"/>
            <a:ext cx="248845" cy="220949"/>
          </a:xfrm>
          <a:prstGeom prst="triangle">
            <a:avLst/>
          </a:prstGeom>
          <a:solidFill>
            <a:srgbClr val="EA08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1" name="Rechte verbindingslijn met pijl 20">
            <a:extLst>
              <a:ext uri="{FF2B5EF4-FFF2-40B4-BE49-F238E27FC236}">
                <a16:creationId xmlns:a16="http://schemas.microsoft.com/office/drawing/2014/main" id="{4EC870AA-F27A-4A0E-B289-0D86A0B77F95}"/>
              </a:ext>
            </a:extLst>
          </p:cNvPr>
          <p:cNvCxnSpPr>
            <a:cxnSpLocks/>
          </p:cNvCxnSpPr>
          <p:nvPr/>
        </p:nvCxnSpPr>
        <p:spPr>
          <a:xfrm flipV="1">
            <a:off x="2774068" y="2352474"/>
            <a:ext cx="2766202" cy="1270402"/>
          </a:xfrm>
          <a:prstGeom prst="straightConnector1">
            <a:avLst/>
          </a:prstGeom>
          <a:ln>
            <a:solidFill>
              <a:srgbClr val="EB008B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21">
            <a:extLst>
              <a:ext uri="{FF2B5EF4-FFF2-40B4-BE49-F238E27FC236}">
                <a16:creationId xmlns:a16="http://schemas.microsoft.com/office/drawing/2014/main" id="{6E2363D0-B882-4CA6-A217-B3551C7FCB1F}"/>
              </a:ext>
            </a:extLst>
          </p:cNvPr>
          <p:cNvCxnSpPr>
            <a:cxnSpLocks/>
          </p:cNvCxnSpPr>
          <p:nvPr/>
        </p:nvCxnSpPr>
        <p:spPr>
          <a:xfrm>
            <a:off x="2635171" y="1973503"/>
            <a:ext cx="1521998" cy="0"/>
          </a:xfrm>
          <a:prstGeom prst="line">
            <a:avLst/>
          </a:prstGeom>
          <a:ln>
            <a:solidFill>
              <a:srgbClr val="123E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met pijl 22">
            <a:extLst>
              <a:ext uri="{FF2B5EF4-FFF2-40B4-BE49-F238E27FC236}">
                <a16:creationId xmlns:a16="http://schemas.microsoft.com/office/drawing/2014/main" id="{3437DD2D-67E8-4CC1-AF88-D86A18497C6E}"/>
              </a:ext>
            </a:extLst>
          </p:cNvPr>
          <p:cNvCxnSpPr>
            <a:cxnSpLocks/>
          </p:cNvCxnSpPr>
          <p:nvPr/>
        </p:nvCxnSpPr>
        <p:spPr>
          <a:xfrm flipV="1">
            <a:off x="4157170" y="666293"/>
            <a:ext cx="920261" cy="1307211"/>
          </a:xfrm>
          <a:prstGeom prst="straightConnector1">
            <a:avLst/>
          </a:prstGeom>
          <a:ln>
            <a:solidFill>
              <a:srgbClr val="123E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kstvak 23">
            <a:extLst>
              <a:ext uri="{FF2B5EF4-FFF2-40B4-BE49-F238E27FC236}">
                <a16:creationId xmlns:a16="http://schemas.microsoft.com/office/drawing/2014/main" id="{10B6256C-434B-48E7-82F3-9FC9CDF6A138}"/>
              </a:ext>
            </a:extLst>
          </p:cNvPr>
          <p:cNvSpPr txBox="1"/>
          <p:nvPr/>
        </p:nvSpPr>
        <p:spPr>
          <a:xfrm>
            <a:off x="728103" y="2268258"/>
            <a:ext cx="301661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123E66"/>
                </a:solidFill>
              </a:rPr>
              <a:t>PUSH: </a:t>
            </a:r>
          </a:p>
          <a:p>
            <a:r>
              <a:rPr lang="nl-NL" sz="2000">
                <a:solidFill>
                  <a:srgbClr val="123E66"/>
                </a:solidFill>
              </a:rPr>
              <a:t>vertellen, uitleggen vanuit jouw scope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F31321B2-E296-C50D-8281-30D4C226F3B1}"/>
              </a:ext>
            </a:extLst>
          </p:cNvPr>
          <p:cNvSpPr txBox="1"/>
          <p:nvPr/>
        </p:nvSpPr>
        <p:spPr>
          <a:xfrm>
            <a:off x="8369935" y="1920580"/>
            <a:ext cx="2611677" cy="43088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nl-NL" sz="2200">
                <a:solidFill>
                  <a:srgbClr val="EB008B"/>
                </a:solidFill>
              </a:rPr>
              <a:t>defensiemechanisme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D2C88159-82C3-26C7-2C2D-FC54B140015A}"/>
              </a:ext>
            </a:extLst>
          </p:cNvPr>
          <p:cNvSpPr txBox="1"/>
          <p:nvPr/>
        </p:nvSpPr>
        <p:spPr>
          <a:xfrm>
            <a:off x="379552" y="4311834"/>
            <a:ext cx="3016618" cy="1938992"/>
          </a:xfrm>
          <a:prstGeom prst="rect">
            <a:avLst/>
          </a:prstGeom>
          <a:solidFill>
            <a:srgbClr val="EAC2DB"/>
          </a:solidFill>
        </p:spPr>
        <p:txBody>
          <a:bodyPr wrap="square" rtlCol="0">
            <a:spAutoFit/>
          </a:bodyPr>
          <a:lstStyle/>
          <a:p>
            <a:r>
              <a:rPr lang="nl-NL" sz="2000">
                <a:solidFill>
                  <a:schemeClr val="bg1"/>
                </a:solidFill>
              </a:rPr>
              <a:t>Push: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nl-NL" sz="2000">
                <a:solidFill>
                  <a:schemeClr val="bg1"/>
                </a:solidFill>
              </a:rPr>
              <a:t>Ego voelt zich bedreigd: moet misschien wel veranderen.</a:t>
            </a:r>
          </a:p>
          <a:p>
            <a:pPr marL="285750" indent="-285750">
              <a:buFont typeface="Wingdings" pitchFamily="2" charset="2"/>
              <a:buChar char="ü"/>
            </a:pPr>
            <a:endParaRPr lang="nl-NL" sz="2000">
              <a:solidFill>
                <a:schemeClr val="bg1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nl-NL" sz="2000">
                <a:solidFill>
                  <a:schemeClr val="bg1"/>
                </a:solidFill>
              </a:rPr>
              <a:t>Sympathie neemt af.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B2997B9-C524-6047-8ACC-4C7FBE4E0E64}"/>
              </a:ext>
            </a:extLst>
          </p:cNvPr>
          <p:cNvSpPr txBox="1"/>
          <p:nvPr/>
        </p:nvSpPr>
        <p:spPr>
          <a:xfrm>
            <a:off x="64737" y="6592051"/>
            <a:ext cx="2490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>
                <a:solidFill>
                  <a:srgbClr val="123E66"/>
                </a:solidFill>
              </a:rPr>
              <a:t>© SI BV</a:t>
            </a:r>
          </a:p>
        </p:txBody>
      </p:sp>
    </p:spTree>
    <p:extLst>
      <p:ext uri="{BB962C8B-B14F-4D97-AF65-F5344CB8AC3E}">
        <p14:creationId xmlns:p14="http://schemas.microsoft.com/office/powerpoint/2010/main" val="270075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  <p:bldP spid="19" grpId="0" animBg="1"/>
      <p:bldP spid="20" grpId="0" animBg="1"/>
      <p:bldP spid="24" grpId="0"/>
      <p:bldP spid="17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head-outline-hi.png">
            <a:extLst>
              <a:ext uri="{FF2B5EF4-FFF2-40B4-BE49-F238E27FC236}">
                <a16:creationId xmlns:a16="http://schemas.microsoft.com/office/drawing/2014/main" id="{C5B5848B-5C18-C547-1A53-F8D34F5BB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340" y="1626584"/>
            <a:ext cx="2154580" cy="2987484"/>
          </a:xfrm>
          <a:prstGeom prst="rect">
            <a:avLst/>
          </a:prstGeom>
        </p:spPr>
      </p:pic>
      <p:sp>
        <p:nvSpPr>
          <p:cNvPr id="6" name="Ovaal 5">
            <a:extLst>
              <a:ext uri="{FF2B5EF4-FFF2-40B4-BE49-F238E27FC236}">
                <a16:creationId xmlns:a16="http://schemas.microsoft.com/office/drawing/2014/main" id="{5BD7A0FF-F3DF-0C40-EEF6-0C6B7E98CACC}"/>
              </a:ext>
            </a:extLst>
          </p:cNvPr>
          <p:cNvSpPr/>
          <p:nvPr/>
        </p:nvSpPr>
        <p:spPr>
          <a:xfrm>
            <a:off x="6007280" y="1001423"/>
            <a:ext cx="4367383" cy="4367211"/>
          </a:xfrm>
          <a:prstGeom prst="ellipse">
            <a:avLst/>
          </a:prstGeom>
          <a:noFill/>
          <a:ln w="63500">
            <a:solidFill>
              <a:srgbClr val="123E66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05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F78A2833-B081-EAF0-128A-5643E595A69A}"/>
              </a:ext>
            </a:extLst>
          </p:cNvPr>
          <p:cNvSpPr txBox="1"/>
          <p:nvPr/>
        </p:nvSpPr>
        <p:spPr>
          <a:xfrm>
            <a:off x="7705204" y="2036480"/>
            <a:ext cx="520655" cy="320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81">
                <a:solidFill>
                  <a:srgbClr val="123E66"/>
                </a:solidFill>
              </a:rPr>
              <a:t>EGO</a:t>
            </a:r>
          </a:p>
        </p:txBody>
      </p:sp>
      <p:sp>
        <p:nvSpPr>
          <p:cNvPr id="8" name="Gelijkbenige driehoek 15">
            <a:extLst>
              <a:ext uri="{FF2B5EF4-FFF2-40B4-BE49-F238E27FC236}">
                <a16:creationId xmlns:a16="http://schemas.microsoft.com/office/drawing/2014/main" id="{8FD61000-6227-72DE-14B5-BD4C5F3CFAFA}"/>
              </a:ext>
            </a:extLst>
          </p:cNvPr>
          <p:cNvSpPr/>
          <p:nvPr/>
        </p:nvSpPr>
        <p:spPr>
          <a:xfrm>
            <a:off x="8190973" y="2157864"/>
            <a:ext cx="263314" cy="204288"/>
          </a:xfrm>
          <a:prstGeom prst="triangle">
            <a:avLst/>
          </a:prstGeom>
          <a:solidFill>
            <a:srgbClr val="EA088B"/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05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03AF9E16-3621-0A1C-DCB6-C726E93DD54C}"/>
              </a:ext>
            </a:extLst>
          </p:cNvPr>
          <p:cNvSpPr/>
          <p:nvPr/>
        </p:nvSpPr>
        <p:spPr>
          <a:xfrm>
            <a:off x="4302459" y="2966621"/>
            <a:ext cx="267853" cy="233796"/>
          </a:xfrm>
          <a:prstGeom prst="ellipse">
            <a:avLst/>
          </a:prstGeom>
          <a:solidFill>
            <a:srgbClr val="123E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05"/>
          </a:p>
        </p:txBody>
      </p: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C16B6FE0-3980-310E-C2A6-EADECAF506FE}"/>
              </a:ext>
            </a:extLst>
          </p:cNvPr>
          <p:cNvCxnSpPr>
            <a:cxnSpLocks/>
          </p:cNvCxnSpPr>
          <p:nvPr/>
        </p:nvCxnSpPr>
        <p:spPr>
          <a:xfrm>
            <a:off x="4658953" y="3093113"/>
            <a:ext cx="446515" cy="0"/>
          </a:xfrm>
          <a:prstGeom prst="line">
            <a:avLst/>
          </a:prstGeom>
          <a:ln>
            <a:solidFill>
              <a:srgbClr val="123E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E34EEBA5-1AA4-B85C-F3C8-71DAB24A8091}"/>
              </a:ext>
            </a:extLst>
          </p:cNvPr>
          <p:cNvCxnSpPr>
            <a:cxnSpLocks/>
          </p:cNvCxnSpPr>
          <p:nvPr/>
        </p:nvCxnSpPr>
        <p:spPr>
          <a:xfrm>
            <a:off x="5097143" y="3093113"/>
            <a:ext cx="910137" cy="1520955"/>
          </a:xfrm>
          <a:prstGeom prst="straightConnector1">
            <a:avLst/>
          </a:prstGeom>
          <a:ln>
            <a:solidFill>
              <a:srgbClr val="123E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kstvak 15">
            <a:extLst>
              <a:ext uri="{FF2B5EF4-FFF2-40B4-BE49-F238E27FC236}">
                <a16:creationId xmlns:a16="http://schemas.microsoft.com/office/drawing/2014/main" id="{35E6B1BB-84C7-62D8-7958-75EA46D2FCFA}"/>
              </a:ext>
            </a:extLst>
          </p:cNvPr>
          <p:cNvSpPr txBox="1"/>
          <p:nvPr/>
        </p:nvSpPr>
        <p:spPr>
          <a:xfrm>
            <a:off x="9433813" y="5034685"/>
            <a:ext cx="2289216" cy="385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905">
                <a:solidFill>
                  <a:srgbClr val="123E66"/>
                </a:solidFill>
              </a:rPr>
              <a:t>defensiemechanisme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610E7584-4578-2E73-2BC3-225C374EA039}"/>
              </a:ext>
            </a:extLst>
          </p:cNvPr>
          <p:cNvSpPr txBox="1"/>
          <p:nvPr/>
        </p:nvSpPr>
        <p:spPr>
          <a:xfrm rot="712319">
            <a:off x="1200537" y="1110239"/>
            <a:ext cx="3148410" cy="1134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693" dirty="0">
                <a:solidFill>
                  <a:srgbClr val="5E7291"/>
                </a:solidFill>
              </a:rPr>
              <a:t>Het aanpassen van uw leefstijl is essentieel voor het beheersen van de complicaties van uw aandoening.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D71A6A2F-6EC9-36B8-3971-C70CB5EE541F}"/>
              </a:ext>
            </a:extLst>
          </p:cNvPr>
          <p:cNvSpPr txBox="1"/>
          <p:nvPr/>
        </p:nvSpPr>
        <p:spPr>
          <a:xfrm rot="214019">
            <a:off x="552553" y="2832702"/>
            <a:ext cx="3741346" cy="352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693" dirty="0">
                <a:solidFill>
                  <a:srgbClr val="5E7291"/>
                </a:solidFill>
              </a:rPr>
              <a:t>Uw COPD verergert als u blijft roken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63EB856F-E399-E3EE-DA03-61E718B4897C}"/>
              </a:ext>
            </a:extLst>
          </p:cNvPr>
          <p:cNvSpPr txBox="1"/>
          <p:nvPr/>
        </p:nvSpPr>
        <p:spPr>
          <a:xfrm rot="21238233">
            <a:off x="391965" y="4168883"/>
            <a:ext cx="3848579" cy="89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693" dirty="0">
                <a:solidFill>
                  <a:srgbClr val="5E7291"/>
                </a:solidFill>
              </a:rPr>
              <a:t>Het beperken van verzadigde en transvetten verbetert uw cardiovasculaire gezondheid</a:t>
            </a:r>
            <a:r>
              <a:rPr lang="nl-NL" dirty="0"/>
              <a:t>.</a:t>
            </a:r>
            <a:r>
              <a:rPr lang="nl-NL" sz="1693" dirty="0">
                <a:solidFill>
                  <a:srgbClr val="5E7291"/>
                </a:solidFill>
              </a:rPr>
              <a:t> </a:t>
            </a:r>
          </a:p>
        </p:txBody>
      </p:sp>
      <p:sp>
        <p:nvSpPr>
          <p:cNvPr id="26" name="Ovaal 25">
            <a:extLst>
              <a:ext uri="{FF2B5EF4-FFF2-40B4-BE49-F238E27FC236}">
                <a16:creationId xmlns:a16="http://schemas.microsoft.com/office/drawing/2014/main" id="{AD0E8122-FBEE-0C34-978B-E9CA3E0835C7}"/>
              </a:ext>
            </a:extLst>
          </p:cNvPr>
          <p:cNvSpPr/>
          <p:nvPr/>
        </p:nvSpPr>
        <p:spPr>
          <a:xfrm>
            <a:off x="4252360" y="4160053"/>
            <a:ext cx="267853" cy="233796"/>
          </a:xfrm>
          <a:prstGeom prst="ellipse">
            <a:avLst/>
          </a:prstGeom>
          <a:solidFill>
            <a:srgbClr val="123E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05"/>
          </a:p>
        </p:txBody>
      </p:sp>
      <p:sp>
        <p:nvSpPr>
          <p:cNvPr id="27" name="Ovaal 26">
            <a:extLst>
              <a:ext uri="{FF2B5EF4-FFF2-40B4-BE49-F238E27FC236}">
                <a16:creationId xmlns:a16="http://schemas.microsoft.com/office/drawing/2014/main" id="{91020D12-9247-A267-7CF2-BAC5461BADCE}"/>
              </a:ext>
            </a:extLst>
          </p:cNvPr>
          <p:cNvSpPr/>
          <p:nvPr/>
        </p:nvSpPr>
        <p:spPr>
          <a:xfrm>
            <a:off x="4343521" y="1976089"/>
            <a:ext cx="267853" cy="233796"/>
          </a:xfrm>
          <a:prstGeom prst="ellipse">
            <a:avLst/>
          </a:prstGeom>
          <a:solidFill>
            <a:srgbClr val="123E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05"/>
          </a:p>
        </p:txBody>
      </p:sp>
      <p:cxnSp>
        <p:nvCxnSpPr>
          <p:cNvPr id="28" name="Rechte verbindingslijn 27">
            <a:extLst>
              <a:ext uri="{FF2B5EF4-FFF2-40B4-BE49-F238E27FC236}">
                <a16:creationId xmlns:a16="http://schemas.microsoft.com/office/drawing/2014/main" id="{9534817E-6F34-44E2-392B-C2DE9148A8E8}"/>
              </a:ext>
            </a:extLst>
          </p:cNvPr>
          <p:cNvCxnSpPr>
            <a:cxnSpLocks/>
          </p:cNvCxnSpPr>
          <p:nvPr/>
        </p:nvCxnSpPr>
        <p:spPr>
          <a:xfrm flipV="1">
            <a:off x="4611374" y="4160054"/>
            <a:ext cx="776876" cy="107089"/>
          </a:xfrm>
          <a:prstGeom prst="line">
            <a:avLst/>
          </a:prstGeom>
          <a:ln>
            <a:solidFill>
              <a:srgbClr val="123E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Rechte verbindingslijn 28">
            <a:extLst>
              <a:ext uri="{FF2B5EF4-FFF2-40B4-BE49-F238E27FC236}">
                <a16:creationId xmlns:a16="http://schemas.microsoft.com/office/drawing/2014/main" id="{FBBA6FE2-D98B-BAD4-1A64-C586FECA2F4C}"/>
              </a:ext>
            </a:extLst>
          </p:cNvPr>
          <p:cNvCxnSpPr>
            <a:cxnSpLocks/>
          </p:cNvCxnSpPr>
          <p:nvPr/>
        </p:nvCxnSpPr>
        <p:spPr>
          <a:xfrm>
            <a:off x="4735148" y="2133689"/>
            <a:ext cx="446515" cy="76195"/>
          </a:xfrm>
          <a:prstGeom prst="line">
            <a:avLst/>
          </a:prstGeom>
          <a:ln>
            <a:solidFill>
              <a:srgbClr val="123E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Rechte verbindingslijn met pijl 35">
            <a:extLst>
              <a:ext uri="{FF2B5EF4-FFF2-40B4-BE49-F238E27FC236}">
                <a16:creationId xmlns:a16="http://schemas.microsoft.com/office/drawing/2014/main" id="{70ECFBCB-60ED-7F45-9A6A-71E3E4CBA38C}"/>
              </a:ext>
            </a:extLst>
          </p:cNvPr>
          <p:cNvCxnSpPr>
            <a:cxnSpLocks/>
          </p:cNvCxnSpPr>
          <p:nvPr/>
        </p:nvCxnSpPr>
        <p:spPr>
          <a:xfrm>
            <a:off x="5388250" y="4160053"/>
            <a:ext cx="910137" cy="1520955"/>
          </a:xfrm>
          <a:prstGeom prst="straightConnector1">
            <a:avLst/>
          </a:prstGeom>
          <a:ln>
            <a:solidFill>
              <a:srgbClr val="123E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Rechte verbindingslijn met pijl 38">
            <a:extLst>
              <a:ext uri="{FF2B5EF4-FFF2-40B4-BE49-F238E27FC236}">
                <a16:creationId xmlns:a16="http://schemas.microsoft.com/office/drawing/2014/main" id="{6EB9DCDE-C374-E8A6-0B49-B90264387011}"/>
              </a:ext>
            </a:extLst>
          </p:cNvPr>
          <p:cNvCxnSpPr>
            <a:cxnSpLocks/>
          </p:cNvCxnSpPr>
          <p:nvPr/>
        </p:nvCxnSpPr>
        <p:spPr>
          <a:xfrm flipV="1">
            <a:off x="5181663" y="1225113"/>
            <a:ext cx="1438441" cy="984771"/>
          </a:xfrm>
          <a:prstGeom prst="straightConnector1">
            <a:avLst/>
          </a:prstGeom>
          <a:ln>
            <a:solidFill>
              <a:srgbClr val="123E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1" name="Graphic 40" descr="Badge copyright silhouet">
            <a:extLst>
              <a:ext uri="{FF2B5EF4-FFF2-40B4-BE49-F238E27FC236}">
                <a16:creationId xmlns:a16="http://schemas.microsoft.com/office/drawing/2014/main" id="{D55F8E65-BFAE-9D5B-65D5-3D7DD416E5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72375" y="6308935"/>
            <a:ext cx="431706" cy="431706"/>
          </a:xfrm>
          <a:prstGeom prst="rect">
            <a:avLst/>
          </a:prstGeom>
        </p:spPr>
      </p:pic>
      <p:sp>
        <p:nvSpPr>
          <p:cNvPr id="42" name="Tekstvak 41">
            <a:extLst>
              <a:ext uri="{FF2B5EF4-FFF2-40B4-BE49-F238E27FC236}">
                <a16:creationId xmlns:a16="http://schemas.microsoft.com/office/drawing/2014/main" id="{C013C133-19D4-ADAF-6FA2-43EB5C43291D}"/>
              </a:ext>
            </a:extLst>
          </p:cNvPr>
          <p:cNvSpPr txBox="1"/>
          <p:nvPr/>
        </p:nvSpPr>
        <p:spPr>
          <a:xfrm>
            <a:off x="5797515" y="6411002"/>
            <a:ext cx="1901483" cy="2551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8">
                <a:solidFill>
                  <a:schemeClr val="bg1"/>
                </a:solidFill>
              </a:rPr>
              <a:t>Copyright Subconscious Impact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8AD9AD66-A011-1D10-9B8A-1DDCB56334EC}"/>
              </a:ext>
            </a:extLst>
          </p:cNvPr>
          <p:cNvSpPr txBox="1"/>
          <p:nvPr/>
        </p:nvSpPr>
        <p:spPr>
          <a:xfrm>
            <a:off x="64737" y="6592051"/>
            <a:ext cx="2490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>
                <a:solidFill>
                  <a:srgbClr val="123E66"/>
                </a:solidFill>
              </a:rPr>
              <a:t>© SI BV</a:t>
            </a:r>
          </a:p>
        </p:txBody>
      </p:sp>
    </p:spTree>
    <p:extLst>
      <p:ext uri="{BB962C8B-B14F-4D97-AF65-F5344CB8AC3E}">
        <p14:creationId xmlns:p14="http://schemas.microsoft.com/office/powerpoint/2010/main" val="174675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  <p:bldP spid="3" grpId="0"/>
      <p:bldP spid="4" grpId="0"/>
      <p:bldP spid="26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Afbeelding 25" descr="Jonge vrouw die denkt">
            <a:extLst>
              <a:ext uri="{FF2B5EF4-FFF2-40B4-BE49-F238E27FC236}">
                <a16:creationId xmlns:a16="http://schemas.microsoft.com/office/drawing/2014/main" id="{3FE6364B-9FD7-3050-318D-C648DB203D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1000"/>
          </a:blip>
          <a:stretch>
            <a:fillRect/>
          </a:stretch>
        </p:blipFill>
        <p:spPr>
          <a:xfrm>
            <a:off x="-146304" y="-258245"/>
            <a:ext cx="12992471" cy="8942085"/>
          </a:xfrm>
          <a:prstGeom prst="rect">
            <a:avLst/>
          </a:prstGeom>
        </p:spPr>
      </p:pic>
      <p:sp>
        <p:nvSpPr>
          <p:cNvPr id="10" name="Ovaal 9">
            <a:extLst>
              <a:ext uri="{FF2B5EF4-FFF2-40B4-BE49-F238E27FC236}">
                <a16:creationId xmlns:a16="http://schemas.microsoft.com/office/drawing/2014/main" id="{4188D1BA-4AF0-4F72-8330-5A895A396A14}"/>
              </a:ext>
            </a:extLst>
          </p:cNvPr>
          <p:cNvSpPr/>
          <p:nvPr/>
        </p:nvSpPr>
        <p:spPr>
          <a:xfrm rot="21010613">
            <a:off x="4032297" y="988119"/>
            <a:ext cx="4127404" cy="4127242"/>
          </a:xfrm>
          <a:prstGeom prst="ellipse">
            <a:avLst/>
          </a:prstGeom>
          <a:noFill/>
          <a:ln w="63500">
            <a:solidFill>
              <a:srgbClr val="EB008B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F31321B2-E296-C50D-8281-30D4C226F3B1}"/>
              </a:ext>
            </a:extLst>
          </p:cNvPr>
          <p:cNvSpPr txBox="1"/>
          <p:nvPr/>
        </p:nvSpPr>
        <p:spPr>
          <a:xfrm>
            <a:off x="932752" y="1692747"/>
            <a:ext cx="283526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nl-NL" sz="2400">
                <a:solidFill>
                  <a:srgbClr val="EB008B"/>
                </a:solidFill>
              </a:rPr>
              <a:t>defensiemechanisme</a:t>
            </a:r>
          </a:p>
        </p:txBody>
      </p:sp>
      <p:cxnSp>
        <p:nvCxnSpPr>
          <p:cNvPr id="2" name="Rechte verbindingslijn met pijl 1">
            <a:extLst>
              <a:ext uri="{FF2B5EF4-FFF2-40B4-BE49-F238E27FC236}">
                <a16:creationId xmlns:a16="http://schemas.microsoft.com/office/drawing/2014/main" id="{3087701D-D7F8-AA91-95CE-5BC365C9E697}"/>
              </a:ext>
            </a:extLst>
          </p:cNvPr>
          <p:cNvCxnSpPr>
            <a:cxnSpLocks/>
          </p:cNvCxnSpPr>
          <p:nvPr/>
        </p:nvCxnSpPr>
        <p:spPr>
          <a:xfrm flipH="1">
            <a:off x="7414084" y="1335327"/>
            <a:ext cx="1858364" cy="881749"/>
          </a:xfrm>
          <a:prstGeom prst="straightConnector1">
            <a:avLst/>
          </a:prstGeom>
          <a:ln w="38100" cmpd="dbl">
            <a:solidFill>
              <a:srgbClr val="123E66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Graphic 2" descr="Magneet">
            <a:extLst>
              <a:ext uri="{FF2B5EF4-FFF2-40B4-BE49-F238E27FC236}">
                <a16:creationId xmlns:a16="http://schemas.microsoft.com/office/drawing/2014/main" id="{FF0FB6DE-D622-6804-8999-83460A04F6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6868949">
            <a:off x="9270292" y="797513"/>
            <a:ext cx="1117947" cy="1117947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AB598B1F-1D68-7441-73C4-43A8A468B96A}"/>
              </a:ext>
            </a:extLst>
          </p:cNvPr>
          <p:cNvSpPr txBox="1"/>
          <p:nvPr/>
        </p:nvSpPr>
        <p:spPr>
          <a:xfrm>
            <a:off x="8364695" y="2392831"/>
            <a:ext cx="32612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>
                <a:solidFill>
                  <a:srgbClr val="123E66"/>
                </a:solidFill>
              </a:rPr>
              <a:t>PULL: </a:t>
            </a:r>
          </a:p>
          <a:p>
            <a:r>
              <a:rPr lang="nl-NL" sz="2000">
                <a:solidFill>
                  <a:srgbClr val="123E66"/>
                </a:solidFill>
              </a:rPr>
              <a:t>Pulltechnieken (35 stuks) stellen de scope van de ander centraal</a:t>
            </a:r>
          </a:p>
        </p:txBody>
      </p:sp>
      <p:cxnSp>
        <p:nvCxnSpPr>
          <p:cNvPr id="5" name="Rechte verbindingslijn met pijl 4">
            <a:extLst>
              <a:ext uri="{FF2B5EF4-FFF2-40B4-BE49-F238E27FC236}">
                <a16:creationId xmlns:a16="http://schemas.microsoft.com/office/drawing/2014/main" id="{82B2ED08-302F-E790-189E-B2C94282F227}"/>
              </a:ext>
            </a:extLst>
          </p:cNvPr>
          <p:cNvCxnSpPr>
            <a:cxnSpLocks/>
          </p:cNvCxnSpPr>
          <p:nvPr/>
        </p:nvCxnSpPr>
        <p:spPr>
          <a:xfrm flipH="1">
            <a:off x="7581745" y="1713538"/>
            <a:ext cx="1858364" cy="881749"/>
          </a:xfrm>
          <a:prstGeom prst="straightConnector1">
            <a:avLst/>
          </a:prstGeom>
          <a:ln w="38100" cmpd="dbl">
            <a:solidFill>
              <a:srgbClr val="123E66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kstvak 6">
            <a:extLst>
              <a:ext uri="{FF2B5EF4-FFF2-40B4-BE49-F238E27FC236}">
                <a16:creationId xmlns:a16="http://schemas.microsoft.com/office/drawing/2014/main" id="{856CE3DD-9B42-B014-41D4-40DA28843C76}"/>
              </a:ext>
            </a:extLst>
          </p:cNvPr>
          <p:cNvSpPr txBox="1"/>
          <p:nvPr/>
        </p:nvSpPr>
        <p:spPr>
          <a:xfrm>
            <a:off x="5494813" y="1850454"/>
            <a:ext cx="12441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>
                <a:solidFill>
                  <a:srgbClr val="123E66"/>
                </a:solidFill>
              </a:rPr>
              <a:t>EGO/scope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E8236324-DC1C-442D-3C89-FECCB770BEF1}"/>
              </a:ext>
            </a:extLst>
          </p:cNvPr>
          <p:cNvSpPr txBox="1"/>
          <p:nvPr/>
        </p:nvSpPr>
        <p:spPr>
          <a:xfrm>
            <a:off x="64737" y="6592051"/>
            <a:ext cx="2490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>
                <a:solidFill>
                  <a:srgbClr val="123E66"/>
                </a:solidFill>
              </a:rPr>
              <a:t>© SI BV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0B6896F8-6DEA-3F98-D64E-00C2B34B5E3B}"/>
              </a:ext>
            </a:extLst>
          </p:cNvPr>
          <p:cNvSpPr txBox="1"/>
          <p:nvPr/>
        </p:nvSpPr>
        <p:spPr>
          <a:xfrm>
            <a:off x="9216714" y="4275762"/>
            <a:ext cx="2409229" cy="1737399"/>
          </a:xfrm>
          <a:prstGeom prst="rect">
            <a:avLst/>
          </a:prstGeom>
          <a:solidFill>
            <a:srgbClr val="EAC2DB"/>
          </a:solidFill>
        </p:spPr>
        <p:txBody>
          <a:bodyPr wrap="square" rtlCol="0">
            <a:spAutoFit/>
          </a:bodyPr>
          <a:lstStyle/>
          <a:p>
            <a:r>
              <a:rPr lang="nl-NL" sz="2000" b="1" dirty="0">
                <a:solidFill>
                  <a:schemeClr val="bg1"/>
                </a:solidFill>
              </a:rPr>
              <a:t>Pull: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chemeClr val="bg1"/>
                </a:solidFill>
              </a:rPr>
              <a:t>Sympathie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chemeClr val="bg1"/>
                </a:solidFill>
              </a:rPr>
              <a:t>Regie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chemeClr val="bg1"/>
                </a:solidFill>
              </a:rPr>
              <a:t>Invloed</a:t>
            </a:r>
          </a:p>
        </p:txBody>
      </p:sp>
    </p:spTree>
    <p:extLst>
      <p:ext uri="{BB962C8B-B14F-4D97-AF65-F5344CB8AC3E}">
        <p14:creationId xmlns:p14="http://schemas.microsoft.com/office/powerpoint/2010/main" val="1953013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2349C140-4D33-0149-C8DA-1C60A5BE7124}"/>
              </a:ext>
            </a:extLst>
          </p:cNvPr>
          <p:cNvSpPr txBox="1">
            <a:spLocks/>
          </p:cNvSpPr>
          <p:nvPr/>
        </p:nvSpPr>
        <p:spPr>
          <a:xfrm>
            <a:off x="791910" y="4710965"/>
            <a:ext cx="10597450" cy="72333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anchor="t" anchorCtr="0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  <a:buClr>
                <a:srgbClr val="009DE0"/>
              </a:buClr>
              <a:buSzPct val="120000"/>
              <a:defRPr/>
            </a:pPr>
            <a:r>
              <a:rPr lang="nl-NL" sz="1800" b="1">
                <a:solidFill>
                  <a:srgbClr val="123E66"/>
                </a:solidFill>
                <a:ea typeface="Cantarell" charset="0"/>
                <a:cs typeface="Cantarell" charset="0"/>
              </a:rPr>
              <a:t>Gesloten vraag:</a:t>
            </a:r>
          </a:p>
        </p:txBody>
      </p:sp>
      <p:sp>
        <p:nvSpPr>
          <p:cNvPr id="13" name="Titel 1"/>
          <p:cNvSpPr txBox="1">
            <a:spLocks/>
          </p:cNvSpPr>
          <p:nvPr/>
        </p:nvSpPr>
        <p:spPr>
          <a:xfrm>
            <a:off x="790414" y="2215656"/>
            <a:ext cx="10906466" cy="12904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nl-NL" sz="1800" b="1">
                <a:solidFill>
                  <a:srgbClr val="123E66"/>
                </a:solidFill>
                <a:latin typeface="+mn-lt"/>
                <a:ea typeface="Cantarell" charset="0"/>
                <a:cs typeface="Cantarell" charset="0"/>
              </a:rPr>
              <a:t>Open vraag: 	</a:t>
            </a:r>
            <a:endParaRPr lang="nl-NL" sz="1800">
              <a:solidFill>
                <a:srgbClr val="123E66"/>
              </a:solidFill>
              <a:latin typeface="+mn-lt"/>
              <a:ea typeface="Cantarell" charset="0"/>
              <a:cs typeface="Cantarell" charset="0"/>
            </a:endParaRPr>
          </a:p>
          <a:p>
            <a:pPr algn="l">
              <a:lnSpc>
                <a:spcPct val="100000"/>
              </a:lnSpc>
            </a:pPr>
            <a:r>
              <a:rPr lang="nl-NL" sz="1800">
                <a:solidFill>
                  <a:srgbClr val="123E66"/>
                </a:solidFill>
                <a:latin typeface="+mn-lt"/>
                <a:ea typeface="Cantarell" charset="0"/>
                <a:cs typeface="Cantarell" charset="0"/>
              </a:rPr>
              <a:t>(1/35 &amp; 2/35)	</a:t>
            </a:r>
          </a:p>
        </p:txBody>
      </p:sp>
      <p:sp>
        <p:nvSpPr>
          <p:cNvPr id="3" name="Rechthoek 2"/>
          <p:cNvSpPr/>
          <p:nvPr/>
        </p:nvSpPr>
        <p:spPr>
          <a:xfrm>
            <a:off x="790414" y="3826997"/>
            <a:ext cx="10906469" cy="44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nl-NL" b="1">
                <a:solidFill>
                  <a:srgbClr val="123E66"/>
                </a:solidFill>
                <a:ea typeface="Cantarell" charset="0"/>
                <a:cs typeface="Cantarell" charset="0"/>
              </a:rPr>
              <a:t>Support: 		</a:t>
            </a:r>
            <a:endParaRPr lang="nl-NL">
              <a:solidFill>
                <a:srgbClr val="123E66"/>
              </a:solidFill>
              <a:ea typeface="Cantarell" charset="0"/>
              <a:cs typeface="Cantarell" charset="0"/>
            </a:endParaRPr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1371C79F-A164-2E45-A7B3-0F52ACCED518}"/>
              </a:ext>
            </a:extLst>
          </p:cNvPr>
          <p:cNvSpPr txBox="1">
            <a:spLocks/>
          </p:cNvSpPr>
          <p:nvPr/>
        </p:nvSpPr>
        <p:spPr>
          <a:xfrm>
            <a:off x="791910" y="1441065"/>
            <a:ext cx="10597450" cy="72333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anchor="t" anchorCtr="0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  <a:buClr>
                <a:srgbClr val="009DE0"/>
              </a:buClr>
              <a:buSzPct val="120000"/>
              <a:defRPr/>
            </a:pPr>
            <a:r>
              <a:rPr lang="nl-NL" sz="2500">
                <a:solidFill>
                  <a:srgbClr val="E11278"/>
                </a:solidFill>
                <a:cs typeface="Arial"/>
              </a:rPr>
              <a:t>Stap 1 in invloed op gedragsverandering: verbinding en veiligheid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42301EE6-FEA9-7DDB-AA1B-F2A3271DBAE0}"/>
              </a:ext>
            </a:extLst>
          </p:cNvPr>
          <p:cNvSpPr/>
          <p:nvPr/>
        </p:nvSpPr>
        <p:spPr>
          <a:xfrm>
            <a:off x="2462783" y="2266575"/>
            <a:ext cx="54745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>
                <a:solidFill>
                  <a:srgbClr val="EB008B"/>
                </a:solidFill>
                <a:ea typeface="Cantarell" charset="0"/>
                <a:cs typeface="Cantarell" charset="0"/>
              </a:rPr>
              <a:t>Wat is er aan de hand?</a:t>
            </a:r>
          </a:p>
          <a:p>
            <a:r>
              <a:rPr lang="nl-NL">
                <a:solidFill>
                  <a:srgbClr val="EB008B"/>
                </a:solidFill>
                <a:ea typeface="Cantarell" charset="0"/>
                <a:cs typeface="Cantarell" charset="0"/>
              </a:rPr>
              <a:t>Wanneer begonnen de klachten?</a:t>
            </a:r>
          </a:p>
          <a:p>
            <a:r>
              <a:rPr lang="nl-NL">
                <a:solidFill>
                  <a:srgbClr val="EB008B"/>
                </a:solidFill>
                <a:ea typeface="Cantarell" charset="0"/>
                <a:cs typeface="Cantarell" charset="0"/>
              </a:rPr>
              <a:t>Wat is het gevolg daarvan? 			</a:t>
            </a:r>
          </a:p>
          <a:p>
            <a:r>
              <a:rPr lang="nl-NL">
                <a:solidFill>
                  <a:srgbClr val="EB008B"/>
                </a:solidFill>
                <a:ea typeface="Cantarell" charset="0"/>
                <a:cs typeface="Cantarell" charset="0"/>
              </a:rPr>
              <a:t>Hoe voelt u zich daarbij?</a:t>
            </a:r>
            <a:br>
              <a:rPr lang="nl-NL">
                <a:solidFill>
                  <a:srgbClr val="EB008B"/>
                </a:solidFill>
                <a:ea typeface="Cantarell" charset="0"/>
                <a:cs typeface="Cantarell" charset="0"/>
              </a:rPr>
            </a:br>
            <a:endParaRPr lang="nl-NL">
              <a:solidFill>
                <a:srgbClr val="EB008B"/>
              </a:solidFill>
              <a:ea typeface="Cantarell" charset="0"/>
              <a:cs typeface="Cantarell" charset="0"/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8082BBEE-A177-4A53-3529-B3B5134F42A4}"/>
              </a:ext>
            </a:extLst>
          </p:cNvPr>
          <p:cNvSpPr/>
          <p:nvPr/>
        </p:nvSpPr>
        <p:spPr>
          <a:xfrm>
            <a:off x="2462783" y="3956805"/>
            <a:ext cx="28908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>
                <a:solidFill>
                  <a:srgbClr val="EA088B"/>
                </a:solidFill>
                <a:ea typeface="Cantarell" charset="0"/>
                <a:cs typeface="Arial" panose="020B0604020202020204" pitchFamily="34" charset="0"/>
              </a:rPr>
              <a:t>Ok</a:t>
            </a:r>
            <a:r>
              <a:rPr lang="nl-NL">
                <a:solidFill>
                  <a:srgbClr val="123E66"/>
                </a:solidFill>
                <a:ea typeface="Cantarell" charset="0"/>
                <a:cs typeface="Arial" panose="020B0604020202020204" pitchFamily="34" charset="0"/>
              </a:rPr>
              <a:t>, </a:t>
            </a:r>
            <a:r>
              <a:rPr lang="nl-NL">
                <a:solidFill>
                  <a:srgbClr val="EA088B"/>
                </a:solidFill>
                <a:ea typeface="Cantarell" charset="0"/>
                <a:cs typeface="Arial" panose="020B0604020202020204" pitchFamily="34" charset="0"/>
              </a:rPr>
              <a:t>ja</a:t>
            </a:r>
            <a:r>
              <a:rPr lang="nl-NL">
                <a:solidFill>
                  <a:srgbClr val="123E66"/>
                </a:solidFill>
                <a:ea typeface="Cantarell" charset="0"/>
                <a:cs typeface="Arial" panose="020B0604020202020204" pitchFamily="34" charset="0"/>
              </a:rPr>
              <a:t>, </a:t>
            </a:r>
            <a:r>
              <a:rPr lang="nl-NL">
                <a:solidFill>
                  <a:srgbClr val="EA088B"/>
                </a:solidFill>
                <a:ea typeface="Cantarell" charset="0"/>
                <a:cs typeface="Arial" panose="020B0604020202020204" pitchFamily="34" charset="0"/>
              </a:rPr>
              <a:t>helder</a:t>
            </a:r>
            <a:endParaRPr lang="nl-NL">
              <a:solidFill>
                <a:srgbClr val="EB008B"/>
              </a:solidFill>
              <a:ea typeface="Cantarell" charset="0"/>
              <a:cs typeface="Cantarell" charset="0"/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0B488AF3-6784-E672-6EE8-6EEC5D70E117}"/>
              </a:ext>
            </a:extLst>
          </p:cNvPr>
          <p:cNvSpPr txBox="1"/>
          <p:nvPr/>
        </p:nvSpPr>
        <p:spPr>
          <a:xfrm>
            <a:off x="64737" y="6592051"/>
            <a:ext cx="2490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>
                <a:solidFill>
                  <a:srgbClr val="123E66"/>
                </a:solidFill>
              </a:rPr>
              <a:t>© SI BV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78B72321-CB30-EAE3-6C7F-CD8D848C7979}"/>
              </a:ext>
            </a:extLst>
          </p:cNvPr>
          <p:cNvSpPr txBox="1"/>
          <p:nvPr/>
        </p:nvSpPr>
        <p:spPr>
          <a:xfrm>
            <a:off x="5929618" y="2259888"/>
            <a:ext cx="57608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>
                <a:solidFill>
                  <a:srgbClr val="EB008B"/>
                </a:solidFill>
                <a:ea typeface="Cantarell" charset="0"/>
                <a:cs typeface="Cantarell" charset="0"/>
              </a:rPr>
              <a:t>Wat is de impact hiervan op u?</a:t>
            </a:r>
          </a:p>
          <a:p>
            <a:r>
              <a:rPr lang="nl-NL">
                <a:solidFill>
                  <a:srgbClr val="EB008B"/>
                </a:solidFill>
                <a:ea typeface="Cantarell" charset="0"/>
                <a:cs typeface="Cantarell" charset="0"/>
              </a:rPr>
              <a:t>Want wat is het ergste dat er dan mis kan gaan?</a:t>
            </a:r>
          </a:p>
          <a:p>
            <a:r>
              <a:rPr lang="nl-NL">
                <a:solidFill>
                  <a:srgbClr val="EB008B"/>
                </a:solidFill>
                <a:ea typeface="Cantarell" charset="0"/>
                <a:cs typeface="Cantarell" charset="0"/>
              </a:rPr>
              <a:t>En hoe erg is dat?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86E5D0C-31DA-7655-BD96-7C3841016B55}"/>
              </a:ext>
            </a:extLst>
          </p:cNvPr>
          <p:cNvSpPr txBox="1"/>
          <p:nvPr/>
        </p:nvSpPr>
        <p:spPr>
          <a:xfrm>
            <a:off x="6413718" y="5888652"/>
            <a:ext cx="5409430" cy="707886"/>
          </a:xfrm>
          <a:prstGeom prst="rect">
            <a:avLst/>
          </a:prstGeom>
          <a:solidFill>
            <a:srgbClr val="EAC2DB"/>
          </a:solidFill>
        </p:spPr>
        <p:txBody>
          <a:bodyPr wrap="none" rtlCol="0">
            <a:spAutoFit/>
          </a:bodyPr>
          <a:lstStyle/>
          <a:p>
            <a:r>
              <a:rPr lang="nl-NL" sz="2000">
                <a:solidFill>
                  <a:srgbClr val="123E66"/>
                </a:solidFill>
              </a:rPr>
              <a:t>TIP:</a:t>
            </a:r>
          </a:p>
          <a:p>
            <a:r>
              <a:rPr lang="nl-NL" sz="2000">
                <a:solidFill>
                  <a:srgbClr val="123E66"/>
                </a:solidFill>
              </a:rPr>
              <a:t>Maak een gesloten vraag open met ‘in hoeverre’…</a:t>
            </a:r>
          </a:p>
        </p:txBody>
      </p:sp>
      <p:pic>
        <p:nvPicPr>
          <p:cNvPr id="5" name="Graphic 4" descr="Gloeilamp en tandwiel met effen opvulling">
            <a:extLst>
              <a:ext uri="{FF2B5EF4-FFF2-40B4-BE49-F238E27FC236}">
                <a16:creationId xmlns:a16="http://schemas.microsoft.com/office/drawing/2014/main" id="{26DD31D2-DD43-B070-7669-EEC9C54A50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32238" y="5208451"/>
            <a:ext cx="914400" cy="91440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20B121D2-4871-AFB6-36F5-405164A2D8A6}"/>
              </a:ext>
            </a:extLst>
          </p:cNvPr>
          <p:cNvSpPr txBox="1"/>
          <p:nvPr/>
        </p:nvSpPr>
        <p:spPr>
          <a:xfrm>
            <a:off x="2462783" y="4884130"/>
            <a:ext cx="60985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>
                <a:solidFill>
                  <a:srgbClr val="EA088B"/>
                </a:solidFill>
              </a:rPr>
              <a:t>Vindt u uw gezondheid belangrijk?</a:t>
            </a:r>
            <a:br>
              <a:rPr lang="nl-NL" sz="1800">
                <a:solidFill>
                  <a:srgbClr val="EA088B"/>
                </a:solidFill>
              </a:rPr>
            </a:br>
            <a:r>
              <a:rPr lang="nl-NL" sz="1800">
                <a:solidFill>
                  <a:srgbClr val="EA088B"/>
                </a:solidFill>
              </a:rPr>
              <a:t>Zou u ook niet liever meer willen bewegen?</a:t>
            </a:r>
          </a:p>
          <a:p>
            <a:r>
              <a:rPr lang="nl-NL" sz="1800">
                <a:solidFill>
                  <a:srgbClr val="EA088B"/>
                </a:solidFill>
              </a:rPr>
              <a:t>Lijkt het u niet beter om in elk geval wat te minderen?</a:t>
            </a:r>
            <a:endParaRPr lang="nl-NL" sz="1800">
              <a:solidFill>
                <a:srgbClr val="123E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653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/>
      <p:bldP spid="8" grpId="0"/>
      <p:bldP spid="9" grpId="0"/>
      <p:bldP spid="19" grpId="0"/>
      <p:bldP spid="4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0B4EFADC-12F7-DB64-B153-210AE21A5144}"/>
              </a:ext>
            </a:extLst>
          </p:cNvPr>
          <p:cNvSpPr txBox="1"/>
          <p:nvPr/>
        </p:nvSpPr>
        <p:spPr>
          <a:xfrm>
            <a:off x="2611804" y="1440666"/>
            <a:ext cx="857305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solidFill>
                  <a:srgbClr val="EC008C"/>
                </a:solidFill>
              </a:rPr>
              <a:t>3 vraagvalkuilen – streep je vraag weg als….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D4D2BECB-BAEA-DA5D-A305-51E76E8BB81B}"/>
              </a:ext>
            </a:extLst>
          </p:cNvPr>
          <p:cNvSpPr txBox="1"/>
          <p:nvPr/>
        </p:nvSpPr>
        <p:spPr>
          <a:xfrm>
            <a:off x="64737" y="6592051"/>
            <a:ext cx="2490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>
                <a:solidFill>
                  <a:srgbClr val="123E66"/>
                </a:solidFill>
              </a:rPr>
              <a:t>© SI BV</a:t>
            </a:r>
          </a:p>
        </p:txBody>
      </p:sp>
      <p:pic>
        <p:nvPicPr>
          <p:cNvPr id="4" name="Picture 4" descr="tellen vingers 2">
            <a:extLst>
              <a:ext uri="{FF2B5EF4-FFF2-40B4-BE49-F238E27FC236}">
                <a16:creationId xmlns:a16="http://schemas.microsoft.com/office/drawing/2014/main" id="{1115AB01-9813-160E-E810-28FBB9BFC7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0" t="10363" r="36592"/>
          <a:stretch/>
        </p:blipFill>
        <p:spPr bwMode="auto">
          <a:xfrm>
            <a:off x="1427977" y="3349667"/>
            <a:ext cx="522359" cy="10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tellen vingers 1">
            <a:extLst>
              <a:ext uri="{FF2B5EF4-FFF2-40B4-BE49-F238E27FC236}">
                <a16:creationId xmlns:a16="http://schemas.microsoft.com/office/drawing/2014/main" id="{463117F9-CC81-D8EB-9EAA-1FE98900EE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t="17568" r="35710"/>
          <a:stretch/>
        </p:blipFill>
        <p:spPr bwMode="auto">
          <a:xfrm>
            <a:off x="1427977" y="2076848"/>
            <a:ext cx="511334" cy="10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D285D849-DB8E-0BE0-E07A-EDA5D6637B44}"/>
              </a:ext>
            </a:extLst>
          </p:cNvPr>
          <p:cNvSpPr txBox="1"/>
          <p:nvPr/>
        </p:nvSpPr>
        <p:spPr>
          <a:xfrm>
            <a:off x="2603784" y="2284683"/>
            <a:ext cx="81712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nl-NL" altLang="nl-NL" sz="1800" dirty="0">
                <a:solidFill>
                  <a:srgbClr val="123D66"/>
                </a:solidFill>
              </a:rPr>
              <a:t>1. Het een </a:t>
            </a:r>
            <a:r>
              <a:rPr lang="nl-NL" altLang="nl-NL" b="1" dirty="0">
                <a:solidFill>
                  <a:srgbClr val="EC008C"/>
                </a:solidFill>
              </a:rPr>
              <a:t>gesloten vraag </a:t>
            </a:r>
            <a:r>
              <a:rPr lang="nl-NL" altLang="nl-NL" dirty="0">
                <a:solidFill>
                  <a:srgbClr val="123D66"/>
                </a:solidFill>
              </a:rPr>
              <a:t>is: begint met een werkwoord. En jouw mening/ vakkennis/ standpunt zit er in opgesloten. </a:t>
            </a:r>
            <a:endParaRPr lang="nl-NL" altLang="nl-NL" sz="1800" dirty="0">
              <a:solidFill>
                <a:srgbClr val="123D66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D906DCCB-00BA-639C-AD1C-2B490917A057}"/>
              </a:ext>
            </a:extLst>
          </p:cNvPr>
          <p:cNvSpPr txBox="1"/>
          <p:nvPr/>
        </p:nvSpPr>
        <p:spPr>
          <a:xfrm>
            <a:off x="2603784" y="3695517"/>
            <a:ext cx="85730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nl-NL" altLang="nl-NL" sz="1800" dirty="0">
                <a:solidFill>
                  <a:srgbClr val="123D66"/>
                </a:solidFill>
              </a:rPr>
              <a:t>2. De </a:t>
            </a:r>
            <a:r>
              <a:rPr lang="nl-NL" altLang="nl-NL" sz="1800" b="1" dirty="0">
                <a:solidFill>
                  <a:srgbClr val="EC008C"/>
                </a:solidFill>
              </a:rPr>
              <a:t>vraag uit jouw eigen scope</a:t>
            </a:r>
            <a:r>
              <a:rPr lang="nl-NL" altLang="nl-NL" sz="1800" dirty="0">
                <a:solidFill>
                  <a:srgbClr val="123D66"/>
                </a:solidFill>
              </a:rPr>
              <a:t> komt….. Voor wie is deze vraag belangrijk? </a:t>
            </a:r>
          </a:p>
        </p:txBody>
      </p:sp>
      <p:pic>
        <p:nvPicPr>
          <p:cNvPr id="5" name="Picture 2" descr="tellen vingers 3">
            <a:extLst>
              <a:ext uri="{FF2B5EF4-FFF2-40B4-BE49-F238E27FC236}">
                <a16:creationId xmlns:a16="http://schemas.microsoft.com/office/drawing/2014/main" id="{4488195A-BC1F-92AA-E665-588B5F32A5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" t="10363" r="36613"/>
          <a:stretch/>
        </p:blipFill>
        <p:spPr bwMode="auto">
          <a:xfrm>
            <a:off x="1440517" y="4789199"/>
            <a:ext cx="547741" cy="10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AD44D118-20BE-1674-B4B4-7AA7BF285C26}"/>
              </a:ext>
            </a:extLst>
          </p:cNvPr>
          <p:cNvSpPr txBox="1"/>
          <p:nvPr/>
        </p:nvSpPr>
        <p:spPr>
          <a:xfrm>
            <a:off x="2611804" y="4997034"/>
            <a:ext cx="8573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nl-NL" altLang="nl-NL" sz="1800" dirty="0">
                <a:solidFill>
                  <a:srgbClr val="123D66"/>
                </a:solidFill>
              </a:rPr>
              <a:t>3. De </a:t>
            </a:r>
            <a:r>
              <a:rPr lang="nl-NL" altLang="nl-NL" sz="1800" b="1" dirty="0">
                <a:solidFill>
                  <a:srgbClr val="EC008C"/>
                </a:solidFill>
              </a:rPr>
              <a:t>vraag als naar een oplossing</a:t>
            </a:r>
            <a:r>
              <a:rPr lang="nl-NL" altLang="nl-NL" sz="1800" dirty="0">
                <a:solidFill>
                  <a:srgbClr val="123D66"/>
                </a:solidFill>
              </a:rPr>
              <a:t> vraag….. Je bent te vroeg: eerst verbinding en vertrouwen creëren, dan urgentie creëren, dan pas sturen naar ander gedrag.  </a:t>
            </a:r>
          </a:p>
        </p:txBody>
      </p:sp>
    </p:spTree>
    <p:extLst>
      <p:ext uri="{BB962C8B-B14F-4D97-AF65-F5344CB8AC3E}">
        <p14:creationId xmlns:p14="http://schemas.microsoft.com/office/powerpoint/2010/main" val="354964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kstvak 16">
            <a:extLst>
              <a:ext uri="{FF2B5EF4-FFF2-40B4-BE49-F238E27FC236}">
                <a16:creationId xmlns:a16="http://schemas.microsoft.com/office/drawing/2014/main" id="{D8F2E877-1CB3-A34C-30B1-15CDBC7E3C09}"/>
              </a:ext>
            </a:extLst>
          </p:cNvPr>
          <p:cNvSpPr txBox="1"/>
          <p:nvPr/>
        </p:nvSpPr>
        <p:spPr>
          <a:xfrm>
            <a:off x="1084881" y="5199933"/>
            <a:ext cx="4480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>
                <a:solidFill>
                  <a:srgbClr val="123E66"/>
                </a:solidFill>
              </a:rPr>
              <a:t>Dat kan ik me heel goed voorstellen. 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FCCB1D12-DB10-AB7D-9477-8CCDEEC23F5E}"/>
              </a:ext>
            </a:extLst>
          </p:cNvPr>
          <p:cNvSpPr/>
          <p:nvPr/>
        </p:nvSpPr>
        <p:spPr>
          <a:xfrm>
            <a:off x="2322032" y="2966258"/>
            <a:ext cx="20605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000">
                <a:solidFill>
                  <a:srgbClr val="123E66"/>
                </a:solidFill>
              </a:rPr>
              <a:t>Dat snap ik.</a:t>
            </a:r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474D291F-CA0B-7D84-4E80-CBDD37565FD0}"/>
              </a:ext>
            </a:extLst>
          </p:cNvPr>
          <p:cNvSpPr/>
          <p:nvPr/>
        </p:nvSpPr>
        <p:spPr>
          <a:xfrm>
            <a:off x="6155063" y="5253694"/>
            <a:ext cx="41560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000">
                <a:solidFill>
                  <a:srgbClr val="123E66"/>
                </a:solidFill>
              </a:rPr>
              <a:t>Ik herken wat u zegt</a:t>
            </a: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1A1FFC5A-B31A-D068-839E-E4745B77E15E}"/>
              </a:ext>
            </a:extLst>
          </p:cNvPr>
          <p:cNvSpPr/>
          <p:nvPr/>
        </p:nvSpPr>
        <p:spPr>
          <a:xfrm>
            <a:off x="4954877" y="3865323"/>
            <a:ext cx="28002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000">
                <a:solidFill>
                  <a:srgbClr val="123E66"/>
                </a:solidFill>
              </a:rPr>
              <a:t>Ik begrijp het.</a:t>
            </a:r>
          </a:p>
        </p:txBody>
      </p:sp>
      <p:sp>
        <p:nvSpPr>
          <p:cNvPr id="35" name="Tijdelijke aanduiding voor inhoud 2">
            <a:extLst>
              <a:ext uri="{FF2B5EF4-FFF2-40B4-BE49-F238E27FC236}">
                <a16:creationId xmlns:a16="http://schemas.microsoft.com/office/drawing/2014/main" id="{37D90AE8-6046-0F90-EC5F-43AD59B790C3}"/>
              </a:ext>
            </a:extLst>
          </p:cNvPr>
          <p:cNvSpPr txBox="1">
            <a:spLocks/>
          </p:cNvSpPr>
          <p:nvPr/>
        </p:nvSpPr>
        <p:spPr>
          <a:xfrm>
            <a:off x="765544" y="1408367"/>
            <a:ext cx="6750545" cy="59205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anchor="t" anchorCtr="0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  <a:buClr>
                <a:srgbClr val="009DE0"/>
              </a:buClr>
              <a:buSzPct val="120000"/>
              <a:defRPr/>
            </a:pPr>
            <a:r>
              <a:rPr lang="nl-NL" sz="2400" kern="500">
                <a:solidFill>
                  <a:srgbClr val="EA088B"/>
                </a:solidFill>
                <a:latin typeface="Cantarell" charset="0"/>
                <a:ea typeface="Cantarell" charset="0"/>
                <a:cs typeface="Cantarell" charset="0"/>
              </a:rPr>
              <a:t>Soms denk je dat je </a:t>
            </a:r>
            <a:r>
              <a:rPr lang="nl-NL" sz="2400" kern="500" err="1">
                <a:solidFill>
                  <a:srgbClr val="EA088B"/>
                </a:solidFill>
                <a:latin typeface="Cantarell" charset="0"/>
                <a:ea typeface="Cantarell" charset="0"/>
                <a:cs typeface="Cantarell" charset="0"/>
              </a:rPr>
              <a:t>pullt</a:t>
            </a:r>
            <a:r>
              <a:rPr lang="nl-NL" sz="2400" kern="500">
                <a:solidFill>
                  <a:srgbClr val="EA088B"/>
                </a:solidFill>
                <a:latin typeface="Cantarell" charset="0"/>
                <a:ea typeface="Cantarell" charset="0"/>
                <a:cs typeface="Cantarell" charset="0"/>
              </a:rPr>
              <a:t>…</a:t>
            </a:r>
            <a:endParaRPr lang="nl-NL" sz="2400">
              <a:solidFill>
                <a:srgbClr val="123E66"/>
              </a:solidFill>
              <a:cs typeface="Arial"/>
            </a:endParaRPr>
          </a:p>
        </p:txBody>
      </p:sp>
      <p:sp>
        <p:nvSpPr>
          <p:cNvPr id="21" name="Tijdelijke aanduiding voor inhoud 2">
            <a:extLst>
              <a:ext uri="{FF2B5EF4-FFF2-40B4-BE49-F238E27FC236}">
                <a16:creationId xmlns:a16="http://schemas.microsoft.com/office/drawing/2014/main" id="{A92E4F0F-424E-FF88-8A13-51E28177DFA2}"/>
              </a:ext>
            </a:extLst>
          </p:cNvPr>
          <p:cNvSpPr txBox="1">
            <a:spLocks/>
          </p:cNvSpPr>
          <p:nvPr/>
        </p:nvSpPr>
        <p:spPr>
          <a:xfrm rot="530424">
            <a:off x="5073065" y="2965272"/>
            <a:ext cx="5454404" cy="1724080"/>
          </a:xfrm>
          <a:prstGeom prst="rect">
            <a:avLst/>
          </a:prstGeom>
          <a:solidFill>
            <a:srgbClr val="EAC2DB"/>
          </a:solidFill>
        </p:spPr>
        <p:txBody>
          <a:bodyPr anchor="t" anchorCtr="0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9DE0"/>
              </a:buClr>
              <a:buSzPct val="120000"/>
              <a:defRPr/>
            </a:pPr>
            <a:r>
              <a:rPr lang="nl-NL" sz="2400" kern="500">
                <a:solidFill>
                  <a:srgbClr val="EA088B"/>
                </a:solidFill>
                <a:latin typeface="Cantarell" charset="0"/>
                <a:ea typeface="Cantarell" charset="0"/>
                <a:cs typeface="Cantarell" charset="0"/>
              </a:rPr>
              <a:t>De kans is groot dat je nu je eigen beeld projecteert op de woorden van de ander. Deze uitspraken belemmeren je doorvragen.</a:t>
            </a:r>
            <a:endParaRPr lang="nl-NL" sz="2400">
              <a:solidFill>
                <a:srgbClr val="123E66"/>
              </a:solidFill>
              <a:cs typeface="Arial"/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FBA163DC-0AE5-C8F3-6404-F267726CDBDA}"/>
              </a:ext>
            </a:extLst>
          </p:cNvPr>
          <p:cNvSpPr/>
          <p:nvPr/>
        </p:nvSpPr>
        <p:spPr>
          <a:xfrm>
            <a:off x="6850582" y="2179118"/>
            <a:ext cx="28002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000">
                <a:solidFill>
                  <a:srgbClr val="123E66"/>
                </a:solidFill>
              </a:rPr>
              <a:t>Ik hoor wat u zegt.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5244C3D-3297-31E2-ED7A-EFC5F75F47C7}"/>
              </a:ext>
            </a:extLst>
          </p:cNvPr>
          <p:cNvSpPr txBox="1"/>
          <p:nvPr/>
        </p:nvSpPr>
        <p:spPr>
          <a:xfrm>
            <a:off x="64737" y="6592051"/>
            <a:ext cx="2490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>
                <a:solidFill>
                  <a:srgbClr val="123E66"/>
                </a:solidFill>
              </a:rPr>
              <a:t>© SI BV</a:t>
            </a:r>
          </a:p>
        </p:txBody>
      </p:sp>
    </p:spTree>
    <p:extLst>
      <p:ext uri="{BB962C8B-B14F-4D97-AF65-F5344CB8AC3E}">
        <p14:creationId xmlns:p14="http://schemas.microsoft.com/office/powerpoint/2010/main" val="417979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fbeelding 17" descr="Houten trap naar boven binnenshuis">
            <a:extLst>
              <a:ext uri="{FF2B5EF4-FFF2-40B4-BE49-F238E27FC236}">
                <a16:creationId xmlns:a16="http://schemas.microsoft.com/office/drawing/2014/main" id="{F9847BF9-F765-0762-9748-F628B5E58C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-2116983" y="-2007100"/>
            <a:ext cx="15180527" cy="8874681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21854EA-CDBD-6843-8732-BF64A49E8F16}"/>
              </a:ext>
            </a:extLst>
          </p:cNvPr>
          <p:cNvSpPr txBox="1">
            <a:spLocks/>
          </p:cNvSpPr>
          <p:nvPr/>
        </p:nvSpPr>
        <p:spPr>
          <a:xfrm>
            <a:off x="0" y="1533469"/>
            <a:ext cx="12192000" cy="72333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anchor="t" anchorCtr="0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Clr>
                <a:srgbClr val="009DE0"/>
              </a:buClr>
              <a:buSzPct val="120000"/>
              <a:defRPr/>
            </a:pPr>
            <a:r>
              <a:rPr lang="nl-NL" sz="2500" kern="500" dirty="0">
                <a:solidFill>
                  <a:srgbClr val="EA088B"/>
                </a:solidFill>
                <a:latin typeface="Cantarell" charset="0"/>
                <a:ea typeface="Cantarell" charset="0"/>
                <a:cs typeface="Cantarell" charset="0"/>
              </a:rPr>
              <a:t>	Gedragsverandering in drie stappen</a:t>
            </a:r>
            <a:endParaRPr lang="nl-NL" sz="2500" dirty="0">
              <a:solidFill>
                <a:srgbClr val="123E66"/>
              </a:solidFill>
              <a:cs typeface="Arial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F2DB9F0-A5F6-1BE8-91AD-DCD28F394401}"/>
              </a:ext>
            </a:extLst>
          </p:cNvPr>
          <p:cNvSpPr txBox="1"/>
          <p:nvPr/>
        </p:nvSpPr>
        <p:spPr>
          <a:xfrm>
            <a:off x="3370634" y="2911377"/>
            <a:ext cx="5450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rgbClr val="123E66"/>
                </a:solidFill>
              </a:rPr>
              <a:t>Stap 3.	</a:t>
            </a:r>
          </a:p>
          <a:p>
            <a:pPr algn="ctr"/>
            <a:r>
              <a:rPr lang="nl-NL" dirty="0">
                <a:solidFill>
                  <a:srgbClr val="EA088B"/>
                </a:solidFill>
              </a:rPr>
              <a:t>Gedragsverandering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A2C354E6-FA1A-C3B2-97C9-2478CB3005E7}"/>
              </a:ext>
            </a:extLst>
          </p:cNvPr>
          <p:cNvSpPr txBox="1"/>
          <p:nvPr/>
        </p:nvSpPr>
        <p:spPr>
          <a:xfrm>
            <a:off x="2993092" y="5772923"/>
            <a:ext cx="62058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indent="-439738" algn="ctr"/>
            <a:r>
              <a:rPr lang="nl-NL" dirty="0">
                <a:solidFill>
                  <a:srgbClr val="123E66"/>
                </a:solidFill>
              </a:rPr>
              <a:t>Stap 1. 	</a:t>
            </a:r>
          </a:p>
          <a:p>
            <a:pPr lvl="1" indent="-439738" algn="ctr"/>
            <a:r>
              <a:rPr lang="nl-NL" dirty="0">
                <a:solidFill>
                  <a:srgbClr val="EC008C"/>
                </a:solidFill>
              </a:rPr>
              <a:t>Permissie in het onbewuste brein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A03C820-5F25-24CF-E56F-A3C69A9AB326}"/>
              </a:ext>
            </a:extLst>
          </p:cNvPr>
          <p:cNvSpPr txBox="1"/>
          <p:nvPr/>
        </p:nvSpPr>
        <p:spPr>
          <a:xfrm>
            <a:off x="3314878" y="4100525"/>
            <a:ext cx="55622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dirty="0">
                <a:solidFill>
                  <a:srgbClr val="123E66"/>
                </a:solidFill>
              </a:rPr>
              <a:t>Stap 2. 	</a:t>
            </a:r>
          </a:p>
          <a:p>
            <a:pPr algn="ctr"/>
            <a:r>
              <a:rPr lang="nl-NL" dirty="0">
                <a:solidFill>
                  <a:srgbClr val="EA088B"/>
                </a:solidFill>
              </a:rPr>
              <a:t>Motivatie, belang, urgentie, eigenaarschap</a:t>
            </a:r>
          </a:p>
        </p:txBody>
      </p:sp>
    </p:spTree>
    <p:extLst>
      <p:ext uri="{BB962C8B-B14F-4D97-AF65-F5344CB8AC3E}">
        <p14:creationId xmlns:p14="http://schemas.microsoft.com/office/powerpoint/2010/main" val="409100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ellen vingers 3">
            <a:extLst>
              <a:ext uri="{FF2B5EF4-FFF2-40B4-BE49-F238E27FC236}">
                <a16:creationId xmlns:a16="http://schemas.microsoft.com/office/drawing/2014/main" id="{947AA735-59F0-AD0D-7CE9-42B46E2B92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" t="10363" r="36613"/>
          <a:stretch/>
        </p:blipFill>
        <p:spPr bwMode="auto">
          <a:xfrm>
            <a:off x="8039538" y="3833092"/>
            <a:ext cx="1560139" cy="302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llen vingers 2">
            <a:extLst>
              <a:ext uri="{FF2B5EF4-FFF2-40B4-BE49-F238E27FC236}">
                <a16:creationId xmlns:a16="http://schemas.microsoft.com/office/drawing/2014/main" id="{752024DC-6A0B-2215-BD2A-E67B82D309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0" t="10363" r="36592"/>
          <a:stretch/>
        </p:blipFill>
        <p:spPr bwMode="auto">
          <a:xfrm>
            <a:off x="5301667" y="3631049"/>
            <a:ext cx="1588666" cy="3226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ellen vingers 1">
            <a:extLst>
              <a:ext uri="{FF2B5EF4-FFF2-40B4-BE49-F238E27FC236}">
                <a16:creationId xmlns:a16="http://schemas.microsoft.com/office/drawing/2014/main" id="{5299B90B-D4AB-92AA-8DD9-36F85215B1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t="17568" r="35710"/>
          <a:stretch/>
        </p:blipFill>
        <p:spPr bwMode="auto">
          <a:xfrm>
            <a:off x="2592325" y="3890446"/>
            <a:ext cx="1428823" cy="2967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A56FF193-D933-414C-F28F-AEE1E08AAB0A}"/>
              </a:ext>
            </a:extLst>
          </p:cNvPr>
          <p:cNvSpPr/>
          <p:nvPr/>
        </p:nvSpPr>
        <p:spPr>
          <a:xfrm>
            <a:off x="4323696" y="412104"/>
            <a:ext cx="5977289" cy="1077218"/>
          </a:xfrm>
          <a:prstGeom prst="rect">
            <a:avLst/>
          </a:prstGeom>
          <a:solidFill>
            <a:srgbClr val="FFFFFF">
              <a:alpha val="40000"/>
            </a:srgbClr>
          </a:solidFill>
        </p:spPr>
        <p:txBody>
          <a:bodyPr wrap="square">
            <a:spAutoFit/>
          </a:bodyPr>
          <a:lstStyle/>
          <a:p>
            <a:pPr algn="r"/>
            <a:r>
              <a:rPr lang="nl-NL" sz="3200" dirty="0">
                <a:solidFill>
                  <a:srgbClr val="EA088B"/>
                </a:solidFill>
                <a:cs typeface="Arial"/>
              </a:rPr>
              <a:t>Mensen in beweging krijgen? </a:t>
            </a:r>
          </a:p>
          <a:p>
            <a:pPr algn="r"/>
            <a:r>
              <a:rPr lang="nl-NL" sz="3200" dirty="0">
                <a:solidFill>
                  <a:srgbClr val="EA088B"/>
                </a:solidFill>
                <a:cs typeface="Arial"/>
              </a:rPr>
              <a:t>Start met deze drie punten! 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DF15484A-4E18-14BF-7F5B-D2F41F296566}"/>
              </a:ext>
            </a:extLst>
          </p:cNvPr>
          <p:cNvSpPr/>
          <p:nvPr/>
        </p:nvSpPr>
        <p:spPr>
          <a:xfrm>
            <a:off x="4988086" y="2639349"/>
            <a:ext cx="2219168" cy="1200329"/>
          </a:xfrm>
          <a:prstGeom prst="rect">
            <a:avLst/>
          </a:prstGeom>
          <a:solidFill>
            <a:srgbClr val="FFFFFF">
              <a:alpha val="4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nl-NL" sz="2400">
                <a:solidFill>
                  <a:srgbClr val="123E66"/>
                </a:solidFill>
                <a:cs typeface="Arial"/>
              </a:rPr>
              <a:t>Met pull werk je aan </a:t>
            </a:r>
            <a:r>
              <a:rPr lang="nl-NL" sz="2400" b="1">
                <a:solidFill>
                  <a:srgbClr val="EB008B"/>
                </a:solidFill>
                <a:cs typeface="Arial"/>
              </a:rPr>
              <a:t>verbinding </a:t>
            </a:r>
            <a:r>
              <a:rPr lang="nl-NL" sz="2400">
                <a:solidFill>
                  <a:srgbClr val="123E66"/>
                </a:solidFill>
                <a:cs typeface="Arial"/>
              </a:rPr>
              <a:t>en</a:t>
            </a:r>
            <a:r>
              <a:rPr lang="nl-NL" sz="2400" b="1">
                <a:solidFill>
                  <a:srgbClr val="123E66"/>
                </a:solidFill>
                <a:cs typeface="Arial"/>
              </a:rPr>
              <a:t> </a:t>
            </a:r>
            <a:r>
              <a:rPr lang="nl-NL" sz="2400" b="1">
                <a:solidFill>
                  <a:srgbClr val="EB008B"/>
                </a:solidFill>
                <a:cs typeface="Arial"/>
              </a:rPr>
              <a:t>vertrouwen</a:t>
            </a:r>
            <a:r>
              <a:rPr lang="nl-NL" sz="2400" b="1">
                <a:solidFill>
                  <a:srgbClr val="123E66"/>
                </a:solidFill>
                <a:cs typeface="Arial"/>
              </a:rPr>
              <a:t> 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A9D5C7F1-F0E7-8B0C-C799-E93FA02CE11A}"/>
              </a:ext>
            </a:extLst>
          </p:cNvPr>
          <p:cNvSpPr/>
          <p:nvPr/>
        </p:nvSpPr>
        <p:spPr>
          <a:xfrm>
            <a:off x="7710022" y="2611241"/>
            <a:ext cx="2219169" cy="1200329"/>
          </a:xfrm>
          <a:prstGeom prst="rect">
            <a:avLst/>
          </a:prstGeom>
          <a:solidFill>
            <a:srgbClr val="FFFFFF">
              <a:alpha val="4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nl-NL" sz="2400" b="1">
                <a:solidFill>
                  <a:srgbClr val="EB008B"/>
                </a:solidFill>
                <a:cs typeface="Arial"/>
              </a:rPr>
              <a:t>Verken de scope </a:t>
            </a:r>
            <a:r>
              <a:rPr lang="nl-NL" sz="2400">
                <a:solidFill>
                  <a:srgbClr val="123E66"/>
                </a:solidFill>
                <a:cs typeface="Arial"/>
              </a:rPr>
              <a:t>van je gesprekspartner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1203DA95-B3EE-EB51-E28D-691A1F11B09F}"/>
              </a:ext>
            </a:extLst>
          </p:cNvPr>
          <p:cNvSpPr/>
          <p:nvPr/>
        </p:nvSpPr>
        <p:spPr>
          <a:xfrm>
            <a:off x="1865746" y="2613141"/>
            <a:ext cx="2375931" cy="1200329"/>
          </a:xfrm>
          <a:prstGeom prst="rect">
            <a:avLst/>
          </a:prstGeom>
          <a:solidFill>
            <a:srgbClr val="FFFFFF">
              <a:alpha val="4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nl-NL" sz="2400">
                <a:solidFill>
                  <a:srgbClr val="123E66"/>
                </a:solidFill>
                <a:cs typeface="Arial"/>
              </a:rPr>
              <a:t>Richt je op het </a:t>
            </a:r>
            <a:r>
              <a:rPr lang="nl-NL" sz="2400" b="1">
                <a:solidFill>
                  <a:srgbClr val="EB008B"/>
                </a:solidFill>
                <a:cs typeface="Arial"/>
              </a:rPr>
              <a:t>onbewuste brein </a:t>
            </a:r>
            <a:r>
              <a:rPr lang="nl-NL" sz="2400">
                <a:solidFill>
                  <a:srgbClr val="123E66"/>
                </a:solidFill>
                <a:cs typeface="Arial"/>
              </a:rPr>
              <a:t>van de ander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09CE015-2A07-4081-0402-936F18AFB233}"/>
              </a:ext>
            </a:extLst>
          </p:cNvPr>
          <p:cNvSpPr txBox="1"/>
          <p:nvPr/>
        </p:nvSpPr>
        <p:spPr>
          <a:xfrm>
            <a:off x="64737" y="6592051"/>
            <a:ext cx="2490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>
                <a:solidFill>
                  <a:srgbClr val="123E66"/>
                </a:solidFill>
              </a:rPr>
              <a:t>© SI BV</a:t>
            </a:r>
          </a:p>
        </p:txBody>
      </p:sp>
    </p:spTree>
    <p:extLst>
      <p:ext uri="{BB962C8B-B14F-4D97-AF65-F5344CB8AC3E}">
        <p14:creationId xmlns:p14="http://schemas.microsoft.com/office/powerpoint/2010/main" val="423791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FC6BA9FA-1642-4A57-A2AE-59F223C5D620}"/>
              </a:ext>
            </a:extLst>
          </p:cNvPr>
          <p:cNvSpPr txBox="1">
            <a:spLocks/>
          </p:cNvSpPr>
          <p:nvPr/>
        </p:nvSpPr>
        <p:spPr>
          <a:xfrm>
            <a:off x="5690492" y="5245315"/>
            <a:ext cx="5123936" cy="524846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anchor="t" anchorCtr="0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Clr>
                <a:srgbClr val="009DE0"/>
              </a:buClr>
              <a:buSzPct val="120000"/>
              <a:defRPr/>
            </a:pPr>
            <a:r>
              <a:rPr lang="nl-NL" sz="1500">
                <a:solidFill>
                  <a:srgbClr val="EA088B"/>
                </a:solidFill>
                <a:cs typeface="Arial"/>
              </a:rPr>
              <a:t>Liset Strijker | </a:t>
            </a:r>
            <a:r>
              <a:rPr lang="nl-NL" sz="1500">
                <a:solidFill>
                  <a:srgbClr val="123E66"/>
                </a:solidFill>
                <a:cs typeface="Arial"/>
              </a:rPr>
              <a:t>035 – 203 1172 </a:t>
            </a:r>
            <a:r>
              <a:rPr lang="nl-NL" sz="1500">
                <a:solidFill>
                  <a:srgbClr val="EA088B"/>
                </a:solidFill>
                <a:cs typeface="Arial"/>
              </a:rPr>
              <a:t>| liset@dontpushme.nl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DB5806CC-3B13-072B-C23F-81A0CE7421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DCF701AA-A545-3F8F-5832-A586B3AEA3A5}"/>
              </a:ext>
            </a:extLst>
          </p:cNvPr>
          <p:cNvSpPr txBox="1">
            <a:spLocks/>
          </p:cNvSpPr>
          <p:nvPr/>
        </p:nvSpPr>
        <p:spPr>
          <a:xfrm>
            <a:off x="1005546" y="1249260"/>
            <a:ext cx="4560919" cy="542498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anchor="t" anchorCtr="0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  <a:buClr>
                <a:srgbClr val="009DE0"/>
              </a:buClr>
              <a:buSzPct val="120000"/>
              <a:defRPr/>
            </a:pPr>
            <a:r>
              <a:rPr lang="nl-NL" sz="2400" kern="500">
                <a:solidFill>
                  <a:srgbClr val="EA088B"/>
                </a:solidFill>
                <a:latin typeface="Cantarell" charset="0"/>
                <a:ea typeface="Cantarell" charset="0"/>
                <a:cs typeface="Cantarell" charset="0"/>
              </a:rPr>
              <a:t>Meer weten, lezen, luisteren?</a:t>
            </a:r>
            <a:endParaRPr lang="nl-NL" sz="2400">
              <a:solidFill>
                <a:srgbClr val="123E66"/>
              </a:solidFill>
              <a:cs typeface="Arial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1D8AD0A2-D558-97CF-2AD2-DC891D89B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695" y="2032765"/>
            <a:ext cx="1868178" cy="1868178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02C0A1B7-37DC-0123-29A5-A66567326655}"/>
              </a:ext>
            </a:extLst>
          </p:cNvPr>
          <p:cNvSpPr txBox="1">
            <a:spLocks/>
          </p:cNvSpPr>
          <p:nvPr/>
        </p:nvSpPr>
        <p:spPr>
          <a:xfrm>
            <a:off x="1443146" y="4230005"/>
            <a:ext cx="3044187" cy="2842020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342900">
              <a:lnSpc>
                <a:spcPct val="100000"/>
              </a:lnSpc>
              <a:spcBef>
                <a:spcPts val="0"/>
              </a:spcBef>
            </a:pPr>
            <a:r>
              <a:rPr lang="nl-NL" sz="1200" b="1">
                <a:solidFill>
                  <a:srgbClr val="EA088B"/>
                </a:solidFill>
                <a:latin typeface="Cantarell"/>
                <a:ea typeface="+mn-ea"/>
                <a:cs typeface="+mn-cs"/>
                <a:hlinkClick r:id="rId4"/>
              </a:rPr>
              <a:t>www.subconsciousimpact.com</a:t>
            </a:r>
            <a:r>
              <a:rPr lang="nl-NL" sz="1200" b="1">
                <a:solidFill>
                  <a:srgbClr val="EA088B"/>
                </a:solidFill>
                <a:latin typeface="Cantarell"/>
                <a:ea typeface="+mn-ea"/>
                <a:cs typeface="+mn-cs"/>
              </a:rPr>
              <a:t>	</a:t>
            </a:r>
            <a:r>
              <a:rPr lang="nl-NL" sz="1200">
                <a:solidFill>
                  <a:srgbClr val="EA088B"/>
                </a:solidFill>
                <a:latin typeface="Cantarell"/>
                <a:ea typeface="+mn-ea"/>
                <a:cs typeface="+mn-cs"/>
              </a:rPr>
              <a:t>						</a:t>
            </a:r>
            <a:endParaRPr lang="nl-NL" sz="1200">
              <a:solidFill>
                <a:srgbClr val="123E66"/>
              </a:solidFill>
              <a:latin typeface="Cantarell"/>
              <a:ea typeface="+mn-ea"/>
              <a:cs typeface="+mn-cs"/>
            </a:endParaRPr>
          </a:p>
          <a:p>
            <a:pPr algn="l" defTabSz="342900">
              <a:lnSpc>
                <a:spcPct val="100000"/>
              </a:lnSpc>
              <a:spcBef>
                <a:spcPts val="0"/>
              </a:spcBef>
            </a:pPr>
            <a:r>
              <a:rPr lang="nl-NL" sz="1200" b="1">
                <a:solidFill>
                  <a:srgbClr val="123E66"/>
                </a:solidFill>
                <a:latin typeface="Cantarell"/>
                <a:ea typeface="+mn-ea"/>
                <a:cs typeface="+mn-cs"/>
              </a:rPr>
              <a:t>Podcast</a:t>
            </a:r>
            <a:r>
              <a:rPr lang="nl-NL" sz="1200">
                <a:solidFill>
                  <a:srgbClr val="123E66"/>
                </a:solidFill>
                <a:latin typeface="Cantarell"/>
                <a:ea typeface="+mn-ea"/>
                <a:cs typeface="+mn-cs"/>
              </a:rPr>
              <a:t> SI bij BNR Nieuwsradio: </a:t>
            </a:r>
          </a:p>
          <a:p>
            <a:pPr algn="l" defTabSz="342900">
              <a:lnSpc>
                <a:spcPct val="100000"/>
              </a:lnSpc>
              <a:spcBef>
                <a:spcPts val="0"/>
              </a:spcBef>
            </a:pPr>
            <a:r>
              <a:rPr lang="nl-NL" sz="1200">
                <a:solidFill>
                  <a:srgbClr val="123E66"/>
                </a:solidFill>
                <a:latin typeface="Cantarell"/>
                <a:ea typeface="+mn-ea"/>
                <a:cs typeface="+mn-cs"/>
                <a:hlinkClick r:id="rId5"/>
              </a:rPr>
              <a:t>Meer impact met onbewust beïnvloeden</a:t>
            </a:r>
            <a:r>
              <a:rPr lang="nl-NL" sz="1200">
                <a:solidFill>
                  <a:srgbClr val="123E66"/>
                </a:solidFill>
                <a:latin typeface="Cantarell"/>
                <a:ea typeface="+mn-ea"/>
                <a:cs typeface="+mn-cs"/>
              </a:rPr>
              <a:t> </a:t>
            </a:r>
          </a:p>
          <a:p>
            <a:pPr algn="l" defTabSz="342900">
              <a:lnSpc>
                <a:spcPct val="100000"/>
              </a:lnSpc>
              <a:spcBef>
                <a:spcPts val="0"/>
              </a:spcBef>
            </a:pPr>
            <a:endParaRPr lang="nl-NL" sz="1200">
              <a:solidFill>
                <a:srgbClr val="EA088B"/>
              </a:solidFill>
              <a:latin typeface="Cantarell"/>
              <a:ea typeface="+mn-ea"/>
              <a:cs typeface="+mn-cs"/>
            </a:endParaRPr>
          </a:p>
          <a:p>
            <a:pPr algn="l" defTabSz="342900">
              <a:lnSpc>
                <a:spcPct val="100000"/>
              </a:lnSpc>
              <a:spcBef>
                <a:spcPts val="0"/>
              </a:spcBef>
            </a:pPr>
            <a:r>
              <a:rPr lang="nl-NL" sz="1200" b="1">
                <a:solidFill>
                  <a:srgbClr val="123E66"/>
                </a:solidFill>
                <a:latin typeface="Cantarell"/>
                <a:ea typeface="+mn-ea"/>
                <a:cs typeface="+mn-cs"/>
              </a:rPr>
              <a:t>Boek </a:t>
            </a:r>
            <a:r>
              <a:rPr lang="nl-NL" sz="1200">
                <a:solidFill>
                  <a:srgbClr val="123E66"/>
                </a:solidFill>
                <a:latin typeface="Cantarell"/>
                <a:ea typeface="+mn-ea"/>
                <a:cs typeface="+mn-cs"/>
                <a:hlinkClick r:id="rId6"/>
              </a:rPr>
              <a:t>Impact: de kracht van onzichtbare invloed (2018)</a:t>
            </a:r>
            <a:endParaRPr lang="nl-NL" sz="1200">
              <a:solidFill>
                <a:srgbClr val="123E66"/>
              </a:solidFill>
              <a:latin typeface="Cantarell"/>
              <a:ea typeface="+mn-ea"/>
              <a:cs typeface="+mn-cs"/>
            </a:endParaRPr>
          </a:p>
          <a:p>
            <a:pPr algn="l" defTabSz="342900">
              <a:lnSpc>
                <a:spcPct val="100000"/>
              </a:lnSpc>
              <a:spcBef>
                <a:spcPts val="0"/>
              </a:spcBef>
            </a:pPr>
            <a:endParaRPr lang="nl-NL" sz="1200">
              <a:solidFill>
                <a:srgbClr val="123E66"/>
              </a:solidFill>
              <a:latin typeface="Cantarell"/>
              <a:ea typeface="+mn-ea"/>
              <a:cs typeface="+mn-cs"/>
            </a:endParaRPr>
          </a:p>
          <a:p>
            <a:pPr algn="l" defTabSz="342900">
              <a:lnSpc>
                <a:spcPct val="100000"/>
              </a:lnSpc>
              <a:spcBef>
                <a:spcPts val="0"/>
              </a:spcBef>
            </a:pPr>
            <a:r>
              <a:rPr lang="nl-NL" sz="1200">
                <a:solidFill>
                  <a:srgbClr val="123E66"/>
                </a:solidFill>
                <a:latin typeface="Cantarell"/>
                <a:ea typeface="+mn-ea"/>
                <a:cs typeface="+mn-cs"/>
              </a:rPr>
              <a:t>Boek </a:t>
            </a:r>
            <a:r>
              <a:rPr lang="nl-NL" sz="1200" err="1">
                <a:solidFill>
                  <a:srgbClr val="123E66"/>
                </a:solidFill>
                <a:latin typeface="Cantarell"/>
                <a:ea typeface="+mn-ea"/>
                <a:cs typeface="+mn-cs"/>
                <a:hlinkClick r:id="rId7"/>
              </a:rPr>
              <a:t>Dont</a:t>
            </a:r>
            <a:r>
              <a:rPr lang="nl-NL" sz="1200">
                <a:solidFill>
                  <a:srgbClr val="123E66"/>
                </a:solidFill>
                <a:latin typeface="Cantarell"/>
                <a:ea typeface="+mn-ea"/>
                <a:cs typeface="+mn-cs"/>
                <a:hlinkClick r:id="rId7"/>
              </a:rPr>
              <a:t> push me! Hoe je mensen wél beweegt (2023)</a:t>
            </a:r>
            <a:endParaRPr lang="nl-NL" sz="1200">
              <a:solidFill>
                <a:srgbClr val="123E66"/>
              </a:solidFill>
              <a:latin typeface="Cantarell"/>
              <a:ea typeface="+mn-ea"/>
              <a:cs typeface="+mn-cs"/>
            </a:endParaRPr>
          </a:p>
          <a:p>
            <a:pPr algn="l" defTabSz="342900">
              <a:lnSpc>
                <a:spcPct val="100000"/>
              </a:lnSpc>
              <a:spcBef>
                <a:spcPts val="0"/>
              </a:spcBef>
            </a:pPr>
            <a:r>
              <a:rPr lang="nl-NL" sz="1200">
                <a:solidFill>
                  <a:srgbClr val="123E66"/>
                </a:solidFill>
                <a:latin typeface="Cantarell"/>
                <a:ea typeface="+mn-ea"/>
                <a:cs typeface="+mn-cs"/>
              </a:rPr>
              <a:t>					</a:t>
            </a:r>
            <a:endParaRPr lang="nl-NL" sz="1200">
              <a:solidFill>
                <a:prstClr val="black"/>
              </a:solidFill>
              <a:latin typeface="Cantarell"/>
              <a:ea typeface="+mn-ea"/>
              <a:cs typeface="+mn-cs"/>
            </a:endParaRPr>
          </a:p>
        </p:txBody>
      </p:sp>
      <p:pic>
        <p:nvPicPr>
          <p:cNvPr id="11" name="Graphic 10" descr="Internet met effen opvulling">
            <a:extLst>
              <a:ext uri="{FF2B5EF4-FFF2-40B4-BE49-F238E27FC236}">
                <a16:creationId xmlns:a16="http://schemas.microsoft.com/office/drawing/2014/main" id="{D7ADCB4D-4E48-2530-EEA1-DD1DF888B9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1751" y="4103402"/>
            <a:ext cx="554595" cy="554595"/>
          </a:xfrm>
          <a:prstGeom prst="rect">
            <a:avLst/>
          </a:prstGeom>
        </p:spPr>
      </p:pic>
      <p:pic>
        <p:nvPicPr>
          <p:cNvPr id="12" name="Graphic 11" descr="Boeken met effen opvulling">
            <a:extLst>
              <a:ext uri="{FF2B5EF4-FFF2-40B4-BE49-F238E27FC236}">
                <a16:creationId xmlns:a16="http://schemas.microsoft.com/office/drawing/2014/main" id="{8D6347B3-86EA-9C2C-3311-F7493B4CF3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09849" y="5162042"/>
            <a:ext cx="454962" cy="454962"/>
          </a:xfrm>
          <a:prstGeom prst="rect">
            <a:avLst/>
          </a:prstGeom>
        </p:spPr>
      </p:pic>
      <p:pic>
        <p:nvPicPr>
          <p:cNvPr id="14" name="Graphic 4" descr="Podcast met effen opvulling">
            <a:extLst>
              <a:ext uri="{FF2B5EF4-FFF2-40B4-BE49-F238E27FC236}">
                <a16:creationId xmlns:a16="http://schemas.microsoft.com/office/drawing/2014/main" id="{92B255DA-0A20-8056-3837-FCF691992BF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56595" y="4575546"/>
            <a:ext cx="547255" cy="547255"/>
          </a:xfrm>
          <a:prstGeom prst="rect">
            <a:avLst/>
          </a:prstGeom>
        </p:spPr>
      </p:pic>
      <p:pic>
        <p:nvPicPr>
          <p:cNvPr id="9" name="Graphic 8" descr="Boeken met effen opvulling">
            <a:extLst>
              <a:ext uri="{FF2B5EF4-FFF2-40B4-BE49-F238E27FC236}">
                <a16:creationId xmlns:a16="http://schemas.microsoft.com/office/drawing/2014/main" id="{B2582AA2-6142-0A4B-8B4D-1B675A2B4D9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02740" y="5651015"/>
            <a:ext cx="454962" cy="454962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D8152BA9-0217-DBDF-C38A-14F079ECE2E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12" y="292387"/>
            <a:ext cx="2090928" cy="917448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A8B03F9B-B028-AE58-9593-67138AA6DEAD}"/>
              </a:ext>
            </a:extLst>
          </p:cNvPr>
          <p:cNvSpPr txBox="1"/>
          <p:nvPr/>
        </p:nvSpPr>
        <p:spPr>
          <a:xfrm>
            <a:off x="64737" y="6592051"/>
            <a:ext cx="2490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123E66"/>
                </a:solidFill>
              </a:rPr>
              <a:t>© SI BV</a:t>
            </a: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2EE2B489-3424-2F73-1C27-3D06427354B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22" t="8187" r="3162"/>
          <a:stretch>
            <a:fillRect/>
          </a:stretch>
        </p:blipFill>
        <p:spPr>
          <a:xfrm>
            <a:off x="6822160" y="1610566"/>
            <a:ext cx="2858158" cy="3512235"/>
          </a:xfrm>
          <a:custGeom>
            <a:avLst/>
            <a:gdLst>
              <a:gd name="connsiteX0" fmla="*/ 854006 w 5123936"/>
              <a:gd name="connsiteY0" fmla="*/ 0 h 6296526"/>
              <a:gd name="connsiteX1" fmla="*/ 4269930 w 5123936"/>
              <a:gd name="connsiteY1" fmla="*/ 0 h 6296526"/>
              <a:gd name="connsiteX2" fmla="*/ 5123936 w 5123936"/>
              <a:gd name="connsiteY2" fmla="*/ 854006 h 6296526"/>
              <a:gd name="connsiteX3" fmla="*/ 5123936 w 5123936"/>
              <a:gd name="connsiteY3" fmla="*/ 5442520 h 6296526"/>
              <a:gd name="connsiteX4" fmla="*/ 4269930 w 5123936"/>
              <a:gd name="connsiteY4" fmla="*/ 6296526 h 6296526"/>
              <a:gd name="connsiteX5" fmla="*/ 854006 w 5123936"/>
              <a:gd name="connsiteY5" fmla="*/ 6296526 h 6296526"/>
              <a:gd name="connsiteX6" fmla="*/ 0 w 5123936"/>
              <a:gd name="connsiteY6" fmla="*/ 5442520 h 6296526"/>
              <a:gd name="connsiteX7" fmla="*/ 0 w 5123936"/>
              <a:gd name="connsiteY7" fmla="*/ 854006 h 6296526"/>
              <a:gd name="connsiteX8" fmla="*/ 854006 w 5123936"/>
              <a:gd name="connsiteY8" fmla="*/ 0 h 6296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23936" h="6296526">
                <a:moveTo>
                  <a:pt x="854006" y="0"/>
                </a:moveTo>
                <a:lnTo>
                  <a:pt x="4269930" y="0"/>
                </a:lnTo>
                <a:cubicBezTo>
                  <a:pt x="4741584" y="0"/>
                  <a:pt x="5123936" y="382352"/>
                  <a:pt x="5123936" y="854006"/>
                </a:cubicBezTo>
                <a:lnTo>
                  <a:pt x="5123936" y="5442520"/>
                </a:lnTo>
                <a:cubicBezTo>
                  <a:pt x="5123936" y="5914174"/>
                  <a:pt x="4741584" y="6296526"/>
                  <a:pt x="4269930" y="6296526"/>
                </a:cubicBezTo>
                <a:lnTo>
                  <a:pt x="854006" y="6296526"/>
                </a:lnTo>
                <a:cubicBezTo>
                  <a:pt x="382352" y="6296526"/>
                  <a:pt x="0" y="5914174"/>
                  <a:pt x="0" y="5442520"/>
                </a:cubicBezTo>
                <a:lnTo>
                  <a:pt x="0" y="854006"/>
                </a:lnTo>
                <a:cubicBezTo>
                  <a:pt x="0" y="382352"/>
                  <a:pt x="382352" y="0"/>
                  <a:pt x="85400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4012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04E3BC1B9F8B4683B5F45254A2EF59" ma:contentTypeVersion="18" ma:contentTypeDescription="Een nieuw document maken." ma:contentTypeScope="" ma:versionID="01b7e72fec2b99ad69d1bb59253fc744">
  <xsd:schema xmlns:xsd="http://www.w3.org/2001/XMLSchema" xmlns:xs="http://www.w3.org/2001/XMLSchema" xmlns:p="http://schemas.microsoft.com/office/2006/metadata/properties" xmlns:ns2="02d7853b-d75d-4c50-bdc5-f99958211bb2" xmlns:ns3="d5b3e424-b0ed-482e-b9bb-ad1a49d09ebd" targetNamespace="http://schemas.microsoft.com/office/2006/metadata/properties" ma:root="true" ma:fieldsID="5400679e1c16cb8d3818851bea21b375" ns2:_="" ns3:_="">
    <xsd:import namespace="02d7853b-d75d-4c50-bdc5-f99958211bb2"/>
    <xsd:import namespace="d5b3e424-b0ed-482e-b9bb-ad1a49d09eb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d7853b-d75d-4c50-bdc5-f99958211bb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bfd8285-7118-4bc3-ba15-c3805359fcb6}" ma:internalName="TaxCatchAll" ma:showField="CatchAllData" ma:web="02d7853b-d75d-4c50-bdc5-f99958211b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b3e424-b0ed-482e-b9bb-ad1a49d09e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3d408531-16bf-4205-8b2e-2741fafa2d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5b3e424-b0ed-482e-b9bb-ad1a49d09ebd">
      <Terms xmlns="http://schemas.microsoft.com/office/infopath/2007/PartnerControls"/>
    </lcf76f155ced4ddcb4097134ff3c332f>
    <TaxCatchAll xmlns="02d7853b-d75d-4c50-bdc5-f99958211bb2" xsi:nil="true"/>
  </documentManagement>
</p:properties>
</file>

<file path=customXml/itemProps1.xml><?xml version="1.0" encoding="utf-8"?>
<ds:datastoreItem xmlns:ds="http://schemas.openxmlformats.org/officeDocument/2006/customXml" ds:itemID="{3B5B95D7-3807-4A03-BC50-29557D0AC3CA}"/>
</file>

<file path=customXml/itemProps2.xml><?xml version="1.0" encoding="utf-8"?>
<ds:datastoreItem xmlns:ds="http://schemas.openxmlformats.org/officeDocument/2006/customXml" ds:itemID="{A929051B-D751-4C4B-98DC-0E83B98A5F2F}"/>
</file>

<file path=customXml/itemProps3.xml><?xml version="1.0" encoding="utf-8"?>
<ds:datastoreItem xmlns:ds="http://schemas.openxmlformats.org/officeDocument/2006/customXml" ds:itemID="{E1ACCC46-4250-4957-A7F3-91D1AC1F1BA0}"/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703</Words>
  <Application>Microsoft Macintosh PowerPoint</Application>
  <PresentationFormat>Breedbeeld</PresentationFormat>
  <Paragraphs>141</Paragraphs>
  <Slides>17</Slides>
  <Notes>17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Cantarell</vt:lpstr>
      <vt:lpstr>Symbol</vt:lpstr>
      <vt:lpstr>Times New Roman</vt:lpstr>
      <vt:lpstr>Ubuntu</vt:lpstr>
      <vt:lpstr>Wingdings</vt:lpstr>
      <vt:lpstr>Kantoorthema</vt:lpstr>
      <vt:lpstr>PowerPoint-presentatie</vt:lpstr>
      <vt:lpstr>Disclosure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Liset Strijker</dc:creator>
  <cp:lastModifiedBy>Liset Strijker | Subconscious Impact</cp:lastModifiedBy>
  <cp:revision>3</cp:revision>
  <dcterms:created xsi:type="dcterms:W3CDTF">2024-02-19T09:51:22Z</dcterms:created>
  <dcterms:modified xsi:type="dcterms:W3CDTF">2024-04-03T15:09:58Z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0x0101008D04E3BC1B9F8B4683B5F45254A2EF59</vt:lpwstr>
  </property>
</Properties>
</file>