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40"/>
  </p:notesMasterIdLst>
  <p:handoutMasterIdLst>
    <p:handoutMasterId r:id="rId41"/>
  </p:handoutMasterIdLst>
  <p:sldIdLst>
    <p:sldId id="430" r:id="rId5"/>
    <p:sldId id="917" r:id="rId6"/>
    <p:sldId id="903" r:id="rId7"/>
    <p:sldId id="904" r:id="rId8"/>
    <p:sldId id="901" r:id="rId9"/>
    <p:sldId id="912" r:id="rId10"/>
    <p:sldId id="911" r:id="rId11"/>
    <p:sldId id="269" r:id="rId12"/>
    <p:sldId id="270" r:id="rId13"/>
    <p:sldId id="257" r:id="rId14"/>
    <p:sldId id="258" r:id="rId15"/>
    <p:sldId id="919" r:id="rId16"/>
    <p:sldId id="266" r:id="rId17"/>
    <p:sldId id="267" r:id="rId18"/>
    <p:sldId id="920" r:id="rId19"/>
    <p:sldId id="259" r:id="rId20"/>
    <p:sldId id="260" r:id="rId21"/>
    <p:sldId id="261" r:id="rId22"/>
    <p:sldId id="263" r:id="rId23"/>
    <p:sldId id="918" r:id="rId24"/>
    <p:sldId id="899" r:id="rId25"/>
    <p:sldId id="264" r:id="rId26"/>
    <p:sldId id="913" r:id="rId27"/>
    <p:sldId id="593" r:id="rId28"/>
    <p:sldId id="587" r:id="rId29"/>
    <p:sldId id="592" r:id="rId30"/>
    <p:sldId id="481" r:id="rId31"/>
    <p:sldId id="594" r:id="rId32"/>
    <p:sldId id="595" r:id="rId33"/>
    <p:sldId id="596" r:id="rId34"/>
    <p:sldId id="590" r:id="rId35"/>
    <p:sldId id="902" r:id="rId36"/>
    <p:sldId id="915" r:id="rId37"/>
    <p:sldId id="898" r:id="rId38"/>
    <p:sldId id="591" r:id="rId3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6702" userDrawn="1">
          <p15:clr>
            <a:srgbClr val="A4A3A4"/>
          </p15:clr>
        </p15:guide>
        <p15:guide id="3" orient="horz" pos="1774" userDrawn="1">
          <p15:clr>
            <a:srgbClr val="A4A3A4"/>
          </p15:clr>
        </p15:guide>
        <p15:guide id="4" orient="horz" pos="2409" userDrawn="1">
          <p15:clr>
            <a:srgbClr val="A4A3A4"/>
          </p15:clr>
        </p15:guide>
        <p15:guide id="5" orient="horz" pos="209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4240"/>
    <a:srgbClr val="201E1F"/>
    <a:srgbClr val="1EA561"/>
    <a:srgbClr val="F0F0F0"/>
    <a:srgbClr val="4C2510"/>
    <a:srgbClr val="5C2D13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4" autoAdjust="0"/>
    <p:restoredTop sz="90466" autoAdjust="0"/>
  </p:normalViewPr>
  <p:slideViewPr>
    <p:cSldViewPr snapToGrid="0">
      <p:cViewPr>
        <p:scale>
          <a:sx n="75" d="100"/>
          <a:sy n="75" d="100"/>
        </p:scale>
        <p:origin x="869" y="302"/>
      </p:cViewPr>
      <p:guideLst>
        <p:guide pos="6702"/>
        <p:guide orient="horz" pos="1774"/>
        <p:guide orient="horz" pos="2409"/>
        <p:guide orient="horz" pos="209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1" d="100"/>
          <a:sy n="121" d="100"/>
        </p:scale>
        <p:origin x="408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41" Type="http://schemas.openxmlformats.org/officeDocument/2006/relationships/handoutMaster" Target="handoutMasters/handoutMaster1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4EECB0-ED28-40EF-A9E7-6CE4C33E1D07}" type="doc">
      <dgm:prSet loTypeId="urn:microsoft.com/office/officeart/2005/8/layout/vList2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94B50225-9F99-4B5A-B405-89B976AF1526}">
      <dgm:prSet/>
      <dgm:spPr/>
      <dgm:t>
        <a:bodyPr/>
        <a:lstStyle/>
        <a:p>
          <a:r>
            <a:rPr lang="en-US" u="sng" dirty="0" err="1"/>
            <a:t>Samenwerking</a:t>
          </a:r>
          <a:r>
            <a:rPr lang="en-US" u="sng" dirty="0"/>
            <a:t> </a:t>
          </a:r>
          <a:r>
            <a:rPr lang="en-US" u="sng" dirty="0" err="1"/>
            <a:t>tussen</a:t>
          </a:r>
          <a:r>
            <a:rPr lang="en-US" u="sng" dirty="0"/>
            <a:t> specialist </a:t>
          </a:r>
          <a:r>
            <a:rPr lang="en-US" u="sng" dirty="0" err="1"/>
            <a:t>en</a:t>
          </a:r>
          <a:r>
            <a:rPr lang="en-US" u="sng" dirty="0"/>
            <a:t> </a:t>
          </a:r>
          <a:r>
            <a:rPr lang="en-US" u="sng" dirty="0" err="1"/>
            <a:t>huisarts</a:t>
          </a:r>
          <a:r>
            <a:rPr lang="en-US" u="sng" dirty="0"/>
            <a:t> is </a:t>
          </a:r>
          <a:r>
            <a:rPr lang="en-US" u="sng" dirty="0" err="1"/>
            <a:t>cruciaal</a:t>
          </a:r>
          <a:r>
            <a:rPr lang="en-US" u="sng" dirty="0"/>
            <a:t> in de </a:t>
          </a:r>
          <a:r>
            <a:rPr lang="en-US" u="sng" dirty="0" err="1"/>
            <a:t>palliatieve</a:t>
          </a:r>
          <a:r>
            <a:rPr lang="en-US" u="sng" dirty="0"/>
            <a:t> </a:t>
          </a:r>
          <a:r>
            <a:rPr lang="en-US" u="sng" dirty="0" err="1"/>
            <a:t>fase</a:t>
          </a:r>
          <a:endParaRPr lang="en-US" dirty="0"/>
        </a:p>
      </dgm:t>
    </dgm:pt>
    <dgm:pt modelId="{5F57B63C-E6AE-4E5D-A946-5E60C6CD95F8}" type="parTrans" cxnId="{12130F30-B90A-47E5-861F-F47E7CAA4AEF}">
      <dgm:prSet/>
      <dgm:spPr/>
      <dgm:t>
        <a:bodyPr/>
        <a:lstStyle/>
        <a:p>
          <a:endParaRPr lang="en-US"/>
        </a:p>
      </dgm:t>
    </dgm:pt>
    <dgm:pt modelId="{DC7F6A0C-798A-4868-9944-052EBA423155}" type="sibTrans" cxnId="{12130F30-B90A-47E5-861F-F47E7CAA4AEF}">
      <dgm:prSet/>
      <dgm:spPr/>
      <dgm:t>
        <a:bodyPr/>
        <a:lstStyle/>
        <a:p>
          <a:endParaRPr lang="en-US"/>
        </a:p>
      </dgm:t>
    </dgm:pt>
    <dgm:pt modelId="{165E0328-B388-433A-8801-CF25EFEBF1DB}">
      <dgm:prSet/>
      <dgm:spPr/>
      <dgm:t>
        <a:bodyPr/>
        <a:lstStyle/>
        <a:p>
          <a:r>
            <a:rPr lang="en-US"/>
            <a:t>Wie draagt welke verantwoordelijkheid?</a:t>
          </a:r>
        </a:p>
      </dgm:t>
    </dgm:pt>
    <dgm:pt modelId="{E8EBBDA9-C9A8-4691-B97D-C10E53ED0265}" type="parTrans" cxnId="{ED354FFE-552A-4777-934F-3EBECC89B359}">
      <dgm:prSet/>
      <dgm:spPr/>
      <dgm:t>
        <a:bodyPr/>
        <a:lstStyle/>
        <a:p>
          <a:endParaRPr lang="en-US"/>
        </a:p>
      </dgm:t>
    </dgm:pt>
    <dgm:pt modelId="{2A5BA76A-36ED-418C-8282-B05DDD1D89B0}" type="sibTrans" cxnId="{ED354FFE-552A-4777-934F-3EBECC89B359}">
      <dgm:prSet/>
      <dgm:spPr/>
      <dgm:t>
        <a:bodyPr/>
        <a:lstStyle/>
        <a:p>
          <a:endParaRPr lang="en-US"/>
        </a:p>
      </dgm:t>
    </dgm:pt>
    <dgm:pt modelId="{548F68FF-C46B-4476-8C36-D4DF0E9C91FE}">
      <dgm:prSet/>
      <dgm:spPr/>
      <dgm:t>
        <a:bodyPr/>
        <a:lstStyle/>
        <a:p>
          <a:r>
            <a:rPr lang="en-US"/>
            <a:t>Hoe zorgen we voor optimale begeleiding?</a:t>
          </a:r>
        </a:p>
      </dgm:t>
    </dgm:pt>
    <dgm:pt modelId="{7E1F511F-3B51-4079-A614-1710AC6D1C61}" type="parTrans" cxnId="{9EE63773-1E78-4A3E-A588-C8F2F57087B6}">
      <dgm:prSet/>
      <dgm:spPr/>
      <dgm:t>
        <a:bodyPr/>
        <a:lstStyle/>
        <a:p>
          <a:endParaRPr lang="en-US"/>
        </a:p>
      </dgm:t>
    </dgm:pt>
    <dgm:pt modelId="{757ACFE6-5444-44B8-B71B-59995A1C0334}" type="sibTrans" cxnId="{9EE63773-1E78-4A3E-A588-C8F2F57087B6}">
      <dgm:prSet/>
      <dgm:spPr/>
      <dgm:t>
        <a:bodyPr/>
        <a:lstStyle/>
        <a:p>
          <a:endParaRPr lang="en-US"/>
        </a:p>
      </dgm:t>
    </dgm:pt>
    <dgm:pt modelId="{3DBE9FF2-E5EF-4795-8969-6EA0B087B5E0}">
      <dgm:prSet/>
      <dgm:spPr/>
      <dgm:t>
        <a:bodyPr/>
        <a:lstStyle/>
        <a:p>
          <a:r>
            <a:rPr lang="nl-NL"/>
            <a:t>Wat is die optimale begeleiding?</a:t>
          </a:r>
          <a:endParaRPr lang="en-US"/>
        </a:p>
      </dgm:t>
    </dgm:pt>
    <dgm:pt modelId="{E6C76C81-21CB-4D18-8DB7-A123D9D09319}" type="parTrans" cxnId="{15497754-7FCF-49E4-B898-4BEA4BB74E16}">
      <dgm:prSet/>
      <dgm:spPr/>
      <dgm:t>
        <a:bodyPr/>
        <a:lstStyle/>
        <a:p>
          <a:endParaRPr lang="en-US"/>
        </a:p>
      </dgm:t>
    </dgm:pt>
    <dgm:pt modelId="{611B7295-B2DD-4CE5-9684-E6ED2149FEF5}" type="sibTrans" cxnId="{15497754-7FCF-49E4-B898-4BEA4BB74E16}">
      <dgm:prSet/>
      <dgm:spPr/>
      <dgm:t>
        <a:bodyPr/>
        <a:lstStyle/>
        <a:p>
          <a:endParaRPr lang="en-US"/>
        </a:p>
      </dgm:t>
    </dgm:pt>
    <dgm:pt modelId="{FCCE694C-DF54-1849-8EB2-56F1FEE17894}" type="pres">
      <dgm:prSet presAssocID="{AD4EECB0-ED28-40EF-A9E7-6CE4C33E1D07}" presName="linear" presStyleCnt="0">
        <dgm:presLayoutVars>
          <dgm:animLvl val="lvl"/>
          <dgm:resizeHandles val="exact"/>
        </dgm:presLayoutVars>
      </dgm:prSet>
      <dgm:spPr/>
    </dgm:pt>
    <dgm:pt modelId="{CEDDFB70-923E-AF4F-A4EF-1BD62CDD3CB2}" type="pres">
      <dgm:prSet presAssocID="{94B50225-9F99-4B5A-B405-89B976AF1526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13F961AE-3779-4644-B8CB-35F82F09B327}" type="pres">
      <dgm:prSet presAssocID="{94B50225-9F99-4B5A-B405-89B976AF1526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5BB0CB2E-AE8A-F341-AF62-2C702B09C495}" type="presOf" srcId="{3DBE9FF2-E5EF-4795-8969-6EA0B087B5E0}" destId="{13F961AE-3779-4644-B8CB-35F82F09B327}" srcOrd="0" destOrd="2" presId="urn:microsoft.com/office/officeart/2005/8/layout/vList2"/>
    <dgm:cxn modelId="{12130F30-B90A-47E5-861F-F47E7CAA4AEF}" srcId="{AD4EECB0-ED28-40EF-A9E7-6CE4C33E1D07}" destId="{94B50225-9F99-4B5A-B405-89B976AF1526}" srcOrd="0" destOrd="0" parTransId="{5F57B63C-E6AE-4E5D-A946-5E60C6CD95F8}" sibTransId="{DC7F6A0C-798A-4868-9944-052EBA423155}"/>
    <dgm:cxn modelId="{97482F60-1053-6546-B45E-2D10A33E6216}" type="presOf" srcId="{165E0328-B388-433A-8801-CF25EFEBF1DB}" destId="{13F961AE-3779-4644-B8CB-35F82F09B327}" srcOrd="0" destOrd="0" presId="urn:microsoft.com/office/officeart/2005/8/layout/vList2"/>
    <dgm:cxn modelId="{BC37374E-9676-7745-8F2D-98889F787899}" type="presOf" srcId="{548F68FF-C46B-4476-8C36-D4DF0E9C91FE}" destId="{13F961AE-3779-4644-B8CB-35F82F09B327}" srcOrd="0" destOrd="1" presId="urn:microsoft.com/office/officeart/2005/8/layout/vList2"/>
    <dgm:cxn modelId="{9EE63773-1E78-4A3E-A588-C8F2F57087B6}" srcId="{94B50225-9F99-4B5A-B405-89B976AF1526}" destId="{548F68FF-C46B-4476-8C36-D4DF0E9C91FE}" srcOrd="1" destOrd="0" parTransId="{7E1F511F-3B51-4079-A614-1710AC6D1C61}" sibTransId="{757ACFE6-5444-44B8-B71B-59995A1C0334}"/>
    <dgm:cxn modelId="{15497754-7FCF-49E4-B898-4BEA4BB74E16}" srcId="{94B50225-9F99-4B5A-B405-89B976AF1526}" destId="{3DBE9FF2-E5EF-4795-8969-6EA0B087B5E0}" srcOrd="2" destOrd="0" parTransId="{E6C76C81-21CB-4D18-8DB7-A123D9D09319}" sibTransId="{611B7295-B2DD-4CE5-9684-E6ED2149FEF5}"/>
    <dgm:cxn modelId="{521926F0-79C0-2945-9435-914F9377B5F0}" type="presOf" srcId="{94B50225-9F99-4B5A-B405-89B976AF1526}" destId="{CEDDFB70-923E-AF4F-A4EF-1BD62CDD3CB2}" srcOrd="0" destOrd="0" presId="urn:microsoft.com/office/officeart/2005/8/layout/vList2"/>
    <dgm:cxn modelId="{ED60DEFC-A030-EB4E-89C8-C67074723D18}" type="presOf" srcId="{AD4EECB0-ED28-40EF-A9E7-6CE4C33E1D07}" destId="{FCCE694C-DF54-1849-8EB2-56F1FEE17894}" srcOrd="0" destOrd="0" presId="urn:microsoft.com/office/officeart/2005/8/layout/vList2"/>
    <dgm:cxn modelId="{ED354FFE-552A-4777-934F-3EBECC89B359}" srcId="{94B50225-9F99-4B5A-B405-89B976AF1526}" destId="{165E0328-B388-433A-8801-CF25EFEBF1DB}" srcOrd="0" destOrd="0" parTransId="{E8EBBDA9-C9A8-4691-B97D-C10E53ED0265}" sibTransId="{2A5BA76A-36ED-418C-8282-B05DDD1D89B0}"/>
    <dgm:cxn modelId="{5CE369AE-60C7-E94E-9A1F-1B9201838DFB}" type="presParOf" srcId="{FCCE694C-DF54-1849-8EB2-56F1FEE17894}" destId="{CEDDFB70-923E-AF4F-A4EF-1BD62CDD3CB2}" srcOrd="0" destOrd="0" presId="urn:microsoft.com/office/officeart/2005/8/layout/vList2"/>
    <dgm:cxn modelId="{3E84AB25-5BD8-BF46-932C-A65FD96877E6}" type="presParOf" srcId="{FCCE694C-DF54-1849-8EB2-56F1FEE17894}" destId="{13F961AE-3779-4644-B8CB-35F82F09B32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DF35BDD-58EB-43B2-9443-5A74D0E24E60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4F33D16-E745-4CCB-9194-0E122CFF717B}">
      <dgm:prSet/>
      <dgm:spPr/>
      <dgm:t>
        <a:bodyPr/>
        <a:lstStyle/>
        <a:p>
          <a:r>
            <a:rPr lang="nl-NL"/>
            <a:t>Mevrouw B, 63 jaar. Blanco VG</a:t>
          </a:r>
          <a:endParaRPr lang="en-US"/>
        </a:p>
      </dgm:t>
    </dgm:pt>
    <dgm:pt modelId="{0B5E1857-A246-4E51-B5EE-16D216672A9B}" type="parTrans" cxnId="{8565ED52-71F0-462D-BCBF-6DE777E2AF77}">
      <dgm:prSet/>
      <dgm:spPr/>
      <dgm:t>
        <a:bodyPr/>
        <a:lstStyle/>
        <a:p>
          <a:endParaRPr lang="en-US"/>
        </a:p>
      </dgm:t>
    </dgm:pt>
    <dgm:pt modelId="{CA3DEA2F-F927-4199-AA99-70B96B1839BD}" type="sibTrans" cxnId="{8565ED52-71F0-462D-BCBF-6DE777E2AF77}">
      <dgm:prSet/>
      <dgm:spPr/>
      <dgm:t>
        <a:bodyPr/>
        <a:lstStyle/>
        <a:p>
          <a:endParaRPr lang="en-US"/>
        </a:p>
      </dgm:t>
    </dgm:pt>
    <dgm:pt modelId="{352E757C-E027-4F3F-B8CD-BC3BB04216E7}">
      <dgm:prSet/>
      <dgm:spPr/>
      <dgm:t>
        <a:bodyPr/>
        <a:lstStyle/>
        <a:p>
          <a:r>
            <a:rPr lang="nl-NL"/>
            <a:t>2024 (januari) Adenocarcinoom RBK met ingroei in thoraxwand, contralaterale longmetastasen en levermetastasen, stadium IV. Mutaties: negatief, PDL-1 &lt; 1%</a:t>
          </a:r>
          <a:endParaRPr lang="en-US"/>
        </a:p>
      </dgm:t>
    </dgm:pt>
    <dgm:pt modelId="{64BB5FF5-EC95-4613-97B7-48F81749DF8E}" type="parTrans" cxnId="{CB348D7E-ACE5-43DB-8950-74CDB992DF72}">
      <dgm:prSet/>
      <dgm:spPr/>
      <dgm:t>
        <a:bodyPr/>
        <a:lstStyle/>
        <a:p>
          <a:endParaRPr lang="en-US"/>
        </a:p>
      </dgm:t>
    </dgm:pt>
    <dgm:pt modelId="{EEA975DA-903C-47A4-9A13-E76F4869BB3C}" type="sibTrans" cxnId="{CB348D7E-ACE5-43DB-8950-74CDB992DF72}">
      <dgm:prSet/>
      <dgm:spPr/>
      <dgm:t>
        <a:bodyPr/>
        <a:lstStyle/>
        <a:p>
          <a:endParaRPr lang="en-US"/>
        </a:p>
      </dgm:t>
    </dgm:pt>
    <dgm:pt modelId="{2EED648A-8E91-498A-B357-DD7C0CB606E8}">
      <dgm:prSet/>
      <dgm:spPr/>
      <dgm:t>
        <a:bodyPr/>
        <a:lstStyle/>
        <a:p>
          <a:r>
            <a:rPr lang="nl-NL"/>
            <a:t>2024 (febr) Palliatieve radiotherapie op tumor en thoraxwand. Start pembro/pemextrexed/carbo 4 kuren. Partieel geringe respons. In mei: monotherapie pembro.</a:t>
          </a:r>
          <a:endParaRPr lang="en-US"/>
        </a:p>
      </dgm:t>
    </dgm:pt>
    <dgm:pt modelId="{5F54A916-B881-4618-84D0-068F88F3F831}" type="parTrans" cxnId="{D29CACD9-463B-4B9C-95EA-978D9285CA7D}">
      <dgm:prSet/>
      <dgm:spPr/>
      <dgm:t>
        <a:bodyPr/>
        <a:lstStyle/>
        <a:p>
          <a:endParaRPr lang="en-US"/>
        </a:p>
      </dgm:t>
    </dgm:pt>
    <dgm:pt modelId="{9A6ECBFA-41A0-4FD8-9F05-3DB23A968610}" type="sibTrans" cxnId="{D29CACD9-463B-4B9C-95EA-978D9285CA7D}">
      <dgm:prSet/>
      <dgm:spPr/>
      <dgm:t>
        <a:bodyPr/>
        <a:lstStyle/>
        <a:p>
          <a:endParaRPr lang="en-US"/>
        </a:p>
      </dgm:t>
    </dgm:pt>
    <dgm:pt modelId="{8D99CDE3-D714-4338-B509-95723703BC11}">
      <dgm:prSet/>
      <dgm:spPr/>
      <dgm:t>
        <a:bodyPr/>
        <a:lstStyle/>
        <a:p>
          <a:r>
            <a:rPr lang="nl-NL"/>
            <a:t>2024 (juli) Progressie primaire tumor, nieuwe levermeta’s. Staken immunotherapie. Start docetaxel</a:t>
          </a:r>
          <a:endParaRPr lang="en-US"/>
        </a:p>
      </dgm:t>
    </dgm:pt>
    <dgm:pt modelId="{E65DCA1B-63B9-4BB8-93CF-CB8892662B7C}" type="parTrans" cxnId="{29E03E47-0A21-43AD-8C81-A82EF939780F}">
      <dgm:prSet/>
      <dgm:spPr/>
      <dgm:t>
        <a:bodyPr/>
        <a:lstStyle/>
        <a:p>
          <a:endParaRPr lang="en-US"/>
        </a:p>
      </dgm:t>
    </dgm:pt>
    <dgm:pt modelId="{7CA92C49-A39B-4FFA-89D5-4FF4DDC849BF}" type="sibTrans" cxnId="{29E03E47-0A21-43AD-8C81-A82EF939780F}">
      <dgm:prSet/>
      <dgm:spPr/>
      <dgm:t>
        <a:bodyPr/>
        <a:lstStyle/>
        <a:p>
          <a:endParaRPr lang="en-US"/>
        </a:p>
      </dgm:t>
    </dgm:pt>
    <dgm:pt modelId="{E96131A3-9432-4C8E-B20D-A895774B42AB}">
      <dgm:prSet/>
      <dgm:spPr/>
      <dgm:t>
        <a:bodyPr/>
        <a:lstStyle/>
        <a:p>
          <a:r>
            <a:rPr lang="nl-NL"/>
            <a:t>2024 (oktober) Progressie na monotherapie docetaxel.</a:t>
          </a:r>
          <a:endParaRPr lang="en-US"/>
        </a:p>
      </dgm:t>
    </dgm:pt>
    <dgm:pt modelId="{DC275E9E-2D5A-43FE-8B58-5C42782FF7DF}" type="parTrans" cxnId="{FFB6C7DD-07F7-4371-AA1B-AC0C45A5C6C3}">
      <dgm:prSet/>
      <dgm:spPr/>
      <dgm:t>
        <a:bodyPr/>
        <a:lstStyle/>
        <a:p>
          <a:endParaRPr lang="en-US"/>
        </a:p>
      </dgm:t>
    </dgm:pt>
    <dgm:pt modelId="{1097098D-DC4C-4088-84FE-521051919374}" type="sibTrans" cxnId="{FFB6C7DD-07F7-4371-AA1B-AC0C45A5C6C3}">
      <dgm:prSet/>
      <dgm:spPr/>
      <dgm:t>
        <a:bodyPr/>
        <a:lstStyle/>
        <a:p>
          <a:endParaRPr lang="en-US"/>
        </a:p>
      </dgm:t>
    </dgm:pt>
    <dgm:pt modelId="{C089785D-F3B4-4F16-BF94-3D1C18791E30}">
      <dgm:prSet/>
      <dgm:spPr/>
      <dgm:t>
        <a:bodyPr/>
        <a:lstStyle/>
        <a:p>
          <a:r>
            <a:rPr lang="nl-NL"/>
            <a:t>Radiotherapie nog geringe ruimte: 1x 8 Gray ivm pijn. Pijnstilling: oxycodon 2x 30 mg/ pcm 4x 1000/ diclofenac 3x 50 </a:t>
          </a:r>
          <a:r>
            <a:rPr lang="nl-NL">
              <a:sym typeface="Wingdings" panose="05000000000000000000" pitchFamily="2" charset="2"/>
            </a:rPr>
            <a:t></a:t>
          </a:r>
          <a:r>
            <a:rPr lang="nl-NL"/>
            <a:t> pijnscore 4.</a:t>
          </a:r>
          <a:endParaRPr lang="en-US"/>
        </a:p>
      </dgm:t>
    </dgm:pt>
    <dgm:pt modelId="{39213A1B-5D99-41DF-9B30-A4249062CBA8}" type="parTrans" cxnId="{E0EA104D-D6EB-4344-B8CD-F00F5CD85120}">
      <dgm:prSet/>
      <dgm:spPr/>
      <dgm:t>
        <a:bodyPr/>
        <a:lstStyle/>
        <a:p>
          <a:endParaRPr lang="en-US"/>
        </a:p>
      </dgm:t>
    </dgm:pt>
    <dgm:pt modelId="{CF0262A4-A864-49D9-AA36-02317DB63B2F}" type="sibTrans" cxnId="{E0EA104D-D6EB-4344-B8CD-F00F5CD85120}">
      <dgm:prSet/>
      <dgm:spPr/>
      <dgm:t>
        <a:bodyPr/>
        <a:lstStyle/>
        <a:p>
          <a:endParaRPr lang="en-US"/>
        </a:p>
      </dgm:t>
    </dgm:pt>
    <dgm:pt modelId="{568C6195-2B03-9745-B4DB-63F0B829E233}" type="pres">
      <dgm:prSet presAssocID="{5DF35BDD-58EB-43B2-9443-5A74D0E24E60}" presName="linear" presStyleCnt="0">
        <dgm:presLayoutVars>
          <dgm:animLvl val="lvl"/>
          <dgm:resizeHandles val="exact"/>
        </dgm:presLayoutVars>
      </dgm:prSet>
      <dgm:spPr/>
    </dgm:pt>
    <dgm:pt modelId="{8D185532-B56C-CF4E-9A26-B702CE36C43A}" type="pres">
      <dgm:prSet presAssocID="{34F33D16-E745-4CCB-9194-0E122CFF717B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25F79B5C-BFD1-7247-B175-C7B32661F037}" type="pres">
      <dgm:prSet presAssocID="{CA3DEA2F-F927-4199-AA99-70B96B1839BD}" presName="spacer" presStyleCnt="0"/>
      <dgm:spPr/>
    </dgm:pt>
    <dgm:pt modelId="{917AB3B8-EF1A-D643-8C6F-549FE5BA00A2}" type="pres">
      <dgm:prSet presAssocID="{352E757C-E027-4F3F-B8CD-BC3BB04216E7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C7E9CD70-4896-C948-A259-D5C5651E7993}" type="pres">
      <dgm:prSet presAssocID="{EEA975DA-903C-47A4-9A13-E76F4869BB3C}" presName="spacer" presStyleCnt="0"/>
      <dgm:spPr/>
    </dgm:pt>
    <dgm:pt modelId="{927CC663-05F6-F54A-BB54-1B52D1B0F7D2}" type="pres">
      <dgm:prSet presAssocID="{2EED648A-8E91-498A-B357-DD7C0CB606E8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5B4D281F-DEAE-064F-81AA-6DF6224897A1}" type="pres">
      <dgm:prSet presAssocID="{9A6ECBFA-41A0-4FD8-9F05-3DB23A968610}" presName="spacer" presStyleCnt="0"/>
      <dgm:spPr/>
    </dgm:pt>
    <dgm:pt modelId="{9C735934-A57B-694A-9C04-4FD5EE5A7341}" type="pres">
      <dgm:prSet presAssocID="{8D99CDE3-D714-4338-B509-95723703BC11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B21747CC-F8A9-A04D-9364-F1451E95584F}" type="pres">
      <dgm:prSet presAssocID="{7CA92C49-A39B-4FFA-89D5-4FF4DDC849BF}" presName="spacer" presStyleCnt="0"/>
      <dgm:spPr/>
    </dgm:pt>
    <dgm:pt modelId="{E8218F17-99C1-1D4E-85DC-6BE2F0789226}" type="pres">
      <dgm:prSet presAssocID="{E96131A3-9432-4C8E-B20D-A895774B42AB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CF4984AD-353D-364E-9C31-453086600820}" type="pres">
      <dgm:prSet presAssocID="{1097098D-DC4C-4088-84FE-521051919374}" presName="spacer" presStyleCnt="0"/>
      <dgm:spPr/>
    </dgm:pt>
    <dgm:pt modelId="{19C3DB21-5AA7-6C47-89C4-F4B62C9E7342}" type="pres">
      <dgm:prSet presAssocID="{C089785D-F3B4-4F16-BF94-3D1C18791E30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E554410E-18F2-D743-A7A1-8EA5BC5C1D63}" type="presOf" srcId="{2EED648A-8E91-498A-B357-DD7C0CB606E8}" destId="{927CC663-05F6-F54A-BB54-1B52D1B0F7D2}" srcOrd="0" destOrd="0" presId="urn:microsoft.com/office/officeart/2005/8/layout/vList2"/>
    <dgm:cxn modelId="{CC0ADA60-0BC8-F845-8C7B-85DBC9320C19}" type="presOf" srcId="{8D99CDE3-D714-4338-B509-95723703BC11}" destId="{9C735934-A57B-694A-9C04-4FD5EE5A7341}" srcOrd="0" destOrd="0" presId="urn:microsoft.com/office/officeart/2005/8/layout/vList2"/>
    <dgm:cxn modelId="{54019644-CAC7-FC4E-8848-73BA7C98FF29}" type="presOf" srcId="{C089785D-F3B4-4F16-BF94-3D1C18791E30}" destId="{19C3DB21-5AA7-6C47-89C4-F4B62C9E7342}" srcOrd="0" destOrd="0" presId="urn:microsoft.com/office/officeart/2005/8/layout/vList2"/>
    <dgm:cxn modelId="{29E03E47-0A21-43AD-8C81-A82EF939780F}" srcId="{5DF35BDD-58EB-43B2-9443-5A74D0E24E60}" destId="{8D99CDE3-D714-4338-B509-95723703BC11}" srcOrd="3" destOrd="0" parTransId="{E65DCA1B-63B9-4BB8-93CF-CB8892662B7C}" sibTransId="{7CA92C49-A39B-4FFA-89D5-4FF4DDC849BF}"/>
    <dgm:cxn modelId="{E0EA104D-D6EB-4344-B8CD-F00F5CD85120}" srcId="{5DF35BDD-58EB-43B2-9443-5A74D0E24E60}" destId="{C089785D-F3B4-4F16-BF94-3D1C18791E30}" srcOrd="5" destOrd="0" parTransId="{39213A1B-5D99-41DF-9B30-A4249062CBA8}" sibTransId="{CF0262A4-A864-49D9-AA36-02317DB63B2F}"/>
    <dgm:cxn modelId="{8565ED52-71F0-462D-BCBF-6DE777E2AF77}" srcId="{5DF35BDD-58EB-43B2-9443-5A74D0E24E60}" destId="{34F33D16-E745-4CCB-9194-0E122CFF717B}" srcOrd="0" destOrd="0" parTransId="{0B5E1857-A246-4E51-B5EE-16D216672A9B}" sibTransId="{CA3DEA2F-F927-4199-AA99-70B96B1839BD}"/>
    <dgm:cxn modelId="{2E1A1E7E-BC0C-B545-A846-5C3C173E1986}" type="presOf" srcId="{34F33D16-E745-4CCB-9194-0E122CFF717B}" destId="{8D185532-B56C-CF4E-9A26-B702CE36C43A}" srcOrd="0" destOrd="0" presId="urn:microsoft.com/office/officeart/2005/8/layout/vList2"/>
    <dgm:cxn modelId="{CB348D7E-ACE5-43DB-8950-74CDB992DF72}" srcId="{5DF35BDD-58EB-43B2-9443-5A74D0E24E60}" destId="{352E757C-E027-4F3F-B8CD-BC3BB04216E7}" srcOrd="1" destOrd="0" parTransId="{64BB5FF5-EC95-4613-97B7-48F81749DF8E}" sibTransId="{EEA975DA-903C-47A4-9A13-E76F4869BB3C}"/>
    <dgm:cxn modelId="{6C8CF4A9-259C-1349-8B37-5E26A730674F}" type="presOf" srcId="{352E757C-E027-4F3F-B8CD-BC3BB04216E7}" destId="{917AB3B8-EF1A-D643-8C6F-549FE5BA00A2}" srcOrd="0" destOrd="0" presId="urn:microsoft.com/office/officeart/2005/8/layout/vList2"/>
    <dgm:cxn modelId="{6FF246B5-58B9-F84B-B45D-31FF4AA80451}" type="presOf" srcId="{E96131A3-9432-4C8E-B20D-A895774B42AB}" destId="{E8218F17-99C1-1D4E-85DC-6BE2F0789226}" srcOrd="0" destOrd="0" presId="urn:microsoft.com/office/officeart/2005/8/layout/vList2"/>
    <dgm:cxn modelId="{D29CACD9-463B-4B9C-95EA-978D9285CA7D}" srcId="{5DF35BDD-58EB-43B2-9443-5A74D0E24E60}" destId="{2EED648A-8E91-498A-B357-DD7C0CB606E8}" srcOrd="2" destOrd="0" parTransId="{5F54A916-B881-4618-84D0-068F88F3F831}" sibTransId="{9A6ECBFA-41A0-4FD8-9F05-3DB23A968610}"/>
    <dgm:cxn modelId="{FFB6C7DD-07F7-4371-AA1B-AC0C45A5C6C3}" srcId="{5DF35BDD-58EB-43B2-9443-5A74D0E24E60}" destId="{E96131A3-9432-4C8E-B20D-A895774B42AB}" srcOrd="4" destOrd="0" parTransId="{DC275E9E-2D5A-43FE-8B58-5C42782FF7DF}" sibTransId="{1097098D-DC4C-4088-84FE-521051919374}"/>
    <dgm:cxn modelId="{E41839F2-78D7-7644-AFE2-9633FDBB2506}" type="presOf" srcId="{5DF35BDD-58EB-43B2-9443-5A74D0E24E60}" destId="{568C6195-2B03-9745-B4DB-63F0B829E233}" srcOrd="0" destOrd="0" presId="urn:microsoft.com/office/officeart/2005/8/layout/vList2"/>
    <dgm:cxn modelId="{524B052E-0E66-D549-A299-0A150A33FD15}" type="presParOf" srcId="{568C6195-2B03-9745-B4DB-63F0B829E233}" destId="{8D185532-B56C-CF4E-9A26-B702CE36C43A}" srcOrd="0" destOrd="0" presId="urn:microsoft.com/office/officeart/2005/8/layout/vList2"/>
    <dgm:cxn modelId="{BF17DB6C-8B92-2845-B4E8-3D1DFD641820}" type="presParOf" srcId="{568C6195-2B03-9745-B4DB-63F0B829E233}" destId="{25F79B5C-BFD1-7247-B175-C7B32661F037}" srcOrd="1" destOrd="0" presId="urn:microsoft.com/office/officeart/2005/8/layout/vList2"/>
    <dgm:cxn modelId="{B1BC1503-3CB3-1542-BF32-E9C0E06FAD36}" type="presParOf" srcId="{568C6195-2B03-9745-B4DB-63F0B829E233}" destId="{917AB3B8-EF1A-D643-8C6F-549FE5BA00A2}" srcOrd="2" destOrd="0" presId="urn:microsoft.com/office/officeart/2005/8/layout/vList2"/>
    <dgm:cxn modelId="{B7C1C5EC-9BA7-4C4D-B347-C2E8E4670906}" type="presParOf" srcId="{568C6195-2B03-9745-B4DB-63F0B829E233}" destId="{C7E9CD70-4896-C948-A259-D5C5651E7993}" srcOrd="3" destOrd="0" presId="urn:microsoft.com/office/officeart/2005/8/layout/vList2"/>
    <dgm:cxn modelId="{7F1F5719-EE42-B349-8FC0-E045AEBB331A}" type="presParOf" srcId="{568C6195-2B03-9745-B4DB-63F0B829E233}" destId="{927CC663-05F6-F54A-BB54-1B52D1B0F7D2}" srcOrd="4" destOrd="0" presId="urn:microsoft.com/office/officeart/2005/8/layout/vList2"/>
    <dgm:cxn modelId="{3FEC7874-0A60-054A-BA1D-43E2F1BFDF26}" type="presParOf" srcId="{568C6195-2B03-9745-B4DB-63F0B829E233}" destId="{5B4D281F-DEAE-064F-81AA-6DF6224897A1}" srcOrd="5" destOrd="0" presId="urn:microsoft.com/office/officeart/2005/8/layout/vList2"/>
    <dgm:cxn modelId="{EFA63D2E-7758-4F40-8440-B3E844CF4CBD}" type="presParOf" srcId="{568C6195-2B03-9745-B4DB-63F0B829E233}" destId="{9C735934-A57B-694A-9C04-4FD5EE5A7341}" srcOrd="6" destOrd="0" presId="urn:microsoft.com/office/officeart/2005/8/layout/vList2"/>
    <dgm:cxn modelId="{BF3FC75D-FD5F-D545-8002-F16AB88816A6}" type="presParOf" srcId="{568C6195-2B03-9745-B4DB-63F0B829E233}" destId="{B21747CC-F8A9-A04D-9364-F1451E95584F}" srcOrd="7" destOrd="0" presId="urn:microsoft.com/office/officeart/2005/8/layout/vList2"/>
    <dgm:cxn modelId="{D94F4A2F-0AFC-2A43-800B-C710B20CEFBC}" type="presParOf" srcId="{568C6195-2B03-9745-B4DB-63F0B829E233}" destId="{E8218F17-99C1-1D4E-85DC-6BE2F0789226}" srcOrd="8" destOrd="0" presId="urn:microsoft.com/office/officeart/2005/8/layout/vList2"/>
    <dgm:cxn modelId="{DE59BEEF-2835-7043-9B05-8D4019BFDAFF}" type="presParOf" srcId="{568C6195-2B03-9745-B4DB-63F0B829E233}" destId="{CF4984AD-353D-364E-9C31-453086600820}" srcOrd="9" destOrd="0" presId="urn:microsoft.com/office/officeart/2005/8/layout/vList2"/>
    <dgm:cxn modelId="{517AD21A-0449-AF4C-847D-F83DE0238934}" type="presParOf" srcId="{568C6195-2B03-9745-B4DB-63F0B829E233}" destId="{19C3DB21-5AA7-6C47-89C4-F4B62C9E7342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9E1F761-14A4-4F62-9C7B-6326010E3F10}" type="doc">
      <dgm:prSet loTypeId="urn:microsoft.com/office/officeart/2008/layout/LinedList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D02C16B-69CF-48A8-92A0-EE7CE6DA7AA7}">
      <dgm:prSet/>
      <dgm:spPr/>
      <dgm:t>
        <a:bodyPr/>
        <a:lstStyle/>
        <a:p>
          <a:r>
            <a:rPr lang="en-US" dirty="0"/>
            <a:t>Moet </a:t>
          </a:r>
          <a:r>
            <a:rPr lang="en-US" baseline="0" dirty="0" err="1"/>
            <a:t>deze</a:t>
          </a:r>
          <a:r>
            <a:rPr lang="en-US" baseline="0" dirty="0"/>
            <a:t> patient nu </a:t>
          </a:r>
          <a:r>
            <a:rPr lang="en-US" baseline="0" dirty="0" err="1"/>
            <a:t>helemaal</a:t>
          </a:r>
          <a:r>
            <a:rPr lang="en-US" baseline="0" dirty="0"/>
            <a:t> </a:t>
          </a:r>
          <a:r>
            <a:rPr lang="en-US" baseline="0" dirty="0" err="1"/>
            <a:t>terugverwezen</a:t>
          </a:r>
          <a:r>
            <a:rPr lang="en-US" baseline="0" dirty="0"/>
            <a:t> </a:t>
          </a:r>
          <a:r>
            <a:rPr lang="en-US" baseline="0" dirty="0" err="1"/>
            <a:t>wordt</a:t>
          </a:r>
          <a:r>
            <a:rPr lang="en-US" baseline="0" dirty="0"/>
            <a:t> </a:t>
          </a:r>
          <a:r>
            <a:rPr lang="en-US" baseline="0" dirty="0" err="1"/>
            <a:t>naar</a:t>
          </a:r>
          <a:r>
            <a:rPr lang="en-US" baseline="0" dirty="0"/>
            <a:t> de </a:t>
          </a:r>
          <a:r>
            <a:rPr lang="en-US" baseline="0" dirty="0" err="1"/>
            <a:t>huisarts</a:t>
          </a:r>
          <a:r>
            <a:rPr lang="en-US" baseline="0" dirty="0"/>
            <a:t>?</a:t>
          </a:r>
          <a:endParaRPr lang="en-US" dirty="0"/>
        </a:p>
      </dgm:t>
    </dgm:pt>
    <dgm:pt modelId="{2FB80C04-11CE-4E48-B1C1-F598F05DEF89}" type="parTrans" cxnId="{AF11F0D8-8780-41DA-A841-5AFD044DDD2A}">
      <dgm:prSet/>
      <dgm:spPr/>
      <dgm:t>
        <a:bodyPr/>
        <a:lstStyle/>
        <a:p>
          <a:endParaRPr lang="en-US"/>
        </a:p>
      </dgm:t>
    </dgm:pt>
    <dgm:pt modelId="{BE8D2E72-326E-4322-AA24-AC46081D47E2}" type="sibTrans" cxnId="{AF11F0D8-8780-41DA-A841-5AFD044DDD2A}">
      <dgm:prSet/>
      <dgm:spPr/>
      <dgm:t>
        <a:bodyPr/>
        <a:lstStyle/>
        <a:p>
          <a:endParaRPr lang="en-US"/>
        </a:p>
      </dgm:t>
    </dgm:pt>
    <dgm:pt modelId="{FA5B2485-7F8A-4BB0-B689-42F0A21F5437}">
      <dgm:prSet/>
      <dgm:spPr/>
      <dgm:t>
        <a:bodyPr/>
        <a:lstStyle/>
        <a:p>
          <a:r>
            <a:rPr lang="nl-NL"/>
            <a:t>A. Ja.</a:t>
          </a:r>
          <a:endParaRPr lang="en-US"/>
        </a:p>
      </dgm:t>
    </dgm:pt>
    <dgm:pt modelId="{531FFC63-6147-4CCD-BB75-D0827E406586}" type="parTrans" cxnId="{B617DE82-CBE9-4E1B-A8E0-68B93BF59FAA}">
      <dgm:prSet/>
      <dgm:spPr/>
      <dgm:t>
        <a:bodyPr/>
        <a:lstStyle/>
        <a:p>
          <a:endParaRPr lang="en-US"/>
        </a:p>
      </dgm:t>
    </dgm:pt>
    <dgm:pt modelId="{387FD37D-4D69-4387-B520-94D8240B5A8C}" type="sibTrans" cxnId="{B617DE82-CBE9-4E1B-A8E0-68B93BF59FAA}">
      <dgm:prSet/>
      <dgm:spPr/>
      <dgm:t>
        <a:bodyPr/>
        <a:lstStyle/>
        <a:p>
          <a:endParaRPr lang="en-US"/>
        </a:p>
      </dgm:t>
    </dgm:pt>
    <dgm:pt modelId="{F7E56C83-8DC1-4B74-992E-8D9A6A384BFD}">
      <dgm:prSet/>
      <dgm:spPr/>
      <dgm:t>
        <a:bodyPr/>
        <a:lstStyle/>
        <a:p>
          <a:r>
            <a:rPr lang="nl-NL"/>
            <a:t>B. Nee</a:t>
          </a:r>
          <a:endParaRPr lang="en-US"/>
        </a:p>
      </dgm:t>
    </dgm:pt>
    <dgm:pt modelId="{9A789098-0564-4A9D-B8CF-4C8B48EC416B}" type="parTrans" cxnId="{DEF7C708-8A7F-4D69-95BB-D9954D80C1D1}">
      <dgm:prSet/>
      <dgm:spPr/>
      <dgm:t>
        <a:bodyPr/>
        <a:lstStyle/>
        <a:p>
          <a:endParaRPr lang="en-US"/>
        </a:p>
      </dgm:t>
    </dgm:pt>
    <dgm:pt modelId="{791030A5-DBE0-4EF4-96BD-C647A55A6835}" type="sibTrans" cxnId="{DEF7C708-8A7F-4D69-95BB-D9954D80C1D1}">
      <dgm:prSet/>
      <dgm:spPr/>
      <dgm:t>
        <a:bodyPr/>
        <a:lstStyle/>
        <a:p>
          <a:endParaRPr lang="en-US"/>
        </a:p>
      </dgm:t>
    </dgm:pt>
    <dgm:pt modelId="{083252AC-5DB3-C54A-9147-220813D18C01}" type="pres">
      <dgm:prSet presAssocID="{E9E1F761-14A4-4F62-9C7B-6326010E3F10}" presName="vert0" presStyleCnt="0">
        <dgm:presLayoutVars>
          <dgm:dir/>
          <dgm:animOne val="branch"/>
          <dgm:animLvl val="lvl"/>
        </dgm:presLayoutVars>
      </dgm:prSet>
      <dgm:spPr/>
    </dgm:pt>
    <dgm:pt modelId="{821D44D3-538F-B94B-A316-A162A357153A}" type="pres">
      <dgm:prSet presAssocID="{BD02C16B-69CF-48A8-92A0-EE7CE6DA7AA7}" presName="thickLine" presStyleLbl="alignNode1" presStyleIdx="0" presStyleCnt="3"/>
      <dgm:spPr/>
    </dgm:pt>
    <dgm:pt modelId="{C7D4DB8B-EA27-704A-93B4-9D499954645C}" type="pres">
      <dgm:prSet presAssocID="{BD02C16B-69CF-48A8-92A0-EE7CE6DA7AA7}" presName="horz1" presStyleCnt="0"/>
      <dgm:spPr/>
    </dgm:pt>
    <dgm:pt modelId="{A9A576C8-762B-2146-A933-F63DE99D5A2F}" type="pres">
      <dgm:prSet presAssocID="{BD02C16B-69CF-48A8-92A0-EE7CE6DA7AA7}" presName="tx1" presStyleLbl="revTx" presStyleIdx="0" presStyleCnt="3"/>
      <dgm:spPr/>
    </dgm:pt>
    <dgm:pt modelId="{7D76127B-0E6D-5747-90AB-47EEDBA1398E}" type="pres">
      <dgm:prSet presAssocID="{BD02C16B-69CF-48A8-92A0-EE7CE6DA7AA7}" presName="vert1" presStyleCnt="0"/>
      <dgm:spPr/>
    </dgm:pt>
    <dgm:pt modelId="{FE8E37E6-43A5-E84E-B7AC-30D2C4532FB6}" type="pres">
      <dgm:prSet presAssocID="{FA5B2485-7F8A-4BB0-B689-42F0A21F5437}" presName="thickLine" presStyleLbl="alignNode1" presStyleIdx="1" presStyleCnt="3"/>
      <dgm:spPr/>
    </dgm:pt>
    <dgm:pt modelId="{2B38049E-9A10-5D48-BC0E-7C4609CF26E8}" type="pres">
      <dgm:prSet presAssocID="{FA5B2485-7F8A-4BB0-B689-42F0A21F5437}" presName="horz1" presStyleCnt="0"/>
      <dgm:spPr/>
    </dgm:pt>
    <dgm:pt modelId="{521D0241-C185-7D4E-B4A7-0A8D9FA0ADCD}" type="pres">
      <dgm:prSet presAssocID="{FA5B2485-7F8A-4BB0-B689-42F0A21F5437}" presName="tx1" presStyleLbl="revTx" presStyleIdx="1" presStyleCnt="3"/>
      <dgm:spPr/>
    </dgm:pt>
    <dgm:pt modelId="{FFDAEEF7-D27E-0A4C-A6B0-A1D85FAFF2F1}" type="pres">
      <dgm:prSet presAssocID="{FA5B2485-7F8A-4BB0-B689-42F0A21F5437}" presName="vert1" presStyleCnt="0"/>
      <dgm:spPr/>
    </dgm:pt>
    <dgm:pt modelId="{2BB83D3E-B5AB-AD42-9119-92C74AA11B6E}" type="pres">
      <dgm:prSet presAssocID="{F7E56C83-8DC1-4B74-992E-8D9A6A384BFD}" presName="thickLine" presStyleLbl="alignNode1" presStyleIdx="2" presStyleCnt="3"/>
      <dgm:spPr/>
    </dgm:pt>
    <dgm:pt modelId="{825040D8-14AE-5249-9F80-5B1BC609A3C0}" type="pres">
      <dgm:prSet presAssocID="{F7E56C83-8DC1-4B74-992E-8D9A6A384BFD}" presName="horz1" presStyleCnt="0"/>
      <dgm:spPr/>
    </dgm:pt>
    <dgm:pt modelId="{DD207584-DA9B-2444-9A16-5453F190D488}" type="pres">
      <dgm:prSet presAssocID="{F7E56C83-8DC1-4B74-992E-8D9A6A384BFD}" presName="tx1" presStyleLbl="revTx" presStyleIdx="2" presStyleCnt="3"/>
      <dgm:spPr/>
    </dgm:pt>
    <dgm:pt modelId="{10F5B730-2827-D647-A26D-9943A3ECDA21}" type="pres">
      <dgm:prSet presAssocID="{F7E56C83-8DC1-4B74-992E-8D9A6A384BFD}" presName="vert1" presStyleCnt="0"/>
      <dgm:spPr/>
    </dgm:pt>
  </dgm:ptLst>
  <dgm:cxnLst>
    <dgm:cxn modelId="{DEF7C708-8A7F-4D69-95BB-D9954D80C1D1}" srcId="{E9E1F761-14A4-4F62-9C7B-6326010E3F10}" destId="{F7E56C83-8DC1-4B74-992E-8D9A6A384BFD}" srcOrd="2" destOrd="0" parTransId="{9A789098-0564-4A9D-B8CF-4C8B48EC416B}" sibTransId="{791030A5-DBE0-4EF4-96BD-C647A55A6835}"/>
    <dgm:cxn modelId="{CCD0187D-A8FC-8B4F-AAF8-1DEB3D1B07DF}" type="presOf" srcId="{BD02C16B-69CF-48A8-92A0-EE7CE6DA7AA7}" destId="{A9A576C8-762B-2146-A933-F63DE99D5A2F}" srcOrd="0" destOrd="0" presId="urn:microsoft.com/office/officeart/2008/layout/LinedList"/>
    <dgm:cxn modelId="{B617DE82-CBE9-4E1B-A8E0-68B93BF59FAA}" srcId="{E9E1F761-14A4-4F62-9C7B-6326010E3F10}" destId="{FA5B2485-7F8A-4BB0-B689-42F0A21F5437}" srcOrd="1" destOrd="0" parTransId="{531FFC63-6147-4CCD-BB75-D0827E406586}" sibTransId="{387FD37D-4D69-4387-B520-94D8240B5A8C}"/>
    <dgm:cxn modelId="{A6238692-62D4-8640-9A5D-619B1D12607C}" type="presOf" srcId="{F7E56C83-8DC1-4B74-992E-8D9A6A384BFD}" destId="{DD207584-DA9B-2444-9A16-5453F190D488}" srcOrd="0" destOrd="0" presId="urn:microsoft.com/office/officeart/2008/layout/LinedList"/>
    <dgm:cxn modelId="{39243BC3-AB3E-D94E-B471-42D1D77D835F}" type="presOf" srcId="{E9E1F761-14A4-4F62-9C7B-6326010E3F10}" destId="{083252AC-5DB3-C54A-9147-220813D18C01}" srcOrd="0" destOrd="0" presId="urn:microsoft.com/office/officeart/2008/layout/LinedList"/>
    <dgm:cxn modelId="{AF11F0D8-8780-41DA-A841-5AFD044DDD2A}" srcId="{E9E1F761-14A4-4F62-9C7B-6326010E3F10}" destId="{BD02C16B-69CF-48A8-92A0-EE7CE6DA7AA7}" srcOrd="0" destOrd="0" parTransId="{2FB80C04-11CE-4E48-B1C1-F598F05DEF89}" sibTransId="{BE8D2E72-326E-4322-AA24-AC46081D47E2}"/>
    <dgm:cxn modelId="{CD56E4D9-DF04-E14C-B1A0-C061C40E54AE}" type="presOf" srcId="{FA5B2485-7F8A-4BB0-B689-42F0A21F5437}" destId="{521D0241-C185-7D4E-B4A7-0A8D9FA0ADCD}" srcOrd="0" destOrd="0" presId="urn:microsoft.com/office/officeart/2008/layout/LinedList"/>
    <dgm:cxn modelId="{0AC69D9F-722A-C242-BB39-4061C262E8EE}" type="presParOf" srcId="{083252AC-5DB3-C54A-9147-220813D18C01}" destId="{821D44D3-538F-B94B-A316-A162A357153A}" srcOrd="0" destOrd="0" presId="urn:microsoft.com/office/officeart/2008/layout/LinedList"/>
    <dgm:cxn modelId="{EB355A3F-FD86-F348-96C4-54616011F9BB}" type="presParOf" srcId="{083252AC-5DB3-C54A-9147-220813D18C01}" destId="{C7D4DB8B-EA27-704A-93B4-9D499954645C}" srcOrd="1" destOrd="0" presId="urn:microsoft.com/office/officeart/2008/layout/LinedList"/>
    <dgm:cxn modelId="{3319D262-A668-2146-A3BA-5638B18E4E40}" type="presParOf" srcId="{C7D4DB8B-EA27-704A-93B4-9D499954645C}" destId="{A9A576C8-762B-2146-A933-F63DE99D5A2F}" srcOrd="0" destOrd="0" presId="urn:microsoft.com/office/officeart/2008/layout/LinedList"/>
    <dgm:cxn modelId="{ACB14949-2EB3-0746-8258-1ADB8FF04787}" type="presParOf" srcId="{C7D4DB8B-EA27-704A-93B4-9D499954645C}" destId="{7D76127B-0E6D-5747-90AB-47EEDBA1398E}" srcOrd="1" destOrd="0" presId="urn:microsoft.com/office/officeart/2008/layout/LinedList"/>
    <dgm:cxn modelId="{B80BE4C3-8E9C-D04A-9539-C708BCA3B3BD}" type="presParOf" srcId="{083252AC-5DB3-C54A-9147-220813D18C01}" destId="{FE8E37E6-43A5-E84E-B7AC-30D2C4532FB6}" srcOrd="2" destOrd="0" presId="urn:microsoft.com/office/officeart/2008/layout/LinedList"/>
    <dgm:cxn modelId="{0F79F8DB-B952-BB46-83CA-6CA3BC59136A}" type="presParOf" srcId="{083252AC-5DB3-C54A-9147-220813D18C01}" destId="{2B38049E-9A10-5D48-BC0E-7C4609CF26E8}" srcOrd="3" destOrd="0" presId="urn:microsoft.com/office/officeart/2008/layout/LinedList"/>
    <dgm:cxn modelId="{9A2E465D-B508-B945-8357-FA163F275CA6}" type="presParOf" srcId="{2B38049E-9A10-5D48-BC0E-7C4609CF26E8}" destId="{521D0241-C185-7D4E-B4A7-0A8D9FA0ADCD}" srcOrd="0" destOrd="0" presId="urn:microsoft.com/office/officeart/2008/layout/LinedList"/>
    <dgm:cxn modelId="{0A513391-E9B6-2149-9107-696850CA69DB}" type="presParOf" srcId="{2B38049E-9A10-5D48-BC0E-7C4609CF26E8}" destId="{FFDAEEF7-D27E-0A4C-A6B0-A1D85FAFF2F1}" srcOrd="1" destOrd="0" presId="urn:microsoft.com/office/officeart/2008/layout/LinedList"/>
    <dgm:cxn modelId="{3DF870B9-3DE1-3946-844E-FCDDD8437C05}" type="presParOf" srcId="{083252AC-5DB3-C54A-9147-220813D18C01}" destId="{2BB83D3E-B5AB-AD42-9119-92C74AA11B6E}" srcOrd="4" destOrd="0" presId="urn:microsoft.com/office/officeart/2008/layout/LinedList"/>
    <dgm:cxn modelId="{E3BA69D9-B326-464F-9623-940049508061}" type="presParOf" srcId="{083252AC-5DB3-C54A-9147-220813D18C01}" destId="{825040D8-14AE-5249-9F80-5B1BC609A3C0}" srcOrd="5" destOrd="0" presId="urn:microsoft.com/office/officeart/2008/layout/LinedList"/>
    <dgm:cxn modelId="{9206BEF8-5248-A940-99EF-D34F354D7104}" type="presParOf" srcId="{825040D8-14AE-5249-9F80-5B1BC609A3C0}" destId="{DD207584-DA9B-2444-9A16-5453F190D488}" srcOrd="0" destOrd="0" presId="urn:microsoft.com/office/officeart/2008/layout/LinedList"/>
    <dgm:cxn modelId="{660716B9-9B8A-B14B-9E95-2D4D8519DF6C}" type="presParOf" srcId="{825040D8-14AE-5249-9F80-5B1BC609A3C0}" destId="{10F5B730-2827-D647-A26D-9943A3ECDA2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4B8FD4C-85BA-450A-AC18-26B58BA6F6EB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35B942D0-6548-4C1D-84BD-5D2523A64CF3}">
      <dgm:prSet/>
      <dgm:spPr/>
      <dgm:t>
        <a:bodyPr/>
        <a:lstStyle/>
        <a:p>
          <a:r>
            <a:rPr lang="en-US"/>
            <a:t>Longarts: diagnose, behandelopties bespreken, symptoommanagement</a:t>
          </a:r>
          <a:r>
            <a:rPr lang="nl-NL"/>
            <a:t>, aanzet palliatieve zorg</a:t>
          </a:r>
          <a:endParaRPr lang="en-US"/>
        </a:p>
      </dgm:t>
    </dgm:pt>
    <dgm:pt modelId="{D4295FF9-0363-4C5B-8125-4666849B195F}" type="parTrans" cxnId="{C8154674-9731-443E-9CFF-998528589DF8}">
      <dgm:prSet/>
      <dgm:spPr/>
      <dgm:t>
        <a:bodyPr/>
        <a:lstStyle/>
        <a:p>
          <a:endParaRPr lang="en-US"/>
        </a:p>
      </dgm:t>
    </dgm:pt>
    <dgm:pt modelId="{2840DC08-7723-4D9D-9DD5-D22721C8B073}" type="sibTrans" cxnId="{C8154674-9731-443E-9CFF-998528589DF8}">
      <dgm:prSet/>
      <dgm:spPr/>
      <dgm:t>
        <a:bodyPr/>
        <a:lstStyle/>
        <a:p>
          <a:endParaRPr lang="en-US"/>
        </a:p>
      </dgm:t>
    </dgm:pt>
    <dgm:pt modelId="{7A363EA4-92B7-4DE5-BAAC-9FE604B36383}">
      <dgm:prSet/>
      <dgm:spPr/>
      <dgm:t>
        <a:bodyPr/>
        <a:lstStyle/>
        <a:p>
          <a:r>
            <a:rPr lang="en-US"/>
            <a:t>Huisarts: continue zorg, psychosociale begeleiding, thuiszorg regelen</a:t>
          </a:r>
        </a:p>
      </dgm:t>
    </dgm:pt>
    <dgm:pt modelId="{ACB9130A-648E-4EE4-9378-1BA09DF302D9}" type="parTrans" cxnId="{1FBEAF3B-9009-4561-A0F6-596254DECDEE}">
      <dgm:prSet/>
      <dgm:spPr/>
      <dgm:t>
        <a:bodyPr/>
        <a:lstStyle/>
        <a:p>
          <a:endParaRPr lang="en-US"/>
        </a:p>
      </dgm:t>
    </dgm:pt>
    <dgm:pt modelId="{BA58383B-1C48-4682-A105-4D6622EF0002}" type="sibTrans" cxnId="{1FBEAF3B-9009-4561-A0F6-596254DECDEE}">
      <dgm:prSet/>
      <dgm:spPr/>
      <dgm:t>
        <a:bodyPr/>
        <a:lstStyle/>
        <a:p>
          <a:endParaRPr lang="en-US"/>
        </a:p>
      </dgm:t>
    </dgm:pt>
    <dgm:pt modelId="{EFF2DC76-1ACE-4FD2-A2D8-1D31FE7890A6}">
      <dgm:prSet/>
      <dgm:spPr/>
      <dgm:t>
        <a:bodyPr/>
        <a:lstStyle/>
        <a:p>
          <a:r>
            <a:rPr lang="en-US"/>
            <a:t>Gezamenlijke verantwoordelijkheid voor proactieve zorgplanning</a:t>
          </a:r>
        </a:p>
      </dgm:t>
    </dgm:pt>
    <dgm:pt modelId="{C100BE97-25E0-4FD1-B02A-32A1FA258BE9}" type="parTrans" cxnId="{5FD5B4CC-53A7-4BD2-B76E-9339AB1AA3D9}">
      <dgm:prSet/>
      <dgm:spPr/>
      <dgm:t>
        <a:bodyPr/>
        <a:lstStyle/>
        <a:p>
          <a:endParaRPr lang="en-US"/>
        </a:p>
      </dgm:t>
    </dgm:pt>
    <dgm:pt modelId="{5CBD5D09-AF85-4D4D-BA6C-EAEA1BEE1A8C}" type="sibTrans" cxnId="{5FD5B4CC-53A7-4BD2-B76E-9339AB1AA3D9}">
      <dgm:prSet/>
      <dgm:spPr/>
      <dgm:t>
        <a:bodyPr/>
        <a:lstStyle/>
        <a:p>
          <a:endParaRPr lang="en-US"/>
        </a:p>
      </dgm:t>
    </dgm:pt>
    <dgm:pt modelId="{B900C0E5-BF13-41FF-A3DE-0EA5917F8838}" type="pres">
      <dgm:prSet presAssocID="{64B8FD4C-85BA-450A-AC18-26B58BA6F6EB}" presName="root" presStyleCnt="0">
        <dgm:presLayoutVars>
          <dgm:dir/>
          <dgm:resizeHandles val="exact"/>
        </dgm:presLayoutVars>
      </dgm:prSet>
      <dgm:spPr/>
    </dgm:pt>
    <dgm:pt modelId="{D2F9485E-A6B8-455D-BFDB-D743059B9D38}" type="pres">
      <dgm:prSet presAssocID="{35B942D0-6548-4C1D-84BD-5D2523A64CF3}" presName="compNode" presStyleCnt="0"/>
      <dgm:spPr/>
    </dgm:pt>
    <dgm:pt modelId="{2D31DD76-6D48-48A7-9E04-337098008FA4}" type="pres">
      <dgm:prSet presAssocID="{35B942D0-6548-4C1D-84BD-5D2523A64CF3}" presName="bgRect" presStyleLbl="bgShp" presStyleIdx="0" presStyleCnt="3"/>
      <dgm:spPr/>
    </dgm:pt>
    <dgm:pt modelId="{D014D765-BF44-4914-87F5-AA7AA5331F14}" type="pres">
      <dgm:prSet presAssocID="{35B942D0-6548-4C1D-84BD-5D2523A64CF3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ethoscoop"/>
        </a:ext>
      </dgm:extLst>
    </dgm:pt>
    <dgm:pt modelId="{D1DFC74D-8B4A-45A0-99AF-4F4A5DA637A8}" type="pres">
      <dgm:prSet presAssocID="{35B942D0-6548-4C1D-84BD-5D2523A64CF3}" presName="spaceRect" presStyleCnt="0"/>
      <dgm:spPr/>
    </dgm:pt>
    <dgm:pt modelId="{D7F6B762-03FF-42B3-8942-0E23C60CB9D7}" type="pres">
      <dgm:prSet presAssocID="{35B942D0-6548-4C1D-84BD-5D2523A64CF3}" presName="parTx" presStyleLbl="revTx" presStyleIdx="0" presStyleCnt="3">
        <dgm:presLayoutVars>
          <dgm:chMax val="0"/>
          <dgm:chPref val="0"/>
        </dgm:presLayoutVars>
      </dgm:prSet>
      <dgm:spPr/>
    </dgm:pt>
    <dgm:pt modelId="{942B0DD5-E2A1-4DD5-8682-48977AF9DCF6}" type="pres">
      <dgm:prSet presAssocID="{2840DC08-7723-4D9D-9DD5-D22721C8B073}" presName="sibTrans" presStyleCnt="0"/>
      <dgm:spPr/>
    </dgm:pt>
    <dgm:pt modelId="{587DFFC4-3FE8-4B37-8EE1-D98B87832273}" type="pres">
      <dgm:prSet presAssocID="{7A363EA4-92B7-4DE5-BAAC-9FE604B36383}" presName="compNode" presStyleCnt="0"/>
      <dgm:spPr/>
    </dgm:pt>
    <dgm:pt modelId="{3BC1670B-EE1E-4FC3-8BBF-9784D60ED2A2}" type="pres">
      <dgm:prSet presAssocID="{7A363EA4-92B7-4DE5-BAAC-9FE604B36383}" presName="bgRect" presStyleLbl="bgShp" presStyleIdx="1" presStyleCnt="3"/>
      <dgm:spPr/>
    </dgm:pt>
    <dgm:pt modelId="{609032BC-CAC0-4A66-8251-F627E5AF307D}" type="pres">
      <dgm:prSet presAssocID="{7A363EA4-92B7-4DE5-BAAC-9FE604B36383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rts"/>
        </a:ext>
      </dgm:extLst>
    </dgm:pt>
    <dgm:pt modelId="{5F7778C6-85CF-431A-A264-1D78FBA41C1E}" type="pres">
      <dgm:prSet presAssocID="{7A363EA4-92B7-4DE5-BAAC-9FE604B36383}" presName="spaceRect" presStyleCnt="0"/>
      <dgm:spPr/>
    </dgm:pt>
    <dgm:pt modelId="{8663F21D-4648-451B-93EF-6B118A05D943}" type="pres">
      <dgm:prSet presAssocID="{7A363EA4-92B7-4DE5-BAAC-9FE604B36383}" presName="parTx" presStyleLbl="revTx" presStyleIdx="1" presStyleCnt="3">
        <dgm:presLayoutVars>
          <dgm:chMax val="0"/>
          <dgm:chPref val="0"/>
        </dgm:presLayoutVars>
      </dgm:prSet>
      <dgm:spPr/>
    </dgm:pt>
    <dgm:pt modelId="{B95BBF61-D753-4D7F-838C-A4FF931F9CC2}" type="pres">
      <dgm:prSet presAssocID="{BA58383B-1C48-4682-A105-4D6622EF0002}" presName="sibTrans" presStyleCnt="0"/>
      <dgm:spPr/>
    </dgm:pt>
    <dgm:pt modelId="{7CE69F65-5DF7-431C-9C77-C4B05CE119D3}" type="pres">
      <dgm:prSet presAssocID="{EFF2DC76-1ACE-4FD2-A2D8-1D31FE7890A6}" presName="compNode" presStyleCnt="0"/>
      <dgm:spPr/>
    </dgm:pt>
    <dgm:pt modelId="{801E9C3E-2483-41FB-9628-97E6F79C6A42}" type="pres">
      <dgm:prSet presAssocID="{EFF2DC76-1ACE-4FD2-A2D8-1D31FE7890A6}" presName="bgRect" presStyleLbl="bgShp" presStyleIdx="2" presStyleCnt="3"/>
      <dgm:spPr/>
    </dgm:pt>
    <dgm:pt modelId="{14B0E56C-9B33-4425-85AA-4C9BC3C5A67B}" type="pres">
      <dgm:prSet presAssocID="{EFF2DC76-1ACE-4FD2-A2D8-1D31FE7890A6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druk"/>
        </a:ext>
      </dgm:extLst>
    </dgm:pt>
    <dgm:pt modelId="{938BD261-9FCF-4BBA-A52C-B7BF5E1C7255}" type="pres">
      <dgm:prSet presAssocID="{EFF2DC76-1ACE-4FD2-A2D8-1D31FE7890A6}" presName="spaceRect" presStyleCnt="0"/>
      <dgm:spPr/>
    </dgm:pt>
    <dgm:pt modelId="{08F3BD01-4375-48ED-AE17-5B10F02CA01F}" type="pres">
      <dgm:prSet presAssocID="{EFF2DC76-1ACE-4FD2-A2D8-1D31FE7890A6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1FBEAF3B-9009-4561-A0F6-596254DECDEE}" srcId="{64B8FD4C-85BA-450A-AC18-26B58BA6F6EB}" destId="{7A363EA4-92B7-4DE5-BAAC-9FE604B36383}" srcOrd="1" destOrd="0" parTransId="{ACB9130A-648E-4EE4-9378-1BA09DF302D9}" sibTransId="{BA58383B-1C48-4682-A105-4D6622EF0002}"/>
    <dgm:cxn modelId="{93DCBF69-3E18-4602-B7B1-A0B9BD49E6D4}" type="presOf" srcId="{7A363EA4-92B7-4DE5-BAAC-9FE604B36383}" destId="{8663F21D-4648-451B-93EF-6B118A05D943}" srcOrd="0" destOrd="0" presId="urn:microsoft.com/office/officeart/2018/2/layout/IconVerticalSolidList"/>
    <dgm:cxn modelId="{C8154674-9731-443E-9CFF-998528589DF8}" srcId="{64B8FD4C-85BA-450A-AC18-26B58BA6F6EB}" destId="{35B942D0-6548-4C1D-84BD-5D2523A64CF3}" srcOrd="0" destOrd="0" parTransId="{D4295FF9-0363-4C5B-8125-4666849B195F}" sibTransId="{2840DC08-7723-4D9D-9DD5-D22721C8B073}"/>
    <dgm:cxn modelId="{E99F92B1-9AF3-4ABC-8583-1F411759D0CC}" type="presOf" srcId="{64B8FD4C-85BA-450A-AC18-26B58BA6F6EB}" destId="{B900C0E5-BF13-41FF-A3DE-0EA5917F8838}" srcOrd="0" destOrd="0" presId="urn:microsoft.com/office/officeart/2018/2/layout/IconVerticalSolidList"/>
    <dgm:cxn modelId="{F79927C0-9216-4594-98C4-122F6E1D3380}" type="presOf" srcId="{35B942D0-6548-4C1D-84BD-5D2523A64CF3}" destId="{D7F6B762-03FF-42B3-8942-0E23C60CB9D7}" srcOrd="0" destOrd="0" presId="urn:microsoft.com/office/officeart/2018/2/layout/IconVerticalSolidList"/>
    <dgm:cxn modelId="{5FD5B4CC-53A7-4BD2-B76E-9339AB1AA3D9}" srcId="{64B8FD4C-85BA-450A-AC18-26B58BA6F6EB}" destId="{EFF2DC76-1ACE-4FD2-A2D8-1D31FE7890A6}" srcOrd="2" destOrd="0" parTransId="{C100BE97-25E0-4FD1-B02A-32A1FA258BE9}" sibTransId="{5CBD5D09-AF85-4D4D-BA6C-EAEA1BEE1A8C}"/>
    <dgm:cxn modelId="{4338CFCF-C178-4E06-B7AF-F9C7F78C45DA}" type="presOf" srcId="{EFF2DC76-1ACE-4FD2-A2D8-1D31FE7890A6}" destId="{08F3BD01-4375-48ED-AE17-5B10F02CA01F}" srcOrd="0" destOrd="0" presId="urn:microsoft.com/office/officeart/2018/2/layout/IconVerticalSolidList"/>
    <dgm:cxn modelId="{20E87218-94AA-43D8-9860-29CA9BD66C9F}" type="presParOf" srcId="{B900C0E5-BF13-41FF-A3DE-0EA5917F8838}" destId="{D2F9485E-A6B8-455D-BFDB-D743059B9D38}" srcOrd="0" destOrd="0" presId="urn:microsoft.com/office/officeart/2018/2/layout/IconVerticalSolidList"/>
    <dgm:cxn modelId="{22516CC9-33A5-4B6B-A624-2771EBFAD7C2}" type="presParOf" srcId="{D2F9485E-A6B8-455D-BFDB-D743059B9D38}" destId="{2D31DD76-6D48-48A7-9E04-337098008FA4}" srcOrd="0" destOrd="0" presId="urn:microsoft.com/office/officeart/2018/2/layout/IconVerticalSolidList"/>
    <dgm:cxn modelId="{9738CB87-7281-4E37-8A23-C85BD4192E39}" type="presParOf" srcId="{D2F9485E-A6B8-455D-BFDB-D743059B9D38}" destId="{D014D765-BF44-4914-87F5-AA7AA5331F14}" srcOrd="1" destOrd="0" presId="urn:microsoft.com/office/officeart/2018/2/layout/IconVerticalSolidList"/>
    <dgm:cxn modelId="{662D940E-EDF8-4CC3-A5E7-DB5E707A0B0D}" type="presParOf" srcId="{D2F9485E-A6B8-455D-BFDB-D743059B9D38}" destId="{D1DFC74D-8B4A-45A0-99AF-4F4A5DA637A8}" srcOrd="2" destOrd="0" presId="urn:microsoft.com/office/officeart/2018/2/layout/IconVerticalSolidList"/>
    <dgm:cxn modelId="{CD383367-A207-4738-9FC8-D4EA5B39EC55}" type="presParOf" srcId="{D2F9485E-A6B8-455D-BFDB-D743059B9D38}" destId="{D7F6B762-03FF-42B3-8942-0E23C60CB9D7}" srcOrd="3" destOrd="0" presId="urn:microsoft.com/office/officeart/2018/2/layout/IconVerticalSolidList"/>
    <dgm:cxn modelId="{6F4BD03F-893F-47C8-88EF-3C5F163C5E72}" type="presParOf" srcId="{B900C0E5-BF13-41FF-A3DE-0EA5917F8838}" destId="{942B0DD5-E2A1-4DD5-8682-48977AF9DCF6}" srcOrd="1" destOrd="0" presId="urn:microsoft.com/office/officeart/2018/2/layout/IconVerticalSolidList"/>
    <dgm:cxn modelId="{506115AB-8FF1-4F40-828F-4F7E2DD655B4}" type="presParOf" srcId="{B900C0E5-BF13-41FF-A3DE-0EA5917F8838}" destId="{587DFFC4-3FE8-4B37-8EE1-D98B87832273}" srcOrd="2" destOrd="0" presId="urn:microsoft.com/office/officeart/2018/2/layout/IconVerticalSolidList"/>
    <dgm:cxn modelId="{A3FD9BA9-9382-40FC-87A6-6C51D1441CA3}" type="presParOf" srcId="{587DFFC4-3FE8-4B37-8EE1-D98B87832273}" destId="{3BC1670B-EE1E-4FC3-8BBF-9784D60ED2A2}" srcOrd="0" destOrd="0" presId="urn:microsoft.com/office/officeart/2018/2/layout/IconVerticalSolidList"/>
    <dgm:cxn modelId="{9390B2CC-B5BF-4222-9669-6F47F4EE84F9}" type="presParOf" srcId="{587DFFC4-3FE8-4B37-8EE1-D98B87832273}" destId="{609032BC-CAC0-4A66-8251-F627E5AF307D}" srcOrd="1" destOrd="0" presId="urn:microsoft.com/office/officeart/2018/2/layout/IconVerticalSolidList"/>
    <dgm:cxn modelId="{941CA26F-9D89-45FB-BB38-EF448567F310}" type="presParOf" srcId="{587DFFC4-3FE8-4B37-8EE1-D98B87832273}" destId="{5F7778C6-85CF-431A-A264-1D78FBA41C1E}" srcOrd="2" destOrd="0" presId="urn:microsoft.com/office/officeart/2018/2/layout/IconVerticalSolidList"/>
    <dgm:cxn modelId="{A5F28F78-67A0-48EE-9090-D380DA7E5783}" type="presParOf" srcId="{587DFFC4-3FE8-4B37-8EE1-D98B87832273}" destId="{8663F21D-4648-451B-93EF-6B118A05D943}" srcOrd="3" destOrd="0" presId="urn:microsoft.com/office/officeart/2018/2/layout/IconVerticalSolidList"/>
    <dgm:cxn modelId="{1E343AF3-2950-4D63-86A5-F66DC4C451F1}" type="presParOf" srcId="{B900C0E5-BF13-41FF-A3DE-0EA5917F8838}" destId="{B95BBF61-D753-4D7F-838C-A4FF931F9CC2}" srcOrd="3" destOrd="0" presId="urn:microsoft.com/office/officeart/2018/2/layout/IconVerticalSolidList"/>
    <dgm:cxn modelId="{7850B281-007E-483C-9118-48847DD30146}" type="presParOf" srcId="{B900C0E5-BF13-41FF-A3DE-0EA5917F8838}" destId="{7CE69F65-5DF7-431C-9C77-C4B05CE119D3}" srcOrd="4" destOrd="0" presId="urn:microsoft.com/office/officeart/2018/2/layout/IconVerticalSolidList"/>
    <dgm:cxn modelId="{96C06171-4FA5-4240-B8A6-36699BA48552}" type="presParOf" srcId="{7CE69F65-5DF7-431C-9C77-C4B05CE119D3}" destId="{801E9C3E-2483-41FB-9628-97E6F79C6A42}" srcOrd="0" destOrd="0" presId="urn:microsoft.com/office/officeart/2018/2/layout/IconVerticalSolidList"/>
    <dgm:cxn modelId="{CC46A281-B2E5-4EE0-96A5-54255CF91A3A}" type="presParOf" srcId="{7CE69F65-5DF7-431C-9C77-C4B05CE119D3}" destId="{14B0E56C-9B33-4425-85AA-4C9BC3C5A67B}" srcOrd="1" destOrd="0" presId="urn:microsoft.com/office/officeart/2018/2/layout/IconVerticalSolidList"/>
    <dgm:cxn modelId="{B0A6F05E-0656-48C0-AE33-E0E5515B0B4E}" type="presParOf" srcId="{7CE69F65-5DF7-431C-9C77-C4B05CE119D3}" destId="{938BD261-9FCF-4BBA-A52C-B7BF5E1C7255}" srcOrd="2" destOrd="0" presId="urn:microsoft.com/office/officeart/2018/2/layout/IconVerticalSolidList"/>
    <dgm:cxn modelId="{AA959814-BB23-40DA-868C-AAC239035CF0}" type="presParOf" srcId="{7CE69F65-5DF7-431C-9C77-C4B05CE119D3}" destId="{08F3BD01-4375-48ED-AE17-5B10F02CA01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84A51B8-8DAF-4556-ACED-B4D85E4131CE}" type="doc">
      <dgm:prSet loTypeId="urn:microsoft.com/office/officeart/2005/8/layout/matrix3" loCatId="matrix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6016732-C938-4EF4-B634-70D36CFA7C5E}">
      <dgm:prSet/>
      <dgm:spPr/>
      <dgm:t>
        <a:bodyPr/>
        <a:lstStyle/>
        <a:p>
          <a:r>
            <a:rPr lang="en-US"/>
            <a:t>Communicatie tussen huisarts en specialist</a:t>
          </a:r>
        </a:p>
      </dgm:t>
    </dgm:pt>
    <dgm:pt modelId="{B146606D-96CD-4A11-A36E-B35CEE5AB684}" type="parTrans" cxnId="{7885F5AE-03CD-45E8-B92C-6FAD6D1393CC}">
      <dgm:prSet/>
      <dgm:spPr/>
      <dgm:t>
        <a:bodyPr/>
        <a:lstStyle/>
        <a:p>
          <a:endParaRPr lang="en-US"/>
        </a:p>
      </dgm:t>
    </dgm:pt>
    <dgm:pt modelId="{BABF37AB-2171-4468-BAAC-009FC6AB6330}" type="sibTrans" cxnId="{7885F5AE-03CD-45E8-B92C-6FAD6D1393CC}">
      <dgm:prSet/>
      <dgm:spPr/>
      <dgm:t>
        <a:bodyPr/>
        <a:lstStyle/>
        <a:p>
          <a:endParaRPr lang="en-US"/>
        </a:p>
      </dgm:t>
    </dgm:pt>
    <dgm:pt modelId="{BBC5710E-E59F-46B1-818D-2B950A49CFF4}">
      <dgm:prSet/>
      <dgm:spPr/>
      <dgm:t>
        <a:bodyPr/>
        <a:lstStyle/>
        <a:p>
          <a:r>
            <a:rPr lang="en-US"/>
            <a:t>Bereikbaarheid en beschikbaarheid van de specialist</a:t>
          </a:r>
        </a:p>
      </dgm:t>
    </dgm:pt>
    <dgm:pt modelId="{23E4F0D6-17E3-4E86-8132-791ED0CE897C}" type="parTrans" cxnId="{C09A1415-E09C-40FA-8918-E5F246FF1C31}">
      <dgm:prSet/>
      <dgm:spPr/>
      <dgm:t>
        <a:bodyPr/>
        <a:lstStyle/>
        <a:p>
          <a:endParaRPr lang="en-US"/>
        </a:p>
      </dgm:t>
    </dgm:pt>
    <dgm:pt modelId="{2A7D0F24-8CA4-4FA7-A1E0-6325E1DED9A6}" type="sibTrans" cxnId="{C09A1415-E09C-40FA-8918-E5F246FF1C31}">
      <dgm:prSet/>
      <dgm:spPr/>
      <dgm:t>
        <a:bodyPr/>
        <a:lstStyle/>
        <a:p>
          <a:endParaRPr lang="en-US"/>
        </a:p>
      </dgm:t>
    </dgm:pt>
    <dgm:pt modelId="{27B390F3-F898-45E4-91FB-795D9D09A74C}">
      <dgm:prSet/>
      <dgm:spPr/>
      <dgm:t>
        <a:bodyPr/>
        <a:lstStyle/>
        <a:p>
          <a:r>
            <a:rPr lang="en-US"/>
            <a:t>Verschillende verwachtingen bij patiënt en familie</a:t>
          </a:r>
        </a:p>
      </dgm:t>
    </dgm:pt>
    <dgm:pt modelId="{9761D377-51E8-4170-817C-6A05040C2A79}" type="parTrans" cxnId="{9DABB220-19CE-4586-B25C-579B10F0A628}">
      <dgm:prSet/>
      <dgm:spPr/>
      <dgm:t>
        <a:bodyPr/>
        <a:lstStyle/>
        <a:p>
          <a:endParaRPr lang="en-US"/>
        </a:p>
      </dgm:t>
    </dgm:pt>
    <dgm:pt modelId="{7500C085-7C09-445B-9BFC-D765653DB05A}" type="sibTrans" cxnId="{9DABB220-19CE-4586-B25C-579B10F0A628}">
      <dgm:prSet/>
      <dgm:spPr/>
      <dgm:t>
        <a:bodyPr/>
        <a:lstStyle/>
        <a:p>
          <a:endParaRPr lang="en-US"/>
        </a:p>
      </dgm:t>
    </dgm:pt>
    <dgm:pt modelId="{A7A21CCC-76A6-4C8A-8EDE-F26B7BCF85C9}">
      <dgm:prSet/>
      <dgm:spPr/>
      <dgm:t>
        <a:bodyPr/>
        <a:lstStyle/>
        <a:p>
          <a:r>
            <a:rPr lang="nl-NL"/>
            <a:t>Hoop</a:t>
          </a:r>
          <a:endParaRPr lang="en-US"/>
        </a:p>
      </dgm:t>
    </dgm:pt>
    <dgm:pt modelId="{C2ABFC11-EFA0-4594-8FFA-0C002B1879CF}" type="parTrans" cxnId="{4D1C7FFA-AD00-4AD7-B1A3-648CE5F322FE}">
      <dgm:prSet/>
      <dgm:spPr/>
      <dgm:t>
        <a:bodyPr/>
        <a:lstStyle/>
        <a:p>
          <a:endParaRPr lang="en-US"/>
        </a:p>
      </dgm:t>
    </dgm:pt>
    <dgm:pt modelId="{E9D4C073-841B-4A39-BB62-EAB048748F46}" type="sibTrans" cxnId="{4D1C7FFA-AD00-4AD7-B1A3-648CE5F322FE}">
      <dgm:prSet/>
      <dgm:spPr/>
      <dgm:t>
        <a:bodyPr/>
        <a:lstStyle/>
        <a:p>
          <a:endParaRPr lang="en-US"/>
        </a:p>
      </dgm:t>
    </dgm:pt>
    <dgm:pt modelId="{DEBD5777-BDE8-DE49-AC77-7389A35808F9}" type="pres">
      <dgm:prSet presAssocID="{C84A51B8-8DAF-4556-ACED-B4D85E4131CE}" presName="matrix" presStyleCnt="0">
        <dgm:presLayoutVars>
          <dgm:chMax val="1"/>
          <dgm:dir/>
          <dgm:resizeHandles val="exact"/>
        </dgm:presLayoutVars>
      </dgm:prSet>
      <dgm:spPr/>
    </dgm:pt>
    <dgm:pt modelId="{30A2B57D-A47B-624C-849E-5ED9EE249BAD}" type="pres">
      <dgm:prSet presAssocID="{C84A51B8-8DAF-4556-ACED-B4D85E4131CE}" presName="diamond" presStyleLbl="bgShp" presStyleIdx="0" presStyleCnt="1"/>
      <dgm:spPr/>
    </dgm:pt>
    <dgm:pt modelId="{8F732666-D39B-3941-9F2F-0671A49A6834}" type="pres">
      <dgm:prSet presAssocID="{C84A51B8-8DAF-4556-ACED-B4D85E4131CE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AB7A3CE3-9670-3844-A135-8D25A6AC606F}" type="pres">
      <dgm:prSet presAssocID="{C84A51B8-8DAF-4556-ACED-B4D85E4131CE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ECE8CE4A-8260-3740-98DF-3A53D97E9167}" type="pres">
      <dgm:prSet presAssocID="{C84A51B8-8DAF-4556-ACED-B4D85E4131CE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B500134A-AC73-0F4D-9693-624DF845982E}" type="pres">
      <dgm:prSet presAssocID="{C84A51B8-8DAF-4556-ACED-B4D85E4131CE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C09A1415-E09C-40FA-8918-E5F246FF1C31}" srcId="{C84A51B8-8DAF-4556-ACED-B4D85E4131CE}" destId="{BBC5710E-E59F-46B1-818D-2B950A49CFF4}" srcOrd="1" destOrd="0" parTransId="{23E4F0D6-17E3-4E86-8132-791ED0CE897C}" sibTransId="{2A7D0F24-8CA4-4FA7-A1E0-6325E1DED9A6}"/>
    <dgm:cxn modelId="{9DABB220-19CE-4586-B25C-579B10F0A628}" srcId="{C84A51B8-8DAF-4556-ACED-B4D85E4131CE}" destId="{27B390F3-F898-45E4-91FB-795D9D09A74C}" srcOrd="2" destOrd="0" parTransId="{9761D377-51E8-4170-817C-6A05040C2A79}" sibTransId="{7500C085-7C09-445B-9BFC-D765653DB05A}"/>
    <dgm:cxn modelId="{90770B5B-586A-FA49-AD02-7C6B1EF068F6}" type="presOf" srcId="{BBC5710E-E59F-46B1-818D-2B950A49CFF4}" destId="{AB7A3CE3-9670-3844-A135-8D25A6AC606F}" srcOrd="0" destOrd="0" presId="urn:microsoft.com/office/officeart/2005/8/layout/matrix3"/>
    <dgm:cxn modelId="{F21E6874-55A5-5F4D-A8C1-23B9DB7CBCED}" type="presOf" srcId="{C84A51B8-8DAF-4556-ACED-B4D85E4131CE}" destId="{DEBD5777-BDE8-DE49-AC77-7389A35808F9}" srcOrd="0" destOrd="0" presId="urn:microsoft.com/office/officeart/2005/8/layout/matrix3"/>
    <dgm:cxn modelId="{57DFE591-4F9C-7B4F-93DE-4DB993D63F3B}" type="presOf" srcId="{A7A21CCC-76A6-4C8A-8EDE-F26B7BCF85C9}" destId="{B500134A-AC73-0F4D-9693-624DF845982E}" srcOrd="0" destOrd="0" presId="urn:microsoft.com/office/officeart/2005/8/layout/matrix3"/>
    <dgm:cxn modelId="{5F024E96-1684-CC4F-9E05-20880AC0544C}" type="presOf" srcId="{27B390F3-F898-45E4-91FB-795D9D09A74C}" destId="{ECE8CE4A-8260-3740-98DF-3A53D97E9167}" srcOrd="0" destOrd="0" presId="urn:microsoft.com/office/officeart/2005/8/layout/matrix3"/>
    <dgm:cxn modelId="{7885F5AE-03CD-45E8-B92C-6FAD6D1393CC}" srcId="{C84A51B8-8DAF-4556-ACED-B4D85E4131CE}" destId="{16016732-C938-4EF4-B634-70D36CFA7C5E}" srcOrd="0" destOrd="0" parTransId="{B146606D-96CD-4A11-A36E-B35CEE5AB684}" sibTransId="{BABF37AB-2171-4468-BAAC-009FC6AB6330}"/>
    <dgm:cxn modelId="{90FDFBCF-A9A4-464A-8F75-D711D9A5160F}" type="presOf" srcId="{16016732-C938-4EF4-B634-70D36CFA7C5E}" destId="{8F732666-D39B-3941-9F2F-0671A49A6834}" srcOrd="0" destOrd="0" presId="urn:microsoft.com/office/officeart/2005/8/layout/matrix3"/>
    <dgm:cxn modelId="{4D1C7FFA-AD00-4AD7-B1A3-648CE5F322FE}" srcId="{C84A51B8-8DAF-4556-ACED-B4D85E4131CE}" destId="{A7A21CCC-76A6-4C8A-8EDE-F26B7BCF85C9}" srcOrd="3" destOrd="0" parTransId="{C2ABFC11-EFA0-4594-8FFA-0C002B1879CF}" sibTransId="{E9D4C073-841B-4A39-BB62-EAB048748F46}"/>
    <dgm:cxn modelId="{9C94F895-4341-E84C-83AD-8C7866C5F316}" type="presParOf" srcId="{DEBD5777-BDE8-DE49-AC77-7389A35808F9}" destId="{30A2B57D-A47B-624C-849E-5ED9EE249BAD}" srcOrd="0" destOrd="0" presId="urn:microsoft.com/office/officeart/2005/8/layout/matrix3"/>
    <dgm:cxn modelId="{310AC01A-B0A5-8641-AB14-E0C446BE281F}" type="presParOf" srcId="{DEBD5777-BDE8-DE49-AC77-7389A35808F9}" destId="{8F732666-D39B-3941-9F2F-0671A49A6834}" srcOrd="1" destOrd="0" presId="urn:microsoft.com/office/officeart/2005/8/layout/matrix3"/>
    <dgm:cxn modelId="{3C45D166-8643-B342-9591-DE90BE1D9D3A}" type="presParOf" srcId="{DEBD5777-BDE8-DE49-AC77-7389A35808F9}" destId="{AB7A3CE3-9670-3844-A135-8D25A6AC606F}" srcOrd="2" destOrd="0" presId="urn:microsoft.com/office/officeart/2005/8/layout/matrix3"/>
    <dgm:cxn modelId="{0DA23D4F-B7BB-934E-8E88-800D2AB5328F}" type="presParOf" srcId="{DEBD5777-BDE8-DE49-AC77-7389A35808F9}" destId="{ECE8CE4A-8260-3740-98DF-3A53D97E9167}" srcOrd="3" destOrd="0" presId="urn:microsoft.com/office/officeart/2005/8/layout/matrix3"/>
    <dgm:cxn modelId="{C6C23C81-6773-DB46-86C7-415E57F73A28}" type="presParOf" srcId="{DEBD5777-BDE8-DE49-AC77-7389A35808F9}" destId="{B500134A-AC73-0F4D-9693-624DF845982E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04D50B8-A545-4558-A0A1-82F16962FB41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B26D18CB-3A2B-4A93-A564-E3F7FA254364}">
      <dgm:prSet/>
      <dgm:spPr/>
      <dgm:t>
        <a:bodyPr/>
        <a:lstStyle/>
        <a:p>
          <a:r>
            <a:rPr lang="en-US"/>
            <a:t>Hoop op een waardige afronding van het leven</a:t>
          </a:r>
        </a:p>
      </dgm:t>
    </dgm:pt>
    <dgm:pt modelId="{C67C65A3-FA48-4BED-9852-C6A069A9CDF6}" type="parTrans" cxnId="{03E0E291-1DC6-4003-BAEE-A9458437E492}">
      <dgm:prSet/>
      <dgm:spPr/>
      <dgm:t>
        <a:bodyPr/>
        <a:lstStyle/>
        <a:p>
          <a:endParaRPr lang="en-US"/>
        </a:p>
      </dgm:t>
    </dgm:pt>
    <dgm:pt modelId="{B1D2310F-825F-4DF1-A7EA-9A50952B89A7}" type="sibTrans" cxnId="{03E0E291-1DC6-4003-BAEE-A9458437E492}">
      <dgm:prSet/>
      <dgm:spPr/>
      <dgm:t>
        <a:bodyPr/>
        <a:lstStyle/>
        <a:p>
          <a:endParaRPr lang="en-US"/>
        </a:p>
      </dgm:t>
    </dgm:pt>
    <dgm:pt modelId="{C807CF20-D6E6-4FBE-9704-260D37144526}">
      <dgm:prSet/>
      <dgm:spPr/>
      <dgm:t>
        <a:bodyPr/>
        <a:lstStyle/>
        <a:p>
          <a:r>
            <a:rPr lang="en-US"/>
            <a:t>Controlebezoeken kunnen rust en zekerheid geven</a:t>
          </a:r>
        </a:p>
      </dgm:t>
    </dgm:pt>
    <dgm:pt modelId="{D3574648-9FAE-4E0D-A8F4-109C502C0530}" type="parTrans" cxnId="{FFB4D34E-0D23-4EA0-ACDF-B1608B9786C1}">
      <dgm:prSet/>
      <dgm:spPr/>
      <dgm:t>
        <a:bodyPr/>
        <a:lstStyle/>
        <a:p>
          <a:endParaRPr lang="en-US"/>
        </a:p>
      </dgm:t>
    </dgm:pt>
    <dgm:pt modelId="{F41CCD43-4D1A-4CE6-A4E8-1881E9AD269F}" type="sibTrans" cxnId="{FFB4D34E-0D23-4EA0-ACDF-B1608B9786C1}">
      <dgm:prSet/>
      <dgm:spPr/>
      <dgm:t>
        <a:bodyPr/>
        <a:lstStyle/>
        <a:p>
          <a:endParaRPr lang="en-US"/>
        </a:p>
      </dgm:t>
    </dgm:pt>
    <dgm:pt modelId="{97CB3BEB-D84A-4822-A810-28D0F54BD681}">
      <dgm:prSet/>
      <dgm:spPr/>
      <dgm:t>
        <a:bodyPr/>
        <a:lstStyle/>
        <a:p>
          <a:r>
            <a:rPr lang="nl-NL"/>
            <a:t>Controlebezoeken kunnen valse hoop of onterechte verwachtingen geven?</a:t>
          </a:r>
          <a:endParaRPr lang="en-US"/>
        </a:p>
      </dgm:t>
    </dgm:pt>
    <dgm:pt modelId="{0348710C-E7EB-4AFB-9659-9B743BCCF1E2}" type="parTrans" cxnId="{5B8132E3-17D0-442F-AEBD-7C4AF74C3227}">
      <dgm:prSet/>
      <dgm:spPr/>
      <dgm:t>
        <a:bodyPr/>
        <a:lstStyle/>
        <a:p>
          <a:endParaRPr lang="en-US"/>
        </a:p>
      </dgm:t>
    </dgm:pt>
    <dgm:pt modelId="{458D4E30-A595-4B7D-9914-C93F66B9A3E0}" type="sibTrans" cxnId="{5B8132E3-17D0-442F-AEBD-7C4AF74C3227}">
      <dgm:prSet/>
      <dgm:spPr/>
      <dgm:t>
        <a:bodyPr/>
        <a:lstStyle/>
        <a:p>
          <a:endParaRPr lang="en-US"/>
        </a:p>
      </dgm:t>
    </dgm:pt>
    <dgm:pt modelId="{EA219416-F9D2-4C3E-B357-B99DE8CC082B}">
      <dgm:prSet/>
      <dgm:spPr/>
      <dgm:t>
        <a:bodyPr/>
        <a:lstStyle/>
        <a:p>
          <a:r>
            <a:rPr lang="nl-NL"/>
            <a:t>Medicalisering laatste levensfase?</a:t>
          </a:r>
          <a:endParaRPr lang="en-US"/>
        </a:p>
      </dgm:t>
    </dgm:pt>
    <dgm:pt modelId="{0200B6D1-183E-4C16-951F-19CB3EA6A3F0}" type="parTrans" cxnId="{BDC098AA-616E-451F-9B7A-E4F17DC9C668}">
      <dgm:prSet/>
      <dgm:spPr/>
      <dgm:t>
        <a:bodyPr/>
        <a:lstStyle/>
        <a:p>
          <a:endParaRPr lang="en-US"/>
        </a:p>
      </dgm:t>
    </dgm:pt>
    <dgm:pt modelId="{0E36BF5F-479F-4D95-A97A-E1A20937D9F9}" type="sibTrans" cxnId="{BDC098AA-616E-451F-9B7A-E4F17DC9C668}">
      <dgm:prSet/>
      <dgm:spPr/>
      <dgm:t>
        <a:bodyPr/>
        <a:lstStyle/>
        <a:p>
          <a:endParaRPr lang="en-US"/>
        </a:p>
      </dgm:t>
    </dgm:pt>
    <dgm:pt modelId="{733CC534-B4CF-4738-B52A-B0BF1AB807A4}">
      <dgm:prSet/>
      <dgm:spPr/>
      <dgm:t>
        <a:bodyPr/>
        <a:lstStyle/>
        <a:p>
          <a:r>
            <a:rPr lang="nl-NL"/>
            <a:t>Kosten/ SEH-bezoeken</a:t>
          </a:r>
          <a:endParaRPr lang="en-US"/>
        </a:p>
      </dgm:t>
    </dgm:pt>
    <dgm:pt modelId="{6CCFCC70-D1CE-493C-9176-D76CB02D8260}" type="parTrans" cxnId="{90DEE4B3-1601-481C-8CA0-094538B4EC6F}">
      <dgm:prSet/>
      <dgm:spPr/>
      <dgm:t>
        <a:bodyPr/>
        <a:lstStyle/>
        <a:p>
          <a:endParaRPr lang="en-US"/>
        </a:p>
      </dgm:t>
    </dgm:pt>
    <dgm:pt modelId="{F9B90464-7C96-4103-8C2E-320C7DD50BFD}" type="sibTrans" cxnId="{90DEE4B3-1601-481C-8CA0-094538B4EC6F}">
      <dgm:prSet/>
      <dgm:spPr/>
      <dgm:t>
        <a:bodyPr/>
        <a:lstStyle/>
        <a:p>
          <a:endParaRPr lang="en-US"/>
        </a:p>
      </dgm:t>
    </dgm:pt>
    <dgm:pt modelId="{6893216B-8665-4075-B7ED-DBA21696A721}">
      <dgm:prSet/>
      <dgm:spPr/>
      <dgm:t>
        <a:bodyPr/>
        <a:lstStyle/>
        <a:p>
          <a:r>
            <a:rPr lang="en-US"/>
            <a:t>Belang van open en eerlijke communicatie</a:t>
          </a:r>
        </a:p>
      </dgm:t>
    </dgm:pt>
    <dgm:pt modelId="{B110194D-3F5E-443A-A6DF-24A202E75944}" type="parTrans" cxnId="{E392E4A5-3691-4CF2-9DC7-F4BE559F480B}">
      <dgm:prSet/>
      <dgm:spPr/>
      <dgm:t>
        <a:bodyPr/>
        <a:lstStyle/>
        <a:p>
          <a:endParaRPr lang="en-US"/>
        </a:p>
      </dgm:t>
    </dgm:pt>
    <dgm:pt modelId="{071441EA-5EED-46D9-8546-C2B933C854A7}" type="sibTrans" cxnId="{E392E4A5-3691-4CF2-9DC7-F4BE559F480B}">
      <dgm:prSet/>
      <dgm:spPr/>
      <dgm:t>
        <a:bodyPr/>
        <a:lstStyle/>
        <a:p>
          <a:endParaRPr lang="en-US"/>
        </a:p>
      </dgm:t>
    </dgm:pt>
    <dgm:pt modelId="{F09065BE-D0FE-1E4B-B378-6CE6AA5AA327}" type="pres">
      <dgm:prSet presAssocID="{504D50B8-A545-4558-A0A1-82F16962FB41}" presName="linear" presStyleCnt="0">
        <dgm:presLayoutVars>
          <dgm:animLvl val="lvl"/>
          <dgm:resizeHandles val="exact"/>
        </dgm:presLayoutVars>
      </dgm:prSet>
      <dgm:spPr/>
    </dgm:pt>
    <dgm:pt modelId="{B84D2EA8-8084-3C41-A955-3E37BC0D175D}" type="pres">
      <dgm:prSet presAssocID="{B26D18CB-3A2B-4A93-A564-E3F7FA254364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4496D9A6-0853-4348-B5FD-ADB3FEDBBA7D}" type="pres">
      <dgm:prSet presAssocID="{B1D2310F-825F-4DF1-A7EA-9A50952B89A7}" presName="spacer" presStyleCnt="0"/>
      <dgm:spPr/>
    </dgm:pt>
    <dgm:pt modelId="{ADD41E6C-CA32-6440-A640-7E52640DCD59}" type="pres">
      <dgm:prSet presAssocID="{C807CF20-D6E6-4FBE-9704-260D37144526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B1AA76D2-5A11-D64A-AB9F-9F831E7419B8}" type="pres">
      <dgm:prSet presAssocID="{F41CCD43-4D1A-4CE6-A4E8-1881E9AD269F}" presName="spacer" presStyleCnt="0"/>
      <dgm:spPr/>
    </dgm:pt>
    <dgm:pt modelId="{414C9732-E673-6D48-9E1F-1613B378476E}" type="pres">
      <dgm:prSet presAssocID="{97CB3BEB-D84A-4822-A810-28D0F54BD681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D7AA6522-B345-4E43-BF99-B64D3C849305}" type="pres">
      <dgm:prSet presAssocID="{458D4E30-A595-4B7D-9914-C93F66B9A3E0}" presName="spacer" presStyleCnt="0"/>
      <dgm:spPr/>
    </dgm:pt>
    <dgm:pt modelId="{F95F952A-F8E8-DB40-9A25-F60389192045}" type="pres">
      <dgm:prSet presAssocID="{EA219416-F9D2-4C3E-B357-B99DE8CC082B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247B5EC9-0D92-0642-ACC8-C22061E8095C}" type="pres">
      <dgm:prSet presAssocID="{0E36BF5F-479F-4D95-A97A-E1A20937D9F9}" presName="spacer" presStyleCnt="0"/>
      <dgm:spPr/>
    </dgm:pt>
    <dgm:pt modelId="{E21D3853-7651-EB4C-86B6-2A4936E4BB8E}" type="pres">
      <dgm:prSet presAssocID="{733CC534-B4CF-4738-B52A-B0BF1AB807A4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C86AD758-FB6C-8449-9634-2FB375B29396}" type="pres">
      <dgm:prSet presAssocID="{F9B90464-7C96-4103-8C2E-320C7DD50BFD}" presName="spacer" presStyleCnt="0"/>
      <dgm:spPr/>
    </dgm:pt>
    <dgm:pt modelId="{49DDBB72-1B0A-7A41-8F39-DBC2E9B82794}" type="pres">
      <dgm:prSet presAssocID="{6893216B-8665-4075-B7ED-DBA21696A721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84950B09-A742-7C46-A984-37A4F8585CA9}" type="presOf" srcId="{EA219416-F9D2-4C3E-B357-B99DE8CC082B}" destId="{F95F952A-F8E8-DB40-9A25-F60389192045}" srcOrd="0" destOrd="0" presId="urn:microsoft.com/office/officeart/2005/8/layout/vList2"/>
    <dgm:cxn modelId="{B613BE40-B129-9941-8884-547977F05BF1}" type="presOf" srcId="{C807CF20-D6E6-4FBE-9704-260D37144526}" destId="{ADD41E6C-CA32-6440-A640-7E52640DCD59}" srcOrd="0" destOrd="0" presId="urn:microsoft.com/office/officeart/2005/8/layout/vList2"/>
    <dgm:cxn modelId="{D168F442-7505-554A-B119-5BC29A1DF09A}" type="presOf" srcId="{504D50B8-A545-4558-A0A1-82F16962FB41}" destId="{F09065BE-D0FE-1E4B-B378-6CE6AA5AA327}" srcOrd="0" destOrd="0" presId="urn:microsoft.com/office/officeart/2005/8/layout/vList2"/>
    <dgm:cxn modelId="{FFB4D34E-0D23-4EA0-ACDF-B1608B9786C1}" srcId="{504D50B8-A545-4558-A0A1-82F16962FB41}" destId="{C807CF20-D6E6-4FBE-9704-260D37144526}" srcOrd="1" destOrd="0" parTransId="{D3574648-9FAE-4E0D-A8F4-109C502C0530}" sibTransId="{F41CCD43-4D1A-4CE6-A4E8-1881E9AD269F}"/>
    <dgm:cxn modelId="{03E0E291-1DC6-4003-BAEE-A9458437E492}" srcId="{504D50B8-A545-4558-A0A1-82F16962FB41}" destId="{B26D18CB-3A2B-4A93-A564-E3F7FA254364}" srcOrd="0" destOrd="0" parTransId="{C67C65A3-FA48-4BED-9852-C6A069A9CDF6}" sibTransId="{B1D2310F-825F-4DF1-A7EA-9A50952B89A7}"/>
    <dgm:cxn modelId="{551EBB9D-D532-7848-B955-5745A11DFFAE}" type="presOf" srcId="{97CB3BEB-D84A-4822-A810-28D0F54BD681}" destId="{414C9732-E673-6D48-9E1F-1613B378476E}" srcOrd="0" destOrd="0" presId="urn:microsoft.com/office/officeart/2005/8/layout/vList2"/>
    <dgm:cxn modelId="{E392E4A5-3691-4CF2-9DC7-F4BE559F480B}" srcId="{504D50B8-A545-4558-A0A1-82F16962FB41}" destId="{6893216B-8665-4075-B7ED-DBA21696A721}" srcOrd="5" destOrd="0" parTransId="{B110194D-3F5E-443A-A6DF-24A202E75944}" sibTransId="{071441EA-5EED-46D9-8546-C2B933C854A7}"/>
    <dgm:cxn modelId="{BDC098AA-616E-451F-9B7A-E4F17DC9C668}" srcId="{504D50B8-A545-4558-A0A1-82F16962FB41}" destId="{EA219416-F9D2-4C3E-B357-B99DE8CC082B}" srcOrd="3" destOrd="0" parTransId="{0200B6D1-183E-4C16-951F-19CB3EA6A3F0}" sibTransId="{0E36BF5F-479F-4D95-A97A-E1A20937D9F9}"/>
    <dgm:cxn modelId="{90DEE4B3-1601-481C-8CA0-094538B4EC6F}" srcId="{504D50B8-A545-4558-A0A1-82F16962FB41}" destId="{733CC534-B4CF-4738-B52A-B0BF1AB807A4}" srcOrd="4" destOrd="0" parTransId="{6CCFCC70-D1CE-493C-9176-D76CB02D8260}" sibTransId="{F9B90464-7C96-4103-8C2E-320C7DD50BFD}"/>
    <dgm:cxn modelId="{562E2DB4-6FF9-1843-85A0-9AF35F9F648A}" type="presOf" srcId="{733CC534-B4CF-4738-B52A-B0BF1AB807A4}" destId="{E21D3853-7651-EB4C-86B6-2A4936E4BB8E}" srcOrd="0" destOrd="0" presId="urn:microsoft.com/office/officeart/2005/8/layout/vList2"/>
    <dgm:cxn modelId="{EE508EBA-A4D1-8E40-B920-3907FB894114}" type="presOf" srcId="{B26D18CB-3A2B-4A93-A564-E3F7FA254364}" destId="{B84D2EA8-8084-3C41-A955-3E37BC0D175D}" srcOrd="0" destOrd="0" presId="urn:microsoft.com/office/officeart/2005/8/layout/vList2"/>
    <dgm:cxn modelId="{BD006CDA-8218-6541-91AE-3A9AFCB4D331}" type="presOf" srcId="{6893216B-8665-4075-B7ED-DBA21696A721}" destId="{49DDBB72-1B0A-7A41-8F39-DBC2E9B82794}" srcOrd="0" destOrd="0" presId="urn:microsoft.com/office/officeart/2005/8/layout/vList2"/>
    <dgm:cxn modelId="{5B8132E3-17D0-442F-AEBD-7C4AF74C3227}" srcId="{504D50B8-A545-4558-A0A1-82F16962FB41}" destId="{97CB3BEB-D84A-4822-A810-28D0F54BD681}" srcOrd="2" destOrd="0" parTransId="{0348710C-E7EB-4AFB-9659-9B743BCCF1E2}" sibTransId="{458D4E30-A595-4B7D-9914-C93F66B9A3E0}"/>
    <dgm:cxn modelId="{DB07452C-B481-BC4F-BAA3-DF9C37AB6BC9}" type="presParOf" srcId="{F09065BE-D0FE-1E4B-B378-6CE6AA5AA327}" destId="{B84D2EA8-8084-3C41-A955-3E37BC0D175D}" srcOrd="0" destOrd="0" presId="urn:microsoft.com/office/officeart/2005/8/layout/vList2"/>
    <dgm:cxn modelId="{6DA04DF3-C4F1-6845-9E37-11AFB46A6ED2}" type="presParOf" srcId="{F09065BE-D0FE-1E4B-B378-6CE6AA5AA327}" destId="{4496D9A6-0853-4348-B5FD-ADB3FEDBBA7D}" srcOrd="1" destOrd="0" presId="urn:microsoft.com/office/officeart/2005/8/layout/vList2"/>
    <dgm:cxn modelId="{DCD03FF3-3192-F44C-8FC0-DC8FC3907D8B}" type="presParOf" srcId="{F09065BE-D0FE-1E4B-B378-6CE6AA5AA327}" destId="{ADD41E6C-CA32-6440-A640-7E52640DCD59}" srcOrd="2" destOrd="0" presId="urn:microsoft.com/office/officeart/2005/8/layout/vList2"/>
    <dgm:cxn modelId="{0CB7360F-97A4-2844-B6AE-A156F3783B29}" type="presParOf" srcId="{F09065BE-D0FE-1E4B-B378-6CE6AA5AA327}" destId="{B1AA76D2-5A11-D64A-AB9F-9F831E7419B8}" srcOrd="3" destOrd="0" presId="urn:microsoft.com/office/officeart/2005/8/layout/vList2"/>
    <dgm:cxn modelId="{6621C7E5-0567-4E40-96BF-B063D994DE3C}" type="presParOf" srcId="{F09065BE-D0FE-1E4B-B378-6CE6AA5AA327}" destId="{414C9732-E673-6D48-9E1F-1613B378476E}" srcOrd="4" destOrd="0" presId="urn:microsoft.com/office/officeart/2005/8/layout/vList2"/>
    <dgm:cxn modelId="{0A50E43C-420D-6A4D-AE2F-FC07B081C490}" type="presParOf" srcId="{F09065BE-D0FE-1E4B-B378-6CE6AA5AA327}" destId="{D7AA6522-B345-4E43-BF99-B64D3C849305}" srcOrd="5" destOrd="0" presId="urn:microsoft.com/office/officeart/2005/8/layout/vList2"/>
    <dgm:cxn modelId="{D7A28A0E-F370-894C-A06A-F53BE53B4207}" type="presParOf" srcId="{F09065BE-D0FE-1E4B-B378-6CE6AA5AA327}" destId="{F95F952A-F8E8-DB40-9A25-F60389192045}" srcOrd="6" destOrd="0" presId="urn:microsoft.com/office/officeart/2005/8/layout/vList2"/>
    <dgm:cxn modelId="{D0ECBC67-6769-BD41-98D1-523AA6AE4927}" type="presParOf" srcId="{F09065BE-D0FE-1E4B-B378-6CE6AA5AA327}" destId="{247B5EC9-0D92-0642-ACC8-C22061E8095C}" srcOrd="7" destOrd="0" presId="urn:microsoft.com/office/officeart/2005/8/layout/vList2"/>
    <dgm:cxn modelId="{A460014F-5C40-914C-80A3-8DD6FF8C402C}" type="presParOf" srcId="{F09065BE-D0FE-1E4B-B378-6CE6AA5AA327}" destId="{E21D3853-7651-EB4C-86B6-2A4936E4BB8E}" srcOrd="8" destOrd="0" presId="urn:microsoft.com/office/officeart/2005/8/layout/vList2"/>
    <dgm:cxn modelId="{D1A43B33-C8CF-5E40-B853-198FBA5B5B85}" type="presParOf" srcId="{F09065BE-D0FE-1E4B-B378-6CE6AA5AA327}" destId="{C86AD758-FB6C-8449-9634-2FB375B29396}" srcOrd="9" destOrd="0" presId="urn:microsoft.com/office/officeart/2005/8/layout/vList2"/>
    <dgm:cxn modelId="{BD8B58F2-68E1-B44D-B3FB-B34111A11D0C}" type="presParOf" srcId="{F09065BE-D0FE-1E4B-B378-6CE6AA5AA327}" destId="{49DDBB72-1B0A-7A41-8F39-DBC2E9B82794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6E19566-0E8C-43C6-A383-6385F406075F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FF94F1BF-A6F5-4BC2-B65A-A9E4BAFE71B2}">
      <dgm:prSet/>
      <dgm:spPr/>
      <dgm:t>
        <a:bodyPr/>
        <a:lstStyle/>
        <a:p>
          <a:r>
            <a:rPr lang="en-US"/>
            <a:t>Tijd nemen voor gesprekken</a:t>
          </a:r>
        </a:p>
      </dgm:t>
    </dgm:pt>
    <dgm:pt modelId="{9B36F1DC-4642-4A66-AC0C-800A4298E853}" type="parTrans" cxnId="{0BA324F0-008A-4615-9AB5-74FE61E10324}">
      <dgm:prSet/>
      <dgm:spPr/>
      <dgm:t>
        <a:bodyPr/>
        <a:lstStyle/>
        <a:p>
          <a:endParaRPr lang="en-US"/>
        </a:p>
      </dgm:t>
    </dgm:pt>
    <dgm:pt modelId="{7FAB1389-15B1-4D96-89FC-9A3E4451EAA2}" type="sibTrans" cxnId="{0BA324F0-008A-4615-9AB5-74FE61E10324}">
      <dgm:prSet/>
      <dgm:spPr/>
      <dgm:t>
        <a:bodyPr/>
        <a:lstStyle/>
        <a:p>
          <a:endParaRPr lang="en-US"/>
        </a:p>
      </dgm:t>
    </dgm:pt>
    <dgm:pt modelId="{3977DDB7-247B-44F0-B7AA-ED5E39B68C0E}">
      <dgm:prSet/>
      <dgm:spPr/>
      <dgm:t>
        <a:bodyPr/>
        <a:lstStyle/>
        <a:p>
          <a:r>
            <a:rPr lang="en-US"/>
            <a:t>Realistische maar hoopvolle benadering</a:t>
          </a:r>
        </a:p>
      </dgm:t>
    </dgm:pt>
    <dgm:pt modelId="{07A88737-A814-4E00-B6D6-BAB48E39EDBE}" type="parTrans" cxnId="{0A59F3F9-2821-4155-B096-BDC1F51DFD1D}">
      <dgm:prSet/>
      <dgm:spPr/>
      <dgm:t>
        <a:bodyPr/>
        <a:lstStyle/>
        <a:p>
          <a:endParaRPr lang="en-US"/>
        </a:p>
      </dgm:t>
    </dgm:pt>
    <dgm:pt modelId="{1555D6A8-2475-467C-B16B-155EE9EB5CBE}" type="sibTrans" cxnId="{0A59F3F9-2821-4155-B096-BDC1F51DFD1D}">
      <dgm:prSet/>
      <dgm:spPr/>
      <dgm:t>
        <a:bodyPr/>
        <a:lstStyle/>
        <a:p>
          <a:endParaRPr lang="en-US"/>
        </a:p>
      </dgm:t>
    </dgm:pt>
    <dgm:pt modelId="{D85AA796-DAD5-4BFD-A587-54F0D98671A5}">
      <dgm:prSet/>
      <dgm:spPr/>
      <dgm:t>
        <a:bodyPr/>
        <a:lstStyle/>
        <a:p>
          <a:r>
            <a:rPr lang="en-US"/>
            <a:t>Nauwe samenwerking met huisarts en </a:t>
          </a:r>
          <a:r>
            <a:rPr lang="nl-NL"/>
            <a:t>(transmuraal) </a:t>
          </a:r>
          <a:r>
            <a:rPr lang="en-US"/>
            <a:t>palliatief team</a:t>
          </a:r>
        </a:p>
      </dgm:t>
    </dgm:pt>
    <dgm:pt modelId="{8A05B954-3B9E-4140-B790-6A60C4E44119}" type="parTrans" cxnId="{706CE8D1-997B-46A2-8109-2FE7D110A662}">
      <dgm:prSet/>
      <dgm:spPr/>
      <dgm:t>
        <a:bodyPr/>
        <a:lstStyle/>
        <a:p>
          <a:endParaRPr lang="en-US"/>
        </a:p>
      </dgm:t>
    </dgm:pt>
    <dgm:pt modelId="{7CDF7E84-2280-445B-8FB0-DB328F43592B}" type="sibTrans" cxnId="{706CE8D1-997B-46A2-8109-2FE7D110A662}">
      <dgm:prSet/>
      <dgm:spPr/>
      <dgm:t>
        <a:bodyPr/>
        <a:lstStyle/>
        <a:p>
          <a:endParaRPr lang="en-US"/>
        </a:p>
      </dgm:t>
    </dgm:pt>
    <dgm:pt modelId="{869E5F76-95C6-3840-A30D-00E3B62B33F8}" type="pres">
      <dgm:prSet presAssocID="{06E19566-0E8C-43C6-A383-6385F406075F}" presName="linear" presStyleCnt="0">
        <dgm:presLayoutVars>
          <dgm:animLvl val="lvl"/>
          <dgm:resizeHandles val="exact"/>
        </dgm:presLayoutVars>
      </dgm:prSet>
      <dgm:spPr/>
    </dgm:pt>
    <dgm:pt modelId="{A7982185-F7E6-EB47-9776-D8BF6F6A2D38}" type="pres">
      <dgm:prSet presAssocID="{FF94F1BF-A6F5-4BC2-B65A-A9E4BAFE71B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D5761C8-4155-0242-87B3-F5172109E52F}" type="pres">
      <dgm:prSet presAssocID="{7FAB1389-15B1-4D96-89FC-9A3E4451EAA2}" presName="spacer" presStyleCnt="0"/>
      <dgm:spPr/>
    </dgm:pt>
    <dgm:pt modelId="{4386CB59-39DE-BA45-A950-54E0E62DAFAD}" type="pres">
      <dgm:prSet presAssocID="{3977DDB7-247B-44F0-B7AA-ED5E39B68C0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86E5310-EC51-814C-B5F2-1CF498DF8129}" type="pres">
      <dgm:prSet presAssocID="{1555D6A8-2475-467C-B16B-155EE9EB5CBE}" presName="spacer" presStyleCnt="0"/>
      <dgm:spPr/>
    </dgm:pt>
    <dgm:pt modelId="{F40EAD44-7A99-A14B-8E63-A008E0AC19F1}" type="pres">
      <dgm:prSet presAssocID="{D85AA796-DAD5-4BFD-A587-54F0D98671A5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D6AE9C05-D8F0-FF4F-B2E5-3E51060DDD5A}" type="presOf" srcId="{06E19566-0E8C-43C6-A383-6385F406075F}" destId="{869E5F76-95C6-3840-A30D-00E3B62B33F8}" srcOrd="0" destOrd="0" presId="urn:microsoft.com/office/officeart/2005/8/layout/vList2"/>
    <dgm:cxn modelId="{61D11E88-D5FF-0549-B729-F877622A7E01}" type="presOf" srcId="{FF94F1BF-A6F5-4BC2-B65A-A9E4BAFE71B2}" destId="{A7982185-F7E6-EB47-9776-D8BF6F6A2D38}" srcOrd="0" destOrd="0" presId="urn:microsoft.com/office/officeart/2005/8/layout/vList2"/>
    <dgm:cxn modelId="{9CFC6894-ABFB-E34B-B5D0-01324B36AF8E}" type="presOf" srcId="{D85AA796-DAD5-4BFD-A587-54F0D98671A5}" destId="{F40EAD44-7A99-A14B-8E63-A008E0AC19F1}" srcOrd="0" destOrd="0" presId="urn:microsoft.com/office/officeart/2005/8/layout/vList2"/>
    <dgm:cxn modelId="{90D293B0-AC63-1F42-A052-0C7F3DD81BA9}" type="presOf" srcId="{3977DDB7-247B-44F0-B7AA-ED5E39B68C0E}" destId="{4386CB59-39DE-BA45-A950-54E0E62DAFAD}" srcOrd="0" destOrd="0" presId="urn:microsoft.com/office/officeart/2005/8/layout/vList2"/>
    <dgm:cxn modelId="{706CE8D1-997B-46A2-8109-2FE7D110A662}" srcId="{06E19566-0E8C-43C6-A383-6385F406075F}" destId="{D85AA796-DAD5-4BFD-A587-54F0D98671A5}" srcOrd="2" destOrd="0" parTransId="{8A05B954-3B9E-4140-B790-6A60C4E44119}" sibTransId="{7CDF7E84-2280-445B-8FB0-DB328F43592B}"/>
    <dgm:cxn modelId="{0BA324F0-008A-4615-9AB5-74FE61E10324}" srcId="{06E19566-0E8C-43C6-A383-6385F406075F}" destId="{FF94F1BF-A6F5-4BC2-B65A-A9E4BAFE71B2}" srcOrd="0" destOrd="0" parTransId="{9B36F1DC-4642-4A66-AC0C-800A4298E853}" sibTransId="{7FAB1389-15B1-4D96-89FC-9A3E4451EAA2}"/>
    <dgm:cxn modelId="{0A59F3F9-2821-4155-B096-BDC1F51DFD1D}" srcId="{06E19566-0E8C-43C6-A383-6385F406075F}" destId="{3977DDB7-247B-44F0-B7AA-ED5E39B68C0E}" srcOrd="1" destOrd="0" parTransId="{07A88737-A814-4E00-B6D6-BAB48E39EDBE}" sibTransId="{1555D6A8-2475-467C-B16B-155EE9EB5CBE}"/>
    <dgm:cxn modelId="{CA1C130A-7866-8B4C-9BEB-EE2DAAF3E1CA}" type="presParOf" srcId="{869E5F76-95C6-3840-A30D-00E3B62B33F8}" destId="{A7982185-F7E6-EB47-9776-D8BF6F6A2D38}" srcOrd="0" destOrd="0" presId="urn:microsoft.com/office/officeart/2005/8/layout/vList2"/>
    <dgm:cxn modelId="{4C419E60-6994-4A4F-90F3-CEB5BA0EF60D}" type="presParOf" srcId="{869E5F76-95C6-3840-A30D-00E3B62B33F8}" destId="{9D5761C8-4155-0242-87B3-F5172109E52F}" srcOrd="1" destOrd="0" presId="urn:microsoft.com/office/officeart/2005/8/layout/vList2"/>
    <dgm:cxn modelId="{CB522EFF-3F81-E846-8077-1F754C01E135}" type="presParOf" srcId="{869E5F76-95C6-3840-A30D-00E3B62B33F8}" destId="{4386CB59-39DE-BA45-A950-54E0E62DAFAD}" srcOrd="2" destOrd="0" presId="urn:microsoft.com/office/officeart/2005/8/layout/vList2"/>
    <dgm:cxn modelId="{4288B112-D562-3B4A-B902-EFB97402B272}" type="presParOf" srcId="{869E5F76-95C6-3840-A30D-00E3B62B33F8}" destId="{286E5310-EC51-814C-B5F2-1CF498DF8129}" srcOrd="3" destOrd="0" presId="urn:microsoft.com/office/officeart/2005/8/layout/vList2"/>
    <dgm:cxn modelId="{C3718D09-E74C-574E-9128-502C3C9175CC}" type="presParOf" srcId="{869E5F76-95C6-3840-A30D-00E3B62B33F8}" destId="{F40EAD44-7A99-A14B-8E63-A008E0AC19F1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AF658A2-C357-458A-99EC-39C49D6B0AF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0378B88-964C-48F3-A08F-64210E2E2920}">
      <dgm:prSet/>
      <dgm:spPr/>
      <dgm:t>
        <a:bodyPr/>
        <a:lstStyle/>
        <a:p>
          <a:r>
            <a:rPr lang="en-US"/>
            <a:t>Continuïteit van zorg verlaagt stress bij patiënten en familie</a:t>
          </a:r>
        </a:p>
      </dgm:t>
    </dgm:pt>
    <dgm:pt modelId="{8B10BD3B-BC95-4000-A978-06AECAB80FDA}" type="parTrans" cxnId="{20020FC2-0967-4EEF-B813-9F6A3FFA0064}">
      <dgm:prSet/>
      <dgm:spPr/>
      <dgm:t>
        <a:bodyPr/>
        <a:lstStyle/>
        <a:p>
          <a:endParaRPr lang="en-US"/>
        </a:p>
      </dgm:t>
    </dgm:pt>
    <dgm:pt modelId="{6A272066-93F7-41CD-97A3-45B277E75860}" type="sibTrans" cxnId="{20020FC2-0967-4EEF-B813-9F6A3FFA0064}">
      <dgm:prSet/>
      <dgm:spPr/>
      <dgm:t>
        <a:bodyPr/>
        <a:lstStyle/>
        <a:p>
          <a:endParaRPr lang="en-US"/>
        </a:p>
      </dgm:t>
    </dgm:pt>
    <dgm:pt modelId="{628A9879-F3E6-46FB-9779-97FC4E5F6010}">
      <dgm:prSet/>
      <dgm:spPr/>
      <dgm:t>
        <a:bodyPr/>
        <a:lstStyle/>
        <a:p>
          <a:r>
            <a:rPr lang="en-US"/>
            <a:t>Goede samenwerking tussen huisarts en specialist verbetert symptoomcontrole</a:t>
          </a:r>
        </a:p>
      </dgm:t>
    </dgm:pt>
    <dgm:pt modelId="{2A746099-B356-4013-B303-B320F6ADADEF}" type="parTrans" cxnId="{37E682D0-9BDF-4100-8D53-8263EDDE0D72}">
      <dgm:prSet/>
      <dgm:spPr/>
      <dgm:t>
        <a:bodyPr/>
        <a:lstStyle/>
        <a:p>
          <a:endParaRPr lang="en-US"/>
        </a:p>
      </dgm:t>
    </dgm:pt>
    <dgm:pt modelId="{D78DAE96-5B0A-42B8-8494-1FCAB95D6076}" type="sibTrans" cxnId="{37E682D0-9BDF-4100-8D53-8263EDDE0D72}">
      <dgm:prSet/>
      <dgm:spPr/>
      <dgm:t>
        <a:bodyPr/>
        <a:lstStyle/>
        <a:p>
          <a:endParaRPr lang="en-US"/>
        </a:p>
      </dgm:t>
    </dgm:pt>
    <dgm:pt modelId="{1C307065-0825-4060-B68C-3F06735A34D8}">
      <dgm:prSet/>
      <dgm:spPr/>
      <dgm:t>
        <a:bodyPr/>
        <a:lstStyle/>
        <a:p>
          <a:r>
            <a:rPr lang="nl-NL"/>
            <a:t>(</a:t>
          </a:r>
          <a:r>
            <a:rPr lang="en-US"/>
            <a:t>Bron: Smith et al., Journal of Palliative Medicine, 2023</a:t>
          </a:r>
          <a:r>
            <a:rPr lang="nl-NL"/>
            <a:t>)</a:t>
          </a:r>
          <a:endParaRPr lang="en-US"/>
        </a:p>
      </dgm:t>
    </dgm:pt>
    <dgm:pt modelId="{CD2D130C-A332-41CF-B7F1-755C3E895386}" type="parTrans" cxnId="{76831B6C-D816-411F-8BFA-34F02AC4AEEA}">
      <dgm:prSet/>
      <dgm:spPr/>
      <dgm:t>
        <a:bodyPr/>
        <a:lstStyle/>
        <a:p>
          <a:endParaRPr lang="en-US"/>
        </a:p>
      </dgm:t>
    </dgm:pt>
    <dgm:pt modelId="{078DBBEB-3971-4A07-9732-1B9BD2C55468}" type="sibTrans" cxnId="{76831B6C-D816-411F-8BFA-34F02AC4AEEA}">
      <dgm:prSet/>
      <dgm:spPr/>
      <dgm:t>
        <a:bodyPr/>
        <a:lstStyle/>
        <a:p>
          <a:endParaRPr lang="en-US"/>
        </a:p>
      </dgm:t>
    </dgm:pt>
    <dgm:pt modelId="{6F4EBD70-E530-5E47-BD8F-0DA945D90C7E}" type="pres">
      <dgm:prSet presAssocID="{4AF658A2-C357-458A-99EC-39C49D6B0AF8}" presName="linear" presStyleCnt="0">
        <dgm:presLayoutVars>
          <dgm:animLvl val="lvl"/>
          <dgm:resizeHandles val="exact"/>
        </dgm:presLayoutVars>
      </dgm:prSet>
      <dgm:spPr/>
    </dgm:pt>
    <dgm:pt modelId="{A01B2305-5FA5-C040-963D-477467A5A3FF}" type="pres">
      <dgm:prSet presAssocID="{80378B88-964C-48F3-A08F-64210E2E292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4D42EB0-87FC-CC42-9F25-A7B0B26D3958}" type="pres">
      <dgm:prSet presAssocID="{6A272066-93F7-41CD-97A3-45B277E75860}" presName="spacer" presStyleCnt="0"/>
      <dgm:spPr/>
    </dgm:pt>
    <dgm:pt modelId="{91B6E80F-4744-BE49-AD2B-3C35EA08AFA8}" type="pres">
      <dgm:prSet presAssocID="{628A9879-F3E6-46FB-9779-97FC4E5F6010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482C982-C359-E14E-9395-22F4C805593C}" type="pres">
      <dgm:prSet presAssocID="{D78DAE96-5B0A-42B8-8494-1FCAB95D6076}" presName="spacer" presStyleCnt="0"/>
      <dgm:spPr/>
    </dgm:pt>
    <dgm:pt modelId="{128EBC1A-6F13-F24D-8E95-65D1F6D80579}" type="pres">
      <dgm:prSet presAssocID="{1C307065-0825-4060-B68C-3F06735A34D8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1778DA2D-1418-1E41-A43A-6DBA6FB19B45}" type="presOf" srcId="{80378B88-964C-48F3-A08F-64210E2E2920}" destId="{A01B2305-5FA5-C040-963D-477467A5A3FF}" srcOrd="0" destOrd="0" presId="urn:microsoft.com/office/officeart/2005/8/layout/vList2"/>
    <dgm:cxn modelId="{76831B6C-D816-411F-8BFA-34F02AC4AEEA}" srcId="{4AF658A2-C357-458A-99EC-39C49D6B0AF8}" destId="{1C307065-0825-4060-B68C-3F06735A34D8}" srcOrd="2" destOrd="0" parTransId="{CD2D130C-A332-41CF-B7F1-755C3E895386}" sibTransId="{078DBBEB-3971-4A07-9732-1B9BD2C55468}"/>
    <dgm:cxn modelId="{670FFD6F-C4BB-344A-B2D1-8688401EB85C}" type="presOf" srcId="{1C307065-0825-4060-B68C-3F06735A34D8}" destId="{128EBC1A-6F13-F24D-8E95-65D1F6D80579}" srcOrd="0" destOrd="0" presId="urn:microsoft.com/office/officeart/2005/8/layout/vList2"/>
    <dgm:cxn modelId="{246D658E-1D45-6B4E-AD75-C9213EF1E201}" type="presOf" srcId="{4AF658A2-C357-458A-99EC-39C49D6B0AF8}" destId="{6F4EBD70-E530-5E47-BD8F-0DA945D90C7E}" srcOrd="0" destOrd="0" presId="urn:microsoft.com/office/officeart/2005/8/layout/vList2"/>
    <dgm:cxn modelId="{77E2DF96-20D9-9048-94A7-C717B45B323B}" type="presOf" srcId="{628A9879-F3E6-46FB-9779-97FC4E5F6010}" destId="{91B6E80F-4744-BE49-AD2B-3C35EA08AFA8}" srcOrd="0" destOrd="0" presId="urn:microsoft.com/office/officeart/2005/8/layout/vList2"/>
    <dgm:cxn modelId="{20020FC2-0967-4EEF-B813-9F6A3FFA0064}" srcId="{4AF658A2-C357-458A-99EC-39C49D6B0AF8}" destId="{80378B88-964C-48F3-A08F-64210E2E2920}" srcOrd="0" destOrd="0" parTransId="{8B10BD3B-BC95-4000-A978-06AECAB80FDA}" sibTransId="{6A272066-93F7-41CD-97A3-45B277E75860}"/>
    <dgm:cxn modelId="{37E682D0-9BDF-4100-8D53-8263EDDE0D72}" srcId="{4AF658A2-C357-458A-99EC-39C49D6B0AF8}" destId="{628A9879-F3E6-46FB-9779-97FC4E5F6010}" srcOrd="1" destOrd="0" parTransId="{2A746099-B356-4013-B303-B320F6ADADEF}" sibTransId="{D78DAE96-5B0A-42B8-8494-1FCAB95D6076}"/>
    <dgm:cxn modelId="{0C8B34BD-E36E-6848-9D8B-BD38D1946249}" type="presParOf" srcId="{6F4EBD70-E530-5E47-BD8F-0DA945D90C7E}" destId="{A01B2305-5FA5-C040-963D-477467A5A3FF}" srcOrd="0" destOrd="0" presId="urn:microsoft.com/office/officeart/2005/8/layout/vList2"/>
    <dgm:cxn modelId="{AAE4EA7C-3723-514E-B1FF-86973578424D}" type="presParOf" srcId="{6F4EBD70-E530-5E47-BD8F-0DA945D90C7E}" destId="{94D42EB0-87FC-CC42-9F25-A7B0B26D3958}" srcOrd="1" destOrd="0" presId="urn:microsoft.com/office/officeart/2005/8/layout/vList2"/>
    <dgm:cxn modelId="{38EFAABA-6572-1445-865D-59B4A8B036E6}" type="presParOf" srcId="{6F4EBD70-E530-5E47-BD8F-0DA945D90C7E}" destId="{91B6E80F-4744-BE49-AD2B-3C35EA08AFA8}" srcOrd="2" destOrd="0" presId="urn:microsoft.com/office/officeart/2005/8/layout/vList2"/>
    <dgm:cxn modelId="{99FA7EC3-8663-4849-A6D4-0904D0FF0ACA}" type="presParOf" srcId="{6F4EBD70-E530-5E47-BD8F-0DA945D90C7E}" destId="{7482C982-C359-E14E-9395-22F4C805593C}" srcOrd="3" destOrd="0" presId="urn:microsoft.com/office/officeart/2005/8/layout/vList2"/>
    <dgm:cxn modelId="{A6C09DE0-7A08-0743-A691-F402F289DA58}" type="presParOf" srcId="{6F4EBD70-E530-5E47-BD8F-0DA945D90C7E}" destId="{128EBC1A-6F13-F24D-8E95-65D1F6D8057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C7153D9-0D1D-4402-B2A8-28056FF854EE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BA0B35CE-9C16-4ED3-A187-A8BE504C3BCF}">
      <dgm:prSet/>
      <dgm:spPr/>
      <dgm:t>
        <a:bodyPr/>
        <a:lstStyle/>
        <a:p>
          <a:r>
            <a:rPr lang="en-US"/>
            <a:t>Nauwe samenwerking tussen huisarts en longarts is essentieel</a:t>
          </a:r>
        </a:p>
      </dgm:t>
    </dgm:pt>
    <dgm:pt modelId="{98680099-F9E6-4F83-A4FC-88B6D6C8951B}" type="parTrans" cxnId="{26E3D787-DF4E-47E9-BB3F-3EC4C8A37FDD}">
      <dgm:prSet/>
      <dgm:spPr/>
      <dgm:t>
        <a:bodyPr/>
        <a:lstStyle/>
        <a:p>
          <a:endParaRPr lang="en-US"/>
        </a:p>
      </dgm:t>
    </dgm:pt>
    <dgm:pt modelId="{6FB2C84D-829C-47F3-9310-FCDE667F1412}" type="sibTrans" cxnId="{26E3D787-DF4E-47E9-BB3F-3EC4C8A37FDD}">
      <dgm:prSet/>
      <dgm:spPr/>
      <dgm:t>
        <a:bodyPr/>
        <a:lstStyle/>
        <a:p>
          <a:endParaRPr lang="en-US"/>
        </a:p>
      </dgm:t>
    </dgm:pt>
    <dgm:pt modelId="{8D3DAF74-FBB5-499C-8866-50B7700F7083}">
      <dgm:prSet/>
      <dgm:spPr/>
      <dgm:t>
        <a:bodyPr/>
        <a:lstStyle/>
        <a:p>
          <a:r>
            <a:rPr lang="en-US"/>
            <a:t>Regelmatige communicatie en gezamenlijke planning verbeteren zorg</a:t>
          </a:r>
        </a:p>
      </dgm:t>
    </dgm:pt>
    <dgm:pt modelId="{EB3AB2FE-0150-47E8-9125-F7CE0F0191C5}" type="parTrans" cxnId="{40915E49-C400-4693-919B-39AA36181FAD}">
      <dgm:prSet/>
      <dgm:spPr/>
      <dgm:t>
        <a:bodyPr/>
        <a:lstStyle/>
        <a:p>
          <a:endParaRPr lang="en-US"/>
        </a:p>
      </dgm:t>
    </dgm:pt>
    <dgm:pt modelId="{F7D9E175-81BE-46F2-A4E6-29B2DB9ED967}" type="sibTrans" cxnId="{40915E49-C400-4693-919B-39AA36181FAD}">
      <dgm:prSet/>
      <dgm:spPr/>
      <dgm:t>
        <a:bodyPr/>
        <a:lstStyle/>
        <a:p>
          <a:endParaRPr lang="en-US"/>
        </a:p>
      </dgm:t>
    </dgm:pt>
    <dgm:pt modelId="{42F9799F-F51E-4257-ACDB-9DADE965B0D0}">
      <dgm:prSet/>
      <dgm:spPr/>
      <dgm:t>
        <a:bodyPr/>
        <a:lstStyle/>
        <a:p>
          <a:r>
            <a:rPr lang="en-US"/>
            <a:t>Nazorg aan nabestaanden wordt gewaardeerd en is onderdeel van goede zorg</a:t>
          </a:r>
        </a:p>
      </dgm:t>
    </dgm:pt>
    <dgm:pt modelId="{FB0ADAE0-B565-48A8-A1D0-5547C34E1134}" type="parTrans" cxnId="{C7B52E82-E314-4CBD-B626-69F850EEF555}">
      <dgm:prSet/>
      <dgm:spPr/>
      <dgm:t>
        <a:bodyPr/>
        <a:lstStyle/>
        <a:p>
          <a:endParaRPr lang="en-US"/>
        </a:p>
      </dgm:t>
    </dgm:pt>
    <dgm:pt modelId="{22AE7D6B-39A1-4A90-9841-407EE2CC83CB}" type="sibTrans" cxnId="{C7B52E82-E314-4CBD-B626-69F850EEF555}">
      <dgm:prSet/>
      <dgm:spPr/>
      <dgm:t>
        <a:bodyPr/>
        <a:lstStyle/>
        <a:p>
          <a:endParaRPr lang="en-US"/>
        </a:p>
      </dgm:t>
    </dgm:pt>
    <dgm:pt modelId="{6B2198C7-1207-C441-8737-70ABD1C17A7E}" type="pres">
      <dgm:prSet presAssocID="{1C7153D9-0D1D-4402-B2A8-28056FF854EE}" presName="linear" presStyleCnt="0">
        <dgm:presLayoutVars>
          <dgm:animLvl val="lvl"/>
          <dgm:resizeHandles val="exact"/>
        </dgm:presLayoutVars>
      </dgm:prSet>
      <dgm:spPr/>
    </dgm:pt>
    <dgm:pt modelId="{FE5D317B-AC79-FA45-B2E3-EE18D6A6DF22}" type="pres">
      <dgm:prSet presAssocID="{BA0B35CE-9C16-4ED3-A187-A8BE504C3BCF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83FBB0BA-7319-6941-88CA-EE7666E5F42A}" type="pres">
      <dgm:prSet presAssocID="{6FB2C84D-829C-47F3-9310-FCDE667F1412}" presName="spacer" presStyleCnt="0"/>
      <dgm:spPr/>
    </dgm:pt>
    <dgm:pt modelId="{508ED520-CF0C-2C4D-A506-CDF05F5D6537}" type="pres">
      <dgm:prSet presAssocID="{8D3DAF74-FBB5-499C-8866-50B7700F708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CCB2EC8-3655-5D45-BF02-F631A54F76D6}" type="pres">
      <dgm:prSet presAssocID="{F7D9E175-81BE-46F2-A4E6-29B2DB9ED967}" presName="spacer" presStyleCnt="0"/>
      <dgm:spPr/>
    </dgm:pt>
    <dgm:pt modelId="{9EE3E087-5B7C-BD45-8384-30E7E2867A98}" type="pres">
      <dgm:prSet presAssocID="{42F9799F-F51E-4257-ACDB-9DADE965B0D0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52217301-7A35-614D-95D5-0851215C01A4}" type="presOf" srcId="{1C7153D9-0D1D-4402-B2A8-28056FF854EE}" destId="{6B2198C7-1207-C441-8737-70ABD1C17A7E}" srcOrd="0" destOrd="0" presId="urn:microsoft.com/office/officeart/2005/8/layout/vList2"/>
    <dgm:cxn modelId="{EE6F9964-3A21-1A4F-8A9C-AC58B0E13CF5}" type="presOf" srcId="{42F9799F-F51E-4257-ACDB-9DADE965B0D0}" destId="{9EE3E087-5B7C-BD45-8384-30E7E2867A98}" srcOrd="0" destOrd="0" presId="urn:microsoft.com/office/officeart/2005/8/layout/vList2"/>
    <dgm:cxn modelId="{40915E49-C400-4693-919B-39AA36181FAD}" srcId="{1C7153D9-0D1D-4402-B2A8-28056FF854EE}" destId="{8D3DAF74-FBB5-499C-8866-50B7700F7083}" srcOrd="1" destOrd="0" parTransId="{EB3AB2FE-0150-47E8-9125-F7CE0F0191C5}" sibTransId="{F7D9E175-81BE-46F2-A4E6-29B2DB9ED967}"/>
    <dgm:cxn modelId="{C7B52E82-E314-4CBD-B626-69F850EEF555}" srcId="{1C7153D9-0D1D-4402-B2A8-28056FF854EE}" destId="{42F9799F-F51E-4257-ACDB-9DADE965B0D0}" srcOrd="2" destOrd="0" parTransId="{FB0ADAE0-B565-48A8-A1D0-5547C34E1134}" sibTransId="{22AE7D6B-39A1-4A90-9841-407EE2CC83CB}"/>
    <dgm:cxn modelId="{26E3D787-DF4E-47E9-BB3F-3EC4C8A37FDD}" srcId="{1C7153D9-0D1D-4402-B2A8-28056FF854EE}" destId="{BA0B35CE-9C16-4ED3-A187-A8BE504C3BCF}" srcOrd="0" destOrd="0" parTransId="{98680099-F9E6-4F83-A4FC-88B6D6C8951B}" sibTransId="{6FB2C84D-829C-47F3-9310-FCDE667F1412}"/>
    <dgm:cxn modelId="{D636D6D6-3CD6-2A40-828C-DD163215453A}" type="presOf" srcId="{8D3DAF74-FBB5-499C-8866-50B7700F7083}" destId="{508ED520-CF0C-2C4D-A506-CDF05F5D6537}" srcOrd="0" destOrd="0" presId="urn:microsoft.com/office/officeart/2005/8/layout/vList2"/>
    <dgm:cxn modelId="{44AF25F6-BB43-2C49-9691-175459392468}" type="presOf" srcId="{BA0B35CE-9C16-4ED3-A187-A8BE504C3BCF}" destId="{FE5D317B-AC79-FA45-B2E3-EE18D6A6DF22}" srcOrd="0" destOrd="0" presId="urn:microsoft.com/office/officeart/2005/8/layout/vList2"/>
    <dgm:cxn modelId="{6EC18490-9B4C-6B42-A54A-B5FF3EA750FD}" type="presParOf" srcId="{6B2198C7-1207-C441-8737-70ABD1C17A7E}" destId="{FE5D317B-AC79-FA45-B2E3-EE18D6A6DF22}" srcOrd="0" destOrd="0" presId="urn:microsoft.com/office/officeart/2005/8/layout/vList2"/>
    <dgm:cxn modelId="{6D64A36E-99E8-EC46-AB8D-4B0963E3ACE8}" type="presParOf" srcId="{6B2198C7-1207-C441-8737-70ABD1C17A7E}" destId="{83FBB0BA-7319-6941-88CA-EE7666E5F42A}" srcOrd="1" destOrd="0" presId="urn:microsoft.com/office/officeart/2005/8/layout/vList2"/>
    <dgm:cxn modelId="{49AEECD3-DCA3-EC47-9DA7-CD9C20EF20CF}" type="presParOf" srcId="{6B2198C7-1207-C441-8737-70ABD1C17A7E}" destId="{508ED520-CF0C-2C4D-A506-CDF05F5D6537}" srcOrd="2" destOrd="0" presId="urn:microsoft.com/office/officeart/2005/8/layout/vList2"/>
    <dgm:cxn modelId="{6121071A-42FA-DA42-8A14-D1BAB2EB9863}" type="presParOf" srcId="{6B2198C7-1207-C441-8737-70ABD1C17A7E}" destId="{1CCB2EC8-3655-5D45-BF02-F631A54F76D6}" srcOrd="3" destOrd="0" presId="urn:microsoft.com/office/officeart/2005/8/layout/vList2"/>
    <dgm:cxn modelId="{CB3F40AB-67BE-B643-8D7C-4E25EC765046}" type="presParOf" srcId="{6B2198C7-1207-C441-8737-70ABD1C17A7E}" destId="{9EE3E087-5B7C-BD45-8384-30E7E2867A9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DDFB70-923E-AF4F-A4EF-1BD62CDD3CB2}">
      <dsp:nvSpPr>
        <dsp:cNvPr id="0" name=""/>
        <dsp:cNvSpPr/>
      </dsp:nvSpPr>
      <dsp:spPr>
        <a:xfrm>
          <a:off x="0" y="395694"/>
          <a:ext cx="10515600" cy="179010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u="sng" kern="1200" dirty="0" err="1"/>
            <a:t>Samenwerking</a:t>
          </a:r>
          <a:r>
            <a:rPr lang="en-US" sz="4500" u="sng" kern="1200" dirty="0"/>
            <a:t> </a:t>
          </a:r>
          <a:r>
            <a:rPr lang="en-US" sz="4500" u="sng" kern="1200" dirty="0" err="1"/>
            <a:t>tussen</a:t>
          </a:r>
          <a:r>
            <a:rPr lang="en-US" sz="4500" u="sng" kern="1200" dirty="0"/>
            <a:t> specialist </a:t>
          </a:r>
          <a:r>
            <a:rPr lang="en-US" sz="4500" u="sng" kern="1200" dirty="0" err="1"/>
            <a:t>en</a:t>
          </a:r>
          <a:r>
            <a:rPr lang="en-US" sz="4500" u="sng" kern="1200" dirty="0"/>
            <a:t> </a:t>
          </a:r>
          <a:r>
            <a:rPr lang="en-US" sz="4500" u="sng" kern="1200" dirty="0" err="1"/>
            <a:t>huisarts</a:t>
          </a:r>
          <a:r>
            <a:rPr lang="en-US" sz="4500" u="sng" kern="1200" dirty="0"/>
            <a:t> is </a:t>
          </a:r>
          <a:r>
            <a:rPr lang="en-US" sz="4500" u="sng" kern="1200" dirty="0" err="1"/>
            <a:t>cruciaal</a:t>
          </a:r>
          <a:r>
            <a:rPr lang="en-US" sz="4500" u="sng" kern="1200" dirty="0"/>
            <a:t> in de </a:t>
          </a:r>
          <a:r>
            <a:rPr lang="en-US" sz="4500" u="sng" kern="1200" dirty="0" err="1"/>
            <a:t>palliatieve</a:t>
          </a:r>
          <a:r>
            <a:rPr lang="en-US" sz="4500" u="sng" kern="1200" dirty="0"/>
            <a:t> </a:t>
          </a:r>
          <a:r>
            <a:rPr lang="en-US" sz="4500" u="sng" kern="1200" dirty="0" err="1"/>
            <a:t>fase</a:t>
          </a:r>
          <a:endParaRPr lang="en-US" sz="4500" kern="1200" dirty="0"/>
        </a:p>
      </dsp:txBody>
      <dsp:txXfrm>
        <a:off x="87385" y="483079"/>
        <a:ext cx="10340830" cy="1615330"/>
      </dsp:txXfrm>
    </dsp:sp>
    <dsp:sp modelId="{13F961AE-3779-4644-B8CB-35F82F09B327}">
      <dsp:nvSpPr>
        <dsp:cNvPr id="0" name=""/>
        <dsp:cNvSpPr/>
      </dsp:nvSpPr>
      <dsp:spPr>
        <a:xfrm>
          <a:off x="0" y="2185794"/>
          <a:ext cx="10515600" cy="17698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57150" rIns="320040" bIns="57150" numCol="1" spcCol="1270" anchor="t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500" kern="1200"/>
            <a:t>Wie draagt welke verantwoordelijkheid?</a:t>
          </a:r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500" kern="1200"/>
            <a:t>Hoe zorgen we voor optimale begeleiding?</a:t>
          </a:r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l-NL" sz="3500" kern="1200"/>
            <a:t>Wat is die optimale begeleiding?</a:t>
          </a:r>
          <a:endParaRPr lang="en-US" sz="3500" kern="1200"/>
        </a:p>
      </dsp:txBody>
      <dsp:txXfrm>
        <a:off x="0" y="2185794"/>
        <a:ext cx="10515600" cy="176984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185532-B56C-CF4E-9A26-B702CE36C43A}">
      <dsp:nvSpPr>
        <dsp:cNvPr id="0" name=""/>
        <dsp:cNvSpPr/>
      </dsp:nvSpPr>
      <dsp:spPr>
        <a:xfrm>
          <a:off x="0" y="65512"/>
          <a:ext cx="10515600" cy="66258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700" kern="1200"/>
            <a:t>Mevrouw B, 63 jaar. Blanco VG</a:t>
          </a:r>
          <a:endParaRPr lang="en-US" sz="1700" kern="1200"/>
        </a:p>
      </dsp:txBody>
      <dsp:txXfrm>
        <a:off x="32345" y="97857"/>
        <a:ext cx="10450910" cy="597895"/>
      </dsp:txXfrm>
    </dsp:sp>
    <dsp:sp modelId="{917AB3B8-EF1A-D643-8C6F-549FE5BA00A2}">
      <dsp:nvSpPr>
        <dsp:cNvPr id="0" name=""/>
        <dsp:cNvSpPr/>
      </dsp:nvSpPr>
      <dsp:spPr>
        <a:xfrm>
          <a:off x="0" y="777057"/>
          <a:ext cx="10515600" cy="662585"/>
        </a:xfrm>
        <a:prstGeom prst="roundRect">
          <a:avLst/>
        </a:prstGeom>
        <a:solidFill>
          <a:schemeClr val="accent2">
            <a:hueOff val="-1702695"/>
            <a:satOff val="14117"/>
            <a:lumOff val="309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700" kern="1200"/>
            <a:t>2024 (januari) Adenocarcinoom RBK met ingroei in thoraxwand, contralaterale longmetastasen en levermetastasen, stadium IV. Mutaties: negatief, PDL-1 &lt; 1%</a:t>
          </a:r>
          <a:endParaRPr lang="en-US" sz="1700" kern="1200"/>
        </a:p>
      </dsp:txBody>
      <dsp:txXfrm>
        <a:off x="32345" y="809402"/>
        <a:ext cx="10450910" cy="597895"/>
      </dsp:txXfrm>
    </dsp:sp>
    <dsp:sp modelId="{927CC663-05F6-F54A-BB54-1B52D1B0F7D2}">
      <dsp:nvSpPr>
        <dsp:cNvPr id="0" name=""/>
        <dsp:cNvSpPr/>
      </dsp:nvSpPr>
      <dsp:spPr>
        <a:xfrm>
          <a:off x="0" y="1488603"/>
          <a:ext cx="10515600" cy="662585"/>
        </a:xfrm>
        <a:prstGeom prst="roundRect">
          <a:avLst/>
        </a:prstGeom>
        <a:solidFill>
          <a:schemeClr val="accent2">
            <a:hueOff val="-3405390"/>
            <a:satOff val="28234"/>
            <a:lumOff val="619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700" kern="1200"/>
            <a:t>2024 (febr) Palliatieve radiotherapie op tumor en thoraxwand. Start pembro/pemextrexed/carbo 4 kuren. Partieel geringe respons. In mei: monotherapie pembro.</a:t>
          </a:r>
          <a:endParaRPr lang="en-US" sz="1700" kern="1200"/>
        </a:p>
      </dsp:txBody>
      <dsp:txXfrm>
        <a:off x="32345" y="1520948"/>
        <a:ext cx="10450910" cy="597895"/>
      </dsp:txXfrm>
    </dsp:sp>
    <dsp:sp modelId="{9C735934-A57B-694A-9C04-4FD5EE5A7341}">
      <dsp:nvSpPr>
        <dsp:cNvPr id="0" name=""/>
        <dsp:cNvSpPr/>
      </dsp:nvSpPr>
      <dsp:spPr>
        <a:xfrm>
          <a:off x="0" y="2200149"/>
          <a:ext cx="10515600" cy="662585"/>
        </a:xfrm>
        <a:prstGeom prst="roundRect">
          <a:avLst/>
        </a:prstGeom>
        <a:solidFill>
          <a:schemeClr val="accent2">
            <a:hueOff val="-5108086"/>
            <a:satOff val="42350"/>
            <a:lumOff val="929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700" kern="1200"/>
            <a:t>2024 (juli) Progressie primaire tumor, nieuwe levermeta’s. Staken immunotherapie. Start docetaxel</a:t>
          </a:r>
          <a:endParaRPr lang="en-US" sz="1700" kern="1200"/>
        </a:p>
      </dsp:txBody>
      <dsp:txXfrm>
        <a:off x="32345" y="2232494"/>
        <a:ext cx="10450910" cy="597895"/>
      </dsp:txXfrm>
    </dsp:sp>
    <dsp:sp modelId="{E8218F17-99C1-1D4E-85DC-6BE2F0789226}">
      <dsp:nvSpPr>
        <dsp:cNvPr id="0" name=""/>
        <dsp:cNvSpPr/>
      </dsp:nvSpPr>
      <dsp:spPr>
        <a:xfrm>
          <a:off x="0" y="2911694"/>
          <a:ext cx="10515600" cy="662585"/>
        </a:xfrm>
        <a:prstGeom prst="roundRect">
          <a:avLst/>
        </a:prstGeom>
        <a:solidFill>
          <a:schemeClr val="accent2">
            <a:hueOff val="-6810781"/>
            <a:satOff val="56467"/>
            <a:lumOff val="1239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700" kern="1200"/>
            <a:t>2024 (oktober) Progressie na monotherapie docetaxel.</a:t>
          </a:r>
          <a:endParaRPr lang="en-US" sz="1700" kern="1200"/>
        </a:p>
      </dsp:txBody>
      <dsp:txXfrm>
        <a:off x="32345" y="2944039"/>
        <a:ext cx="10450910" cy="597895"/>
      </dsp:txXfrm>
    </dsp:sp>
    <dsp:sp modelId="{19C3DB21-5AA7-6C47-89C4-F4B62C9E7342}">
      <dsp:nvSpPr>
        <dsp:cNvPr id="0" name=""/>
        <dsp:cNvSpPr/>
      </dsp:nvSpPr>
      <dsp:spPr>
        <a:xfrm>
          <a:off x="0" y="3623240"/>
          <a:ext cx="10515600" cy="662585"/>
        </a:xfrm>
        <a:prstGeom prst="roundRect">
          <a:avLst/>
        </a:prstGeom>
        <a:solidFill>
          <a:schemeClr val="accent2">
            <a:hueOff val="-8513476"/>
            <a:satOff val="70584"/>
            <a:lumOff val="1549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700" kern="1200"/>
            <a:t>Radiotherapie nog geringe ruimte: 1x 8 Gray ivm pijn. Pijnstilling: oxycodon 2x 30 mg/ pcm 4x 1000/ diclofenac 3x 50 </a:t>
          </a:r>
          <a:r>
            <a:rPr lang="nl-NL" sz="1700" kern="1200">
              <a:sym typeface="Wingdings" panose="05000000000000000000" pitchFamily="2" charset="2"/>
            </a:rPr>
            <a:t></a:t>
          </a:r>
          <a:r>
            <a:rPr lang="nl-NL" sz="1700" kern="1200"/>
            <a:t> pijnscore 4.</a:t>
          </a:r>
          <a:endParaRPr lang="en-US" sz="1700" kern="1200"/>
        </a:p>
      </dsp:txBody>
      <dsp:txXfrm>
        <a:off x="32345" y="3655585"/>
        <a:ext cx="10450910" cy="59789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1D44D3-538F-B94B-A316-A162A357153A}">
      <dsp:nvSpPr>
        <dsp:cNvPr id="0" name=""/>
        <dsp:cNvSpPr/>
      </dsp:nvSpPr>
      <dsp:spPr>
        <a:xfrm>
          <a:off x="0" y="2101"/>
          <a:ext cx="5036058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9A576C8-762B-2146-A933-F63DE99D5A2F}">
      <dsp:nvSpPr>
        <dsp:cNvPr id="0" name=""/>
        <dsp:cNvSpPr/>
      </dsp:nvSpPr>
      <dsp:spPr>
        <a:xfrm>
          <a:off x="0" y="2101"/>
          <a:ext cx="5036058" cy="14330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Moet </a:t>
          </a:r>
          <a:r>
            <a:rPr lang="en-US" sz="2900" kern="1200" baseline="0" dirty="0" err="1"/>
            <a:t>deze</a:t>
          </a:r>
          <a:r>
            <a:rPr lang="en-US" sz="2900" kern="1200" baseline="0" dirty="0"/>
            <a:t> patient nu </a:t>
          </a:r>
          <a:r>
            <a:rPr lang="en-US" sz="2900" kern="1200" baseline="0" dirty="0" err="1"/>
            <a:t>helemaal</a:t>
          </a:r>
          <a:r>
            <a:rPr lang="en-US" sz="2900" kern="1200" baseline="0" dirty="0"/>
            <a:t> </a:t>
          </a:r>
          <a:r>
            <a:rPr lang="en-US" sz="2900" kern="1200" baseline="0" dirty="0" err="1"/>
            <a:t>terugverwezen</a:t>
          </a:r>
          <a:r>
            <a:rPr lang="en-US" sz="2900" kern="1200" baseline="0" dirty="0"/>
            <a:t> </a:t>
          </a:r>
          <a:r>
            <a:rPr lang="en-US" sz="2900" kern="1200" baseline="0" dirty="0" err="1"/>
            <a:t>wordt</a:t>
          </a:r>
          <a:r>
            <a:rPr lang="en-US" sz="2900" kern="1200" baseline="0" dirty="0"/>
            <a:t> </a:t>
          </a:r>
          <a:r>
            <a:rPr lang="en-US" sz="2900" kern="1200" baseline="0" dirty="0" err="1"/>
            <a:t>naar</a:t>
          </a:r>
          <a:r>
            <a:rPr lang="en-US" sz="2900" kern="1200" baseline="0" dirty="0"/>
            <a:t> de </a:t>
          </a:r>
          <a:r>
            <a:rPr lang="en-US" sz="2900" kern="1200" baseline="0" dirty="0" err="1"/>
            <a:t>huisarts</a:t>
          </a:r>
          <a:r>
            <a:rPr lang="en-US" sz="2900" kern="1200" baseline="0" dirty="0"/>
            <a:t>?</a:t>
          </a:r>
          <a:endParaRPr lang="en-US" sz="2900" kern="1200" dirty="0"/>
        </a:p>
      </dsp:txBody>
      <dsp:txXfrm>
        <a:off x="0" y="2101"/>
        <a:ext cx="5036058" cy="1433087"/>
      </dsp:txXfrm>
    </dsp:sp>
    <dsp:sp modelId="{FE8E37E6-43A5-E84E-B7AC-30D2C4532FB6}">
      <dsp:nvSpPr>
        <dsp:cNvPr id="0" name=""/>
        <dsp:cNvSpPr/>
      </dsp:nvSpPr>
      <dsp:spPr>
        <a:xfrm>
          <a:off x="0" y="1435188"/>
          <a:ext cx="5036058" cy="0"/>
        </a:xfrm>
        <a:prstGeom prst="line">
          <a:avLst/>
        </a:prstGeom>
        <a:solidFill>
          <a:schemeClr val="accent2">
            <a:hueOff val="-4256738"/>
            <a:satOff val="35292"/>
            <a:lumOff val="7745"/>
            <a:alphaOff val="0"/>
          </a:schemeClr>
        </a:solidFill>
        <a:ln w="12700" cap="flat" cmpd="sng" algn="ctr">
          <a:solidFill>
            <a:schemeClr val="accent2">
              <a:hueOff val="-4256738"/>
              <a:satOff val="35292"/>
              <a:lumOff val="774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21D0241-C185-7D4E-B4A7-0A8D9FA0ADCD}">
      <dsp:nvSpPr>
        <dsp:cNvPr id="0" name=""/>
        <dsp:cNvSpPr/>
      </dsp:nvSpPr>
      <dsp:spPr>
        <a:xfrm>
          <a:off x="0" y="1435188"/>
          <a:ext cx="5036058" cy="14330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900" kern="1200"/>
            <a:t>A. Ja.</a:t>
          </a:r>
          <a:endParaRPr lang="en-US" sz="2900" kern="1200"/>
        </a:p>
      </dsp:txBody>
      <dsp:txXfrm>
        <a:off x="0" y="1435188"/>
        <a:ext cx="5036058" cy="1433087"/>
      </dsp:txXfrm>
    </dsp:sp>
    <dsp:sp modelId="{2BB83D3E-B5AB-AD42-9119-92C74AA11B6E}">
      <dsp:nvSpPr>
        <dsp:cNvPr id="0" name=""/>
        <dsp:cNvSpPr/>
      </dsp:nvSpPr>
      <dsp:spPr>
        <a:xfrm>
          <a:off x="0" y="2868276"/>
          <a:ext cx="5036058" cy="0"/>
        </a:xfrm>
        <a:prstGeom prst="line">
          <a:avLst/>
        </a:prstGeom>
        <a:solidFill>
          <a:schemeClr val="accent2">
            <a:hueOff val="-8513476"/>
            <a:satOff val="70584"/>
            <a:lumOff val="15491"/>
            <a:alphaOff val="0"/>
          </a:schemeClr>
        </a:solidFill>
        <a:ln w="12700" cap="flat" cmpd="sng" algn="ctr">
          <a:solidFill>
            <a:schemeClr val="accent2">
              <a:hueOff val="-8513476"/>
              <a:satOff val="70584"/>
              <a:lumOff val="1549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D207584-DA9B-2444-9A16-5453F190D488}">
      <dsp:nvSpPr>
        <dsp:cNvPr id="0" name=""/>
        <dsp:cNvSpPr/>
      </dsp:nvSpPr>
      <dsp:spPr>
        <a:xfrm>
          <a:off x="0" y="2868276"/>
          <a:ext cx="5036058" cy="14330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900" kern="1200"/>
            <a:t>B. Nee</a:t>
          </a:r>
          <a:endParaRPr lang="en-US" sz="2900" kern="1200"/>
        </a:p>
      </dsp:txBody>
      <dsp:txXfrm>
        <a:off x="0" y="2868276"/>
        <a:ext cx="5036058" cy="143308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31DD76-6D48-48A7-9E04-337098008FA4}">
      <dsp:nvSpPr>
        <dsp:cNvPr id="0" name=""/>
        <dsp:cNvSpPr/>
      </dsp:nvSpPr>
      <dsp:spPr>
        <a:xfrm>
          <a:off x="0" y="531"/>
          <a:ext cx="7886700" cy="124470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14D765-BF44-4914-87F5-AA7AA5331F14}">
      <dsp:nvSpPr>
        <dsp:cNvPr id="0" name=""/>
        <dsp:cNvSpPr/>
      </dsp:nvSpPr>
      <dsp:spPr>
        <a:xfrm>
          <a:off x="376522" y="280590"/>
          <a:ext cx="684586" cy="68458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F6B762-03FF-42B3-8942-0E23C60CB9D7}">
      <dsp:nvSpPr>
        <dsp:cNvPr id="0" name=""/>
        <dsp:cNvSpPr/>
      </dsp:nvSpPr>
      <dsp:spPr>
        <a:xfrm>
          <a:off x="1437631" y="531"/>
          <a:ext cx="6449068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Longarts: diagnose, behandelopties bespreken, symptoommanagement</a:t>
          </a:r>
          <a:r>
            <a:rPr lang="nl-NL" sz="2300" kern="1200"/>
            <a:t>, aanzet palliatieve zorg</a:t>
          </a:r>
          <a:endParaRPr lang="en-US" sz="2300" kern="1200"/>
        </a:p>
      </dsp:txBody>
      <dsp:txXfrm>
        <a:off x="1437631" y="531"/>
        <a:ext cx="6449068" cy="1244702"/>
      </dsp:txXfrm>
    </dsp:sp>
    <dsp:sp modelId="{3BC1670B-EE1E-4FC3-8BBF-9784D60ED2A2}">
      <dsp:nvSpPr>
        <dsp:cNvPr id="0" name=""/>
        <dsp:cNvSpPr/>
      </dsp:nvSpPr>
      <dsp:spPr>
        <a:xfrm>
          <a:off x="0" y="1556410"/>
          <a:ext cx="7886700" cy="124470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9032BC-CAC0-4A66-8251-F627E5AF307D}">
      <dsp:nvSpPr>
        <dsp:cNvPr id="0" name=""/>
        <dsp:cNvSpPr/>
      </dsp:nvSpPr>
      <dsp:spPr>
        <a:xfrm>
          <a:off x="376522" y="1836468"/>
          <a:ext cx="684586" cy="68458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63F21D-4648-451B-93EF-6B118A05D943}">
      <dsp:nvSpPr>
        <dsp:cNvPr id="0" name=""/>
        <dsp:cNvSpPr/>
      </dsp:nvSpPr>
      <dsp:spPr>
        <a:xfrm>
          <a:off x="1437631" y="1556410"/>
          <a:ext cx="6449068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Huisarts: continue zorg, psychosociale begeleiding, thuiszorg regelen</a:t>
          </a:r>
        </a:p>
      </dsp:txBody>
      <dsp:txXfrm>
        <a:off x="1437631" y="1556410"/>
        <a:ext cx="6449068" cy="1244702"/>
      </dsp:txXfrm>
    </dsp:sp>
    <dsp:sp modelId="{801E9C3E-2483-41FB-9628-97E6F79C6A42}">
      <dsp:nvSpPr>
        <dsp:cNvPr id="0" name=""/>
        <dsp:cNvSpPr/>
      </dsp:nvSpPr>
      <dsp:spPr>
        <a:xfrm>
          <a:off x="0" y="3112289"/>
          <a:ext cx="7886700" cy="124470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B0E56C-9B33-4425-85AA-4C9BC3C5A67B}">
      <dsp:nvSpPr>
        <dsp:cNvPr id="0" name=""/>
        <dsp:cNvSpPr/>
      </dsp:nvSpPr>
      <dsp:spPr>
        <a:xfrm>
          <a:off x="376522" y="3392347"/>
          <a:ext cx="684586" cy="68458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F3BD01-4375-48ED-AE17-5B10F02CA01F}">
      <dsp:nvSpPr>
        <dsp:cNvPr id="0" name=""/>
        <dsp:cNvSpPr/>
      </dsp:nvSpPr>
      <dsp:spPr>
        <a:xfrm>
          <a:off x="1437631" y="3112289"/>
          <a:ext cx="6449068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Gezamenlijke verantwoordelijkheid voor proactieve zorgplanning</a:t>
          </a:r>
        </a:p>
      </dsp:txBody>
      <dsp:txXfrm>
        <a:off x="1437631" y="3112289"/>
        <a:ext cx="6449068" cy="124470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A2B57D-A47B-624C-849E-5ED9EE249BAD}">
      <dsp:nvSpPr>
        <dsp:cNvPr id="0" name=""/>
        <dsp:cNvSpPr/>
      </dsp:nvSpPr>
      <dsp:spPr>
        <a:xfrm>
          <a:off x="0" y="175161"/>
          <a:ext cx="4988440" cy="4988440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732666-D39B-3941-9F2F-0671A49A6834}">
      <dsp:nvSpPr>
        <dsp:cNvPr id="0" name=""/>
        <dsp:cNvSpPr/>
      </dsp:nvSpPr>
      <dsp:spPr>
        <a:xfrm>
          <a:off x="473901" y="649063"/>
          <a:ext cx="1945491" cy="194549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Communicatie tussen huisarts en specialist</a:t>
          </a:r>
        </a:p>
      </dsp:txBody>
      <dsp:txXfrm>
        <a:off x="568872" y="744034"/>
        <a:ext cx="1755549" cy="1755549"/>
      </dsp:txXfrm>
    </dsp:sp>
    <dsp:sp modelId="{AB7A3CE3-9670-3844-A135-8D25A6AC606F}">
      <dsp:nvSpPr>
        <dsp:cNvPr id="0" name=""/>
        <dsp:cNvSpPr/>
      </dsp:nvSpPr>
      <dsp:spPr>
        <a:xfrm>
          <a:off x="2569046" y="649063"/>
          <a:ext cx="1945491" cy="1945491"/>
        </a:xfrm>
        <a:prstGeom prst="roundRect">
          <a:avLst/>
        </a:prstGeom>
        <a:solidFill>
          <a:schemeClr val="accent2">
            <a:hueOff val="-2837825"/>
            <a:satOff val="23528"/>
            <a:lumOff val="516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Bereikbaarheid en beschikbaarheid van de specialist</a:t>
          </a:r>
        </a:p>
      </dsp:txBody>
      <dsp:txXfrm>
        <a:off x="2664017" y="744034"/>
        <a:ext cx="1755549" cy="1755549"/>
      </dsp:txXfrm>
    </dsp:sp>
    <dsp:sp modelId="{ECE8CE4A-8260-3740-98DF-3A53D97E9167}">
      <dsp:nvSpPr>
        <dsp:cNvPr id="0" name=""/>
        <dsp:cNvSpPr/>
      </dsp:nvSpPr>
      <dsp:spPr>
        <a:xfrm>
          <a:off x="473901" y="2744208"/>
          <a:ext cx="1945491" cy="1945491"/>
        </a:xfrm>
        <a:prstGeom prst="roundRect">
          <a:avLst/>
        </a:prstGeom>
        <a:solidFill>
          <a:schemeClr val="accent2">
            <a:hueOff val="-5675651"/>
            <a:satOff val="47056"/>
            <a:lumOff val="1032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Verschillende verwachtingen bij patiënt en familie</a:t>
          </a:r>
        </a:p>
      </dsp:txBody>
      <dsp:txXfrm>
        <a:off x="568872" y="2839179"/>
        <a:ext cx="1755549" cy="1755549"/>
      </dsp:txXfrm>
    </dsp:sp>
    <dsp:sp modelId="{B500134A-AC73-0F4D-9693-624DF845982E}">
      <dsp:nvSpPr>
        <dsp:cNvPr id="0" name=""/>
        <dsp:cNvSpPr/>
      </dsp:nvSpPr>
      <dsp:spPr>
        <a:xfrm>
          <a:off x="2569046" y="2744208"/>
          <a:ext cx="1945491" cy="1945491"/>
        </a:xfrm>
        <a:prstGeom prst="roundRect">
          <a:avLst/>
        </a:prstGeom>
        <a:solidFill>
          <a:schemeClr val="accent2">
            <a:hueOff val="-8513476"/>
            <a:satOff val="70584"/>
            <a:lumOff val="1549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700" kern="1200"/>
            <a:t>Hoop</a:t>
          </a:r>
          <a:endParaRPr lang="en-US" sz="1700" kern="1200"/>
        </a:p>
      </dsp:txBody>
      <dsp:txXfrm>
        <a:off x="2664017" y="2839179"/>
        <a:ext cx="1755549" cy="175554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4D2EA8-8084-3C41-A955-3E37BC0D175D}">
      <dsp:nvSpPr>
        <dsp:cNvPr id="0" name=""/>
        <dsp:cNvSpPr/>
      </dsp:nvSpPr>
      <dsp:spPr>
        <a:xfrm>
          <a:off x="0" y="12042"/>
          <a:ext cx="4988440" cy="83537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Hoop op een waardige afronding van het leven</a:t>
          </a:r>
        </a:p>
      </dsp:txBody>
      <dsp:txXfrm>
        <a:off x="40780" y="52822"/>
        <a:ext cx="4906880" cy="753819"/>
      </dsp:txXfrm>
    </dsp:sp>
    <dsp:sp modelId="{ADD41E6C-CA32-6440-A640-7E52640DCD59}">
      <dsp:nvSpPr>
        <dsp:cNvPr id="0" name=""/>
        <dsp:cNvSpPr/>
      </dsp:nvSpPr>
      <dsp:spPr>
        <a:xfrm>
          <a:off x="0" y="907902"/>
          <a:ext cx="4988440" cy="835379"/>
        </a:xfrm>
        <a:prstGeom prst="roundRect">
          <a:avLst/>
        </a:prstGeom>
        <a:solidFill>
          <a:schemeClr val="accent5">
            <a:hueOff val="617065"/>
            <a:satOff val="782"/>
            <a:lumOff val="-6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Controlebezoeken kunnen rust en zekerheid geven</a:t>
          </a:r>
        </a:p>
      </dsp:txBody>
      <dsp:txXfrm>
        <a:off x="40780" y="948682"/>
        <a:ext cx="4906880" cy="753819"/>
      </dsp:txXfrm>
    </dsp:sp>
    <dsp:sp modelId="{414C9732-E673-6D48-9E1F-1613B378476E}">
      <dsp:nvSpPr>
        <dsp:cNvPr id="0" name=""/>
        <dsp:cNvSpPr/>
      </dsp:nvSpPr>
      <dsp:spPr>
        <a:xfrm>
          <a:off x="0" y="1803762"/>
          <a:ext cx="4988440" cy="835379"/>
        </a:xfrm>
        <a:prstGeom prst="roundRect">
          <a:avLst/>
        </a:prstGeom>
        <a:solidFill>
          <a:schemeClr val="accent5">
            <a:hueOff val="1234130"/>
            <a:satOff val="1564"/>
            <a:lumOff val="-1388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100" kern="1200"/>
            <a:t>Controlebezoeken kunnen valse hoop of onterechte verwachtingen geven?</a:t>
          </a:r>
          <a:endParaRPr lang="en-US" sz="2100" kern="1200"/>
        </a:p>
      </dsp:txBody>
      <dsp:txXfrm>
        <a:off x="40780" y="1844542"/>
        <a:ext cx="4906880" cy="753819"/>
      </dsp:txXfrm>
    </dsp:sp>
    <dsp:sp modelId="{F95F952A-F8E8-DB40-9A25-F60389192045}">
      <dsp:nvSpPr>
        <dsp:cNvPr id="0" name=""/>
        <dsp:cNvSpPr/>
      </dsp:nvSpPr>
      <dsp:spPr>
        <a:xfrm>
          <a:off x="0" y="2699622"/>
          <a:ext cx="4988440" cy="835379"/>
        </a:xfrm>
        <a:prstGeom prst="roundRect">
          <a:avLst/>
        </a:prstGeom>
        <a:solidFill>
          <a:schemeClr val="accent5">
            <a:hueOff val="1851195"/>
            <a:satOff val="2346"/>
            <a:lumOff val="-20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100" kern="1200"/>
            <a:t>Medicalisering laatste levensfase?</a:t>
          </a:r>
          <a:endParaRPr lang="en-US" sz="2100" kern="1200"/>
        </a:p>
      </dsp:txBody>
      <dsp:txXfrm>
        <a:off x="40780" y="2740402"/>
        <a:ext cx="4906880" cy="753819"/>
      </dsp:txXfrm>
    </dsp:sp>
    <dsp:sp modelId="{E21D3853-7651-EB4C-86B6-2A4936E4BB8E}">
      <dsp:nvSpPr>
        <dsp:cNvPr id="0" name=""/>
        <dsp:cNvSpPr/>
      </dsp:nvSpPr>
      <dsp:spPr>
        <a:xfrm>
          <a:off x="0" y="3595482"/>
          <a:ext cx="4988440" cy="835379"/>
        </a:xfrm>
        <a:prstGeom prst="roundRect">
          <a:avLst/>
        </a:prstGeom>
        <a:solidFill>
          <a:schemeClr val="accent5">
            <a:hueOff val="2468260"/>
            <a:satOff val="3128"/>
            <a:lumOff val="-27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100" kern="1200"/>
            <a:t>Kosten/ SEH-bezoeken</a:t>
          </a:r>
          <a:endParaRPr lang="en-US" sz="2100" kern="1200"/>
        </a:p>
      </dsp:txBody>
      <dsp:txXfrm>
        <a:off x="40780" y="3636262"/>
        <a:ext cx="4906880" cy="753819"/>
      </dsp:txXfrm>
    </dsp:sp>
    <dsp:sp modelId="{49DDBB72-1B0A-7A41-8F39-DBC2E9B82794}">
      <dsp:nvSpPr>
        <dsp:cNvPr id="0" name=""/>
        <dsp:cNvSpPr/>
      </dsp:nvSpPr>
      <dsp:spPr>
        <a:xfrm>
          <a:off x="0" y="4491342"/>
          <a:ext cx="4988440" cy="835379"/>
        </a:xfrm>
        <a:prstGeom prst="roundRect">
          <a:avLst/>
        </a:prstGeom>
        <a:solidFill>
          <a:schemeClr val="accent5">
            <a:hueOff val="3085325"/>
            <a:satOff val="3910"/>
            <a:lumOff val="-3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Belang van open en eerlijke communicatie</a:t>
          </a:r>
        </a:p>
      </dsp:txBody>
      <dsp:txXfrm>
        <a:off x="40780" y="4532122"/>
        <a:ext cx="4906880" cy="75381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982185-F7E6-EB47-9776-D8BF6F6A2D38}">
      <dsp:nvSpPr>
        <dsp:cNvPr id="0" name=""/>
        <dsp:cNvSpPr/>
      </dsp:nvSpPr>
      <dsp:spPr>
        <a:xfrm>
          <a:off x="0" y="135356"/>
          <a:ext cx="5175384" cy="169562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Tijd nemen voor gesprekken</a:t>
          </a:r>
        </a:p>
      </dsp:txBody>
      <dsp:txXfrm>
        <a:off x="82773" y="218129"/>
        <a:ext cx="5009838" cy="1530076"/>
      </dsp:txXfrm>
    </dsp:sp>
    <dsp:sp modelId="{4386CB59-39DE-BA45-A950-54E0E62DAFAD}">
      <dsp:nvSpPr>
        <dsp:cNvPr id="0" name=""/>
        <dsp:cNvSpPr/>
      </dsp:nvSpPr>
      <dsp:spPr>
        <a:xfrm>
          <a:off x="0" y="1920259"/>
          <a:ext cx="5175384" cy="1695622"/>
        </a:xfrm>
        <a:prstGeom prst="roundRect">
          <a:avLst/>
        </a:prstGeom>
        <a:solidFill>
          <a:schemeClr val="accent2">
            <a:hueOff val="-4256738"/>
            <a:satOff val="35292"/>
            <a:lumOff val="774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Realistische maar hoopvolle benadering</a:t>
          </a:r>
        </a:p>
      </dsp:txBody>
      <dsp:txXfrm>
        <a:off x="82773" y="2003032"/>
        <a:ext cx="5009838" cy="1530076"/>
      </dsp:txXfrm>
    </dsp:sp>
    <dsp:sp modelId="{F40EAD44-7A99-A14B-8E63-A008E0AC19F1}">
      <dsp:nvSpPr>
        <dsp:cNvPr id="0" name=""/>
        <dsp:cNvSpPr/>
      </dsp:nvSpPr>
      <dsp:spPr>
        <a:xfrm>
          <a:off x="0" y="3705161"/>
          <a:ext cx="5175384" cy="1695622"/>
        </a:xfrm>
        <a:prstGeom prst="roundRect">
          <a:avLst/>
        </a:prstGeom>
        <a:solidFill>
          <a:schemeClr val="accent2">
            <a:hueOff val="-8513476"/>
            <a:satOff val="70584"/>
            <a:lumOff val="1549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Nauwe samenwerking met huisarts en </a:t>
          </a:r>
          <a:r>
            <a:rPr lang="nl-NL" sz="3100" kern="1200"/>
            <a:t>(transmuraal) </a:t>
          </a:r>
          <a:r>
            <a:rPr lang="en-US" sz="3100" kern="1200"/>
            <a:t>palliatief team</a:t>
          </a:r>
        </a:p>
      </dsp:txBody>
      <dsp:txXfrm>
        <a:off x="82773" y="3787934"/>
        <a:ext cx="5009838" cy="153007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1B2305-5FA5-C040-963D-477467A5A3FF}">
      <dsp:nvSpPr>
        <dsp:cNvPr id="0" name=""/>
        <dsp:cNvSpPr/>
      </dsp:nvSpPr>
      <dsp:spPr>
        <a:xfrm>
          <a:off x="0" y="136281"/>
          <a:ext cx="8229600" cy="1352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Continuïteit van zorg verlaagt stress bij patiënten en familie</a:t>
          </a:r>
        </a:p>
      </dsp:txBody>
      <dsp:txXfrm>
        <a:off x="66025" y="202306"/>
        <a:ext cx="8097550" cy="1220470"/>
      </dsp:txXfrm>
    </dsp:sp>
    <dsp:sp modelId="{91B6E80F-4744-BE49-AD2B-3C35EA08AFA8}">
      <dsp:nvSpPr>
        <dsp:cNvPr id="0" name=""/>
        <dsp:cNvSpPr/>
      </dsp:nvSpPr>
      <dsp:spPr>
        <a:xfrm>
          <a:off x="0" y="1586721"/>
          <a:ext cx="8229600" cy="1352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Goede samenwerking tussen huisarts en specialist verbetert symptoomcontrole</a:t>
          </a:r>
        </a:p>
      </dsp:txBody>
      <dsp:txXfrm>
        <a:off x="66025" y="1652746"/>
        <a:ext cx="8097550" cy="1220470"/>
      </dsp:txXfrm>
    </dsp:sp>
    <dsp:sp modelId="{128EBC1A-6F13-F24D-8E95-65D1F6D80579}">
      <dsp:nvSpPr>
        <dsp:cNvPr id="0" name=""/>
        <dsp:cNvSpPr/>
      </dsp:nvSpPr>
      <dsp:spPr>
        <a:xfrm>
          <a:off x="0" y="3037161"/>
          <a:ext cx="8229600" cy="1352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400" kern="1200"/>
            <a:t>(</a:t>
          </a:r>
          <a:r>
            <a:rPr lang="en-US" sz="3400" kern="1200"/>
            <a:t>Bron: Smith et al., Journal of Palliative Medicine, 2023</a:t>
          </a:r>
          <a:r>
            <a:rPr lang="nl-NL" sz="3400" kern="1200"/>
            <a:t>)</a:t>
          </a:r>
          <a:endParaRPr lang="en-US" sz="3400" kern="1200"/>
        </a:p>
      </dsp:txBody>
      <dsp:txXfrm>
        <a:off x="66025" y="3103186"/>
        <a:ext cx="8097550" cy="122047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5D317B-AC79-FA45-B2E3-EE18D6A6DF22}">
      <dsp:nvSpPr>
        <dsp:cNvPr id="0" name=""/>
        <dsp:cNvSpPr/>
      </dsp:nvSpPr>
      <dsp:spPr>
        <a:xfrm>
          <a:off x="0" y="108431"/>
          <a:ext cx="4988440" cy="16497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Nauwe samenwerking tussen huisarts en longarts is essentieel</a:t>
          </a:r>
        </a:p>
      </dsp:txBody>
      <dsp:txXfrm>
        <a:off x="80532" y="188963"/>
        <a:ext cx="4827376" cy="1488636"/>
      </dsp:txXfrm>
    </dsp:sp>
    <dsp:sp modelId="{508ED520-CF0C-2C4D-A506-CDF05F5D6537}">
      <dsp:nvSpPr>
        <dsp:cNvPr id="0" name=""/>
        <dsp:cNvSpPr/>
      </dsp:nvSpPr>
      <dsp:spPr>
        <a:xfrm>
          <a:off x="0" y="1844531"/>
          <a:ext cx="4988440" cy="1649700"/>
        </a:xfrm>
        <a:prstGeom prst="roundRect">
          <a:avLst/>
        </a:prstGeom>
        <a:solidFill>
          <a:schemeClr val="accent5">
            <a:hueOff val="1542663"/>
            <a:satOff val="1955"/>
            <a:lumOff val="-1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Regelmatige communicatie en gezamenlijke planning verbeteren zorg</a:t>
          </a:r>
        </a:p>
      </dsp:txBody>
      <dsp:txXfrm>
        <a:off x="80532" y="1925063"/>
        <a:ext cx="4827376" cy="1488636"/>
      </dsp:txXfrm>
    </dsp:sp>
    <dsp:sp modelId="{9EE3E087-5B7C-BD45-8384-30E7E2867A98}">
      <dsp:nvSpPr>
        <dsp:cNvPr id="0" name=""/>
        <dsp:cNvSpPr/>
      </dsp:nvSpPr>
      <dsp:spPr>
        <a:xfrm>
          <a:off x="0" y="3580632"/>
          <a:ext cx="4988440" cy="1649700"/>
        </a:xfrm>
        <a:prstGeom prst="roundRect">
          <a:avLst/>
        </a:prstGeom>
        <a:solidFill>
          <a:schemeClr val="accent5">
            <a:hueOff val="3085325"/>
            <a:satOff val="3910"/>
            <a:lumOff val="-3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Nazorg aan nabestaanden wordt gewaardeerd en is onderdeel van goede zorg</a:t>
          </a:r>
        </a:p>
      </dsp:txBody>
      <dsp:txXfrm>
        <a:off x="80532" y="3661164"/>
        <a:ext cx="4827376" cy="14886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E60A420-A226-48AC-9C4C-9B28352EA41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6B42EA-A43A-4AC3-B416-8F71446A228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387D5D-8F66-42E5-9A3E-80CDE966F534}" type="datetimeFigureOut">
              <a:rPr lang="ru-RU" smtClean="0"/>
              <a:t>17.11.2025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FFBC97-2AF1-42D1-B2C0-D598EE3832F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BF272F-C7AE-4C63-8795-0ACA576288B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99374B-0DF1-427D-9556-6044BB587297}" type="slidenum">
              <a:rPr lang="ru-RU" smtClean="0"/>
              <a:t>‹nr.›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57812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52E1DC-9BCD-470E-B2B5-544E71BC2DA7}" type="datetimeFigureOut">
              <a:rPr lang="ru-RU" smtClean="0"/>
              <a:t>17.11.2025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BF8DA0-31EA-4C06-8257-5A9C414A3D02}" type="slidenum">
              <a:rPr lang="ru-RU" smtClean="0"/>
              <a:t>‹nr.›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3296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</p:spPr>
      </p:sp>
      <p:sp>
        <p:nvSpPr>
          <p:cNvPr id="24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216000" indent="-215640">
              <a:lnSpc>
                <a:spcPct val="100000"/>
              </a:lnSpc>
              <a:tabLst>
                <a:tab pos="0" algn="l"/>
              </a:tabLst>
            </a:pPr>
            <a:r>
              <a:rPr lang="nl-NL" sz="2000" b="0" strike="noStrike" spc="-1">
                <a:latin typeface="Calibri"/>
              </a:rPr>
              <a:t>Bij welke ziektebeelden past dit verloop? &gt; orgaan falen als hartfalen en COPD</a:t>
            </a:r>
          </a:p>
          <a:p>
            <a:pPr marL="216000" indent="-215640">
              <a:lnSpc>
                <a:spcPct val="100000"/>
              </a:lnSpc>
              <a:tabLst>
                <a:tab pos="0" algn="l"/>
              </a:tabLst>
            </a:pPr>
            <a:r>
              <a:rPr lang="nl-NL" sz="2000" b="0" strike="noStrike" spc="-1">
                <a:latin typeface="Calibri"/>
              </a:rPr>
              <a:t>Waarom is het nou zo moeilijk om gesprek over palliatieve zorg te starten </a:t>
            </a:r>
            <a:r>
              <a:rPr lang="nl-NL" sz="2000" b="0" strike="noStrike" spc="-1">
                <a:latin typeface="Wingdings"/>
              </a:rPr>
              <a:t></a:t>
            </a:r>
            <a:r>
              <a:rPr lang="nl-NL" sz="2000" b="0" strike="noStrike" spc="-1">
                <a:latin typeface="Calibri"/>
              </a:rPr>
              <a:t> onder andere onzeker ziektebeloop + tijdsdruk + onwetendheid (beginnende) dokters + gebrek aan scholing! </a:t>
            </a:r>
          </a:p>
          <a:p>
            <a:pPr marL="216000" indent="-215640">
              <a:lnSpc>
                <a:spcPct val="100000"/>
              </a:lnSpc>
              <a:tabLst>
                <a:tab pos="0" algn="l"/>
              </a:tabLst>
            </a:pPr>
            <a:r>
              <a:rPr lang="nl-NL" sz="2000" b="0" strike="noStrike" spc="-1">
                <a:latin typeface="Calibri"/>
              </a:rPr>
              <a:t>Op y-as met hoog/laag: niveau van functioneren. </a:t>
            </a:r>
          </a:p>
          <a:p>
            <a:pPr marL="216000" indent="-215640">
              <a:lnSpc>
                <a:spcPct val="100000"/>
              </a:lnSpc>
              <a:tabLst>
                <a:tab pos="0" algn="l"/>
              </a:tabLst>
            </a:pPr>
            <a:endParaRPr lang="nl-NL" sz="2000" b="0" strike="noStrike" spc="-1">
              <a:latin typeface="Calibri"/>
            </a:endParaRPr>
          </a:p>
        </p:txBody>
      </p:sp>
      <p:sp>
        <p:nvSpPr>
          <p:cNvPr id="243" name="CustomShape 3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CABB3EF9-4318-408F-8C29-93B8D1E8429F}" type="slidenum">
              <a:rPr lang="nl-NL" sz="1200" b="0" strike="noStrike" spc="-1">
                <a:solidFill>
                  <a:srgbClr val="000000"/>
                </a:solidFill>
                <a:latin typeface="Calibri"/>
                <a:ea typeface="+mn-ea"/>
              </a:rPr>
              <a:t>8</a:t>
            </a:fld>
            <a:endParaRPr lang="nl-NL" sz="1200" b="0" strike="noStrike" spc="-1"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</p:spPr>
      </p:sp>
      <p:sp>
        <p:nvSpPr>
          <p:cNvPr id="24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216000" indent="-215640">
              <a:lnSpc>
                <a:spcPct val="100000"/>
              </a:lnSpc>
              <a:tabLst>
                <a:tab pos="0" algn="l"/>
              </a:tabLst>
            </a:pPr>
            <a:r>
              <a:rPr lang="nl-NL" sz="2000" b="0" strike="noStrike" spc="-1">
                <a:latin typeface="Calibri"/>
              </a:rPr>
              <a:t>Bij welk ziektebeelden past dit verloop? Ouderdom en dementie</a:t>
            </a:r>
          </a:p>
          <a:p>
            <a:pPr marL="216000" indent="-215640">
              <a:lnSpc>
                <a:spcPct val="100000"/>
              </a:lnSpc>
              <a:tabLst>
                <a:tab pos="0" algn="l"/>
              </a:tabLst>
            </a:pPr>
            <a:r>
              <a:rPr lang="nl-NL" sz="2000" b="0" strike="noStrike" spc="-1">
                <a:latin typeface="Calibri"/>
              </a:rPr>
              <a:t>Waarom is het nou zo moeilijk om gesprek over palliatieve zorg te starten </a:t>
            </a:r>
            <a:r>
              <a:rPr lang="nl-NL" sz="2000" b="0" strike="noStrike" spc="-1">
                <a:latin typeface="Wingdings"/>
              </a:rPr>
              <a:t></a:t>
            </a:r>
            <a:r>
              <a:rPr lang="nl-NL" sz="2000" b="0" strike="noStrike" spc="-1">
                <a:latin typeface="Calibri"/>
              </a:rPr>
              <a:t> onder andere onzeker ziektebeloop + tijdsdruk + onwetendheid (beginnende) dokters + gebrek aan scholing! </a:t>
            </a:r>
          </a:p>
          <a:p>
            <a:pPr marL="216000" indent="-215640">
              <a:lnSpc>
                <a:spcPct val="100000"/>
              </a:lnSpc>
              <a:tabLst>
                <a:tab pos="0" algn="l"/>
              </a:tabLst>
            </a:pPr>
            <a:r>
              <a:rPr lang="nl-NL" sz="2000" b="0" strike="noStrike" spc="-1">
                <a:latin typeface="Calibri"/>
              </a:rPr>
              <a:t>Op y-as met hoog/laag: niveau van functioneren. </a:t>
            </a:r>
          </a:p>
        </p:txBody>
      </p:sp>
      <p:sp>
        <p:nvSpPr>
          <p:cNvPr id="246" name="CustomShape 3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E4EB0D5F-9157-49C0-8B1A-8A1F80C1BADD}" type="slidenum">
              <a:rPr lang="nl-NL" sz="1200" b="0" strike="noStrike" spc="-1">
                <a:solidFill>
                  <a:srgbClr val="000000"/>
                </a:solidFill>
                <a:latin typeface="Calibri"/>
                <a:ea typeface="+mn-ea"/>
              </a:rPr>
              <a:t>9</a:t>
            </a:fld>
            <a:endParaRPr lang="nl-NL" sz="1200" b="0" strike="noStrike" spc="-1">
              <a:latin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BF8DA0-31EA-4C06-8257-5A9C414A3D0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44102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BF8DA0-31EA-4C06-8257-5A9C414A3D02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241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carend.nl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carend.nl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carend.nl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carend.nl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carend.nl/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carend.nl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hyperlink" Target="https://carend.nl/" TargetMode="External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hyperlink" Target="https://www.instagram.com/carend_zorg/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11" Type="http://schemas.openxmlformats.org/officeDocument/2006/relationships/hyperlink" Target="https://twitter.com/carend_2020" TargetMode="External"/><Relationship Id="rId5" Type="http://schemas.openxmlformats.org/officeDocument/2006/relationships/image" Target="../media/image7.png"/><Relationship Id="rId10" Type="http://schemas.openxmlformats.org/officeDocument/2006/relationships/hyperlink" Target="https://www.linkedin.com/company/carend/" TargetMode="External"/><Relationship Id="rId4" Type="http://schemas.openxmlformats.org/officeDocument/2006/relationships/image" Target="../media/image6.png"/><Relationship Id="rId9" Type="http://schemas.openxmlformats.org/officeDocument/2006/relationships/hyperlink" Target="mailto:info@carend.nl" TargetMode="Externa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AD46D2-019B-4679-9C2A-63FB9DFBCC72}"/>
              </a:ext>
            </a:extLst>
          </p:cNvPr>
          <p:cNvSpPr/>
          <p:nvPr userDrawn="1"/>
        </p:nvSpPr>
        <p:spPr>
          <a:xfrm>
            <a:off x="0" y="0"/>
            <a:ext cx="12192000" cy="3219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3435EE05-F908-4FA3-AB0C-F46C982E769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276080" y="-7619"/>
            <a:ext cx="7915920" cy="4348798"/>
          </a:xfrm>
          <a:custGeom>
            <a:avLst/>
            <a:gdLst>
              <a:gd name="connsiteX0" fmla="*/ 0 w 8061960"/>
              <a:gd name="connsiteY0" fmla="*/ 0 h 4320000"/>
              <a:gd name="connsiteX1" fmla="*/ 8061960 w 8061960"/>
              <a:gd name="connsiteY1" fmla="*/ 0 h 4320000"/>
              <a:gd name="connsiteX2" fmla="*/ 8061960 w 8061960"/>
              <a:gd name="connsiteY2" fmla="*/ 4320000 h 4320000"/>
              <a:gd name="connsiteX3" fmla="*/ 0 w 8061960"/>
              <a:gd name="connsiteY3" fmla="*/ 4320000 h 4320000"/>
              <a:gd name="connsiteX4" fmla="*/ 0 w 8061960"/>
              <a:gd name="connsiteY4" fmla="*/ 0 h 4320000"/>
              <a:gd name="connsiteX0" fmla="*/ 929640 w 8061960"/>
              <a:gd name="connsiteY0" fmla="*/ 0 h 4327620"/>
              <a:gd name="connsiteX1" fmla="*/ 8061960 w 8061960"/>
              <a:gd name="connsiteY1" fmla="*/ 7620 h 4327620"/>
              <a:gd name="connsiteX2" fmla="*/ 8061960 w 8061960"/>
              <a:gd name="connsiteY2" fmla="*/ 4327620 h 4327620"/>
              <a:gd name="connsiteX3" fmla="*/ 0 w 8061960"/>
              <a:gd name="connsiteY3" fmla="*/ 4327620 h 4327620"/>
              <a:gd name="connsiteX4" fmla="*/ 929640 w 8061960"/>
              <a:gd name="connsiteY4" fmla="*/ 0 h 4327620"/>
              <a:gd name="connsiteX0" fmla="*/ 929640 w 8061960"/>
              <a:gd name="connsiteY0" fmla="*/ 0 h 4327620"/>
              <a:gd name="connsiteX1" fmla="*/ 8061960 w 8061960"/>
              <a:gd name="connsiteY1" fmla="*/ 7620 h 4327620"/>
              <a:gd name="connsiteX2" fmla="*/ 8061960 w 8061960"/>
              <a:gd name="connsiteY2" fmla="*/ 4327620 h 4327620"/>
              <a:gd name="connsiteX3" fmla="*/ 518160 w 8061960"/>
              <a:gd name="connsiteY3" fmla="*/ 4168140 h 4327620"/>
              <a:gd name="connsiteX4" fmla="*/ 0 w 8061960"/>
              <a:gd name="connsiteY4" fmla="*/ 4327620 h 4327620"/>
              <a:gd name="connsiteX5" fmla="*/ 929640 w 8061960"/>
              <a:gd name="connsiteY5" fmla="*/ 0 h 4327620"/>
              <a:gd name="connsiteX0" fmla="*/ 929640 w 8061960"/>
              <a:gd name="connsiteY0" fmla="*/ 0 h 4328160"/>
              <a:gd name="connsiteX1" fmla="*/ 8061960 w 8061960"/>
              <a:gd name="connsiteY1" fmla="*/ 7620 h 4328160"/>
              <a:gd name="connsiteX2" fmla="*/ 8061960 w 8061960"/>
              <a:gd name="connsiteY2" fmla="*/ 4327620 h 4328160"/>
              <a:gd name="connsiteX3" fmla="*/ 518160 w 8061960"/>
              <a:gd name="connsiteY3" fmla="*/ 4328160 h 4328160"/>
              <a:gd name="connsiteX4" fmla="*/ 0 w 8061960"/>
              <a:gd name="connsiteY4" fmla="*/ 4327620 h 4328160"/>
              <a:gd name="connsiteX5" fmla="*/ 929640 w 8061960"/>
              <a:gd name="connsiteY5" fmla="*/ 0 h 4328160"/>
              <a:gd name="connsiteX0" fmla="*/ 815340 w 7947660"/>
              <a:gd name="connsiteY0" fmla="*/ 0 h 4328160"/>
              <a:gd name="connsiteX1" fmla="*/ 7947660 w 7947660"/>
              <a:gd name="connsiteY1" fmla="*/ 7620 h 4328160"/>
              <a:gd name="connsiteX2" fmla="*/ 7947660 w 7947660"/>
              <a:gd name="connsiteY2" fmla="*/ 4327620 h 4328160"/>
              <a:gd name="connsiteX3" fmla="*/ 403860 w 7947660"/>
              <a:gd name="connsiteY3" fmla="*/ 4328160 h 4328160"/>
              <a:gd name="connsiteX4" fmla="*/ 0 w 7947660"/>
              <a:gd name="connsiteY4" fmla="*/ 3825970 h 4328160"/>
              <a:gd name="connsiteX5" fmla="*/ 815340 w 7947660"/>
              <a:gd name="connsiteY5" fmla="*/ 0 h 4328160"/>
              <a:gd name="connsiteX0" fmla="*/ 847667 w 7979987"/>
              <a:gd name="connsiteY0" fmla="*/ 0 h 4328160"/>
              <a:gd name="connsiteX1" fmla="*/ 7979987 w 7979987"/>
              <a:gd name="connsiteY1" fmla="*/ 7620 h 4328160"/>
              <a:gd name="connsiteX2" fmla="*/ 7979987 w 7979987"/>
              <a:gd name="connsiteY2" fmla="*/ 4327620 h 4328160"/>
              <a:gd name="connsiteX3" fmla="*/ 436187 w 7979987"/>
              <a:gd name="connsiteY3" fmla="*/ 4328160 h 4328160"/>
              <a:gd name="connsiteX4" fmla="*/ 32327 w 7979987"/>
              <a:gd name="connsiteY4" fmla="*/ 3825970 h 4328160"/>
              <a:gd name="connsiteX5" fmla="*/ 847667 w 7979987"/>
              <a:gd name="connsiteY5" fmla="*/ 0 h 4328160"/>
              <a:gd name="connsiteX0" fmla="*/ 856065 w 7988385"/>
              <a:gd name="connsiteY0" fmla="*/ 0 h 4332188"/>
              <a:gd name="connsiteX1" fmla="*/ 7988385 w 7988385"/>
              <a:gd name="connsiteY1" fmla="*/ 7620 h 4332188"/>
              <a:gd name="connsiteX2" fmla="*/ 7988385 w 7988385"/>
              <a:gd name="connsiteY2" fmla="*/ 4327620 h 4332188"/>
              <a:gd name="connsiteX3" fmla="*/ 444585 w 7988385"/>
              <a:gd name="connsiteY3" fmla="*/ 4328160 h 4332188"/>
              <a:gd name="connsiteX4" fmla="*/ 40725 w 7988385"/>
              <a:gd name="connsiteY4" fmla="*/ 3825970 h 4332188"/>
              <a:gd name="connsiteX5" fmla="*/ 856065 w 7988385"/>
              <a:gd name="connsiteY5" fmla="*/ 0 h 4332188"/>
              <a:gd name="connsiteX0" fmla="*/ 810472 w 7942792"/>
              <a:gd name="connsiteY0" fmla="*/ 0 h 4328160"/>
              <a:gd name="connsiteX1" fmla="*/ 7942792 w 7942792"/>
              <a:gd name="connsiteY1" fmla="*/ 7620 h 4328160"/>
              <a:gd name="connsiteX2" fmla="*/ 7942792 w 7942792"/>
              <a:gd name="connsiteY2" fmla="*/ 4327620 h 4328160"/>
              <a:gd name="connsiteX3" fmla="*/ 398992 w 7942792"/>
              <a:gd name="connsiteY3" fmla="*/ 4328160 h 4328160"/>
              <a:gd name="connsiteX4" fmla="*/ 45932 w 7942792"/>
              <a:gd name="connsiteY4" fmla="*/ 3578320 h 4328160"/>
              <a:gd name="connsiteX5" fmla="*/ 810472 w 7942792"/>
              <a:gd name="connsiteY5" fmla="*/ 0 h 4328160"/>
              <a:gd name="connsiteX0" fmla="*/ 807980 w 7940300"/>
              <a:gd name="connsiteY0" fmla="*/ 0 h 4328160"/>
              <a:gd name="connsiteX1" fmla="*/ 7940300 w 7940300"/>
              <a:gd name="connsiteY1" fmla="*/ 7620 h 4328160"/>
              <a:gd name="connsiteX2" fmla="*/ 7940300 w 7940300"/>
              <a:gd name="connsiteY2" fmla="*/ 4327620 h 4328160"/>
              <a:gd name="connsiteX3" fmla="*/ 396500 w 7940300"/>
              <a:gd name="connsiteY3" fmla="*/ 4328160 h 4328160"/>
              <a:gd name="connsiteX4" fmla="*/ 43440 w 7940300"/>
              <a:gd name="connsiteY4" fmla="*/ 3578320 h 4328160"/>
              <a:gd name="connsiteX5" fmla="*/ 807980 w 7940300"/>
              <a:gd name="connsiteY5" fmla="*/ 0 h 4328160"/>
              <a:gd name="connsiteX0" fmla="*/ 793452 w 7925772"/>
              <a:gd name="connsiteY0" fmla="*/ 0 h 4327620"/>
              <a:gd name="connsiteX1" fmla="*/ 7925772 w 7925772"/>
              <a:gd name="connsiteY1" fmla="*/ 7620 h 4327620"/>
              <a:gd name="connsiteX2" fmla="*/ 7925772 w 7925772"/>
              <a:gd name="connsiteY2" fmla="*/ 4327620 h 4327620"/>
              <a:gd name="connsiteX3" fmla="*/ 572472 w 7925772"/>
              <a:gd name="connsiteY3" fmla="*/ 4315460 h 4327620"/>
              <a:gd name="connsiteX4" fmla="*/ 28912 w 7925772"/>
              <a:gd name="connsiteY4" fmla="*/ 3578320 h 4327620"/>
              <a:gd name="connsiteX5" fmla="*/ 793452 w 7925772"/>
              <a:gd name="connsiteY5" fmla="*/ 0 h 4327620"/>
              <a:gd name="connsiteX0" fmla="*/ 800673 w 7932993"/>
              <a:gd name="connsiteY0" fmla="*/ 0 h 4327620"/>
              <a:gd name="connsiteX1" fmla="*/ 7932993 w 7932993"/>
              <a:gd name="connsiteY1" fmla="*/ 7620 h 4327620"/>
              <a:gd name="connsiteX2" fmla="*/ 7932993 w 7932993"/>
              <a:gd name="connsiteY2" fmla="*/ 4327620 h 4327620"/>
              <a:gd name="connsiteX3" fmla="*/ 579693 w 7932993"/>
              <a:gd name="connsiteY3" fmla="*/ 4315460 h 4327620"/>
              <a:gd name="connsiteX4" fmla="*/ 36133 w 7932993"/>
              <a:gd name="connsiteY4" fmla="*/ 3578320 h 4327620"/>
              <a:gd name="connsiteX5" fmla="*/ 800673 w 7932993"/>
              <a:gd name="connsiteY5" fmla="*/ 0 h 4327620"/>
              <a:gd name="connsiteX0" fmla="*/ 801047 w 7933367"/>
              <a:gd name="connsiteY0" fmla="*/ 0 h 4339273"/>
              <a:gd name="connsiteX1" fmla="*/ 7933367 w 7933367"/>
              <a:gd name="connsiteY1" fmla="*/ 7620 h 4339273"/>
              <a:gd name="connsiteX2" fmla="*/ 7933367 w 7933367"/>
              <a:gd name="connsiteY2" fmla="*/ 4327620 h 4339273"/>
              <a:gd name="connsiteX3" fmla="*/ 575304 w 7933367"/>
              <a:gd name="connsiteY3" fmla="*/ 4339273 h 4339273"/>
              <a:gd name="connsiteX4" fmla="*/ 36507 w 7933367"/>
              <a:gd name="connsiteY4" fmla="*/ 3578320 h 4339273"/>
              <a:gd name="connsiteX5" fmla="*/ 801047 w 7933367"/>
              <a:gd name="connsiteY5" fmla="*/ 0 h 4339273"/>
              <a:gd name="connsiteX0" fmla="*/ 793542 w 7925862"/>
              <a:gd name="connsiteY0" fmla="*/ 0 h 4339273"/>
              <a:gd name="connsiteX1" fmla="*/ 7925862 w 7925862"/>
              <a:gd name="connsiteY1" fmla="*/ 7620 h 4339273"/>
              <a:gd name="connsiteX2" fmla="*/ 7925862 w 7925862"/>
              <a:gd name="connsiteY2" fmla="*/ 4327620 h 4339273"/>
              <a:gd name="connsiteX3" fmla="*/ 567799 w 7925862"/>
              <a:gd name="connsiteY3" fmla="*/ 4339273 h 4339273"/>
              <a:gd name="connsiteX4" fmla="*/ 29002 w 7925862"/>
              <a:gd name="connsiteY4" fmla="*/ 3578320 h 4339273"/>
              <a:gd name="connsiteX5" fmla="*/ 793542 w 7925862"/>
              <a:gd name="connsiteY5" fmla="*/ 0 h 4339273"/>
              <a:gd name="connsiteX0" fmla="*/ 783782 w 7916102"/>
              <a:gd name="connsiteY0" fmla="*/ 0 h 4339273"/>
              <a:gd name="connsiteX1" fmla="*/ 7916102 w 7916102"/>
              <a:gd name="connsiteY1" fmla="*/ 7620 h 4339273"/>
              <a:gd name="connsiteX2" fmla="*/ 7916102 w 7916102"/>
              <a:gd name="connsiteY2" fmla="*/ 4327620 h 4339273"/>
              <a:gd name="connsiteX3" fmla="*/ 558039 w 7916102"/>
              <a:gd name="connsiteY3" fmla="*/ 4339273 h 4339273"/>
              <a:gd name="connsiteX4" fmla="*/ 19242 w 7916102"/>
              <a:gd name="connsiteY4" fmla="*/ 3578320 h 4339273"/>
              <a:gd name="connsiteX5" fmla="*/ 783782 w 7916102"/>
              <a:gd name="connsiteY5" fmla="*/ 0 h 4339273"/>
              <a:gd name="connsiteX0" fmla="*/ 783782 w 7916102"/>
              <a:gd name="connsiteY0" fmla="*/ 0 h 4346670"/>
              <a:gd name="connsiteX1" fmla="*/ 7916102 w 7916102"/>
              <a:gd name="connsiteY1" fmla="*/ 7620 h 4346670"/>
              <a:gd name="connsiteX2" fmla="*/ 7916102 w 7916102"/>
              <a:gd name="connsiteY2" fmla="*/ 4346670 h 4346670"/>
              <a:gd name="connsiteX3" fmla="*/ 558039 w 7916102"/>
              <a:gd name="connsiteY3" fmla="*/ 4339273 h 4346670"/>
              <a:gd name="connsiteX4" fmla="*/ 19242 w 7916102"/>
              <a:gd name="connsiteY4" fmla="*/ 3578320 h 4346670"/>
              <a:gd name="connsiteX5" fmla="*/ 783782 w 7916102"/>
              <a:gd name="connsiteY5" fmla="*/ 0 h 4346670"/>
              <a:gd name="connsiteX0" fmla="*/ 783600 w 7915920"/>
              <a:gd name="connsiteY0" fmla="*/ 0 h 4348798"/>
              <a:gd name="connsiteX1" fmla="*/ 7915920 w 7915920"/>
              <a:gd name="connsiteY1" fmla="*/ 7620 h 4348798"/>
              <a:gd name="connsiteX2" fmla="*/ 7915920 w 7915920"/>
              <a:gd name="connsiteY2" fmla="*/ 4346670 h 4348798"/>
              <a:gd name="connsiteX3" fmla="*/ 562619 w 7915920"/>
              <a:gd name="connsiteY3" fmla="*/ 4348798 h 4348798"/>
              <a:gd name="connsiteX4" fmla="*/ 19060 w 7915920"/>
              <a:gd name="connsiteY4" fmla="*/ 3578320 h 4348798"/>
              <a:gd name="connsiteX5" fmla="*/ 783600 w 7915920"/>
              <a:gd name="connsiteY5" fmla="*/ 0 h 4348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15920" h="4348798">
                <a:moveTo>
                  <a:pt x="783600" y="0"/>
                </a:moveTo>
                <a:lnTo>
                  <a:pt x="7915920" y="7620"/>
                </a:lnTo>
                <a:lnTo>
                  <a:pt x="7915920" y="4346670"/>
                </a:lnTo>
                <a:lnTo>
                  <a:pt x="562619" y="4348798"/>
                </a:lnTo>
                <a:cubicBezTo>
                  <a:pt x="310524" y="4348089"/>
                  <a:pt x="-92383" y="4131479"/>
                  <a:pt x="19060" y="3578320"/>
                </a:cubicBezTo>
                <a:lnTo>
                  <a:pt x="78360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ru-RU"/>
          </a:p>
        </p:txBody>
      </p:sp>
      <p:sp>
        <p:nvSpPr>
          <p:cNvPr id="16" name="Title 10">
            <a:extLst>
              <a:ext uri="{FF2B5EF4-FFF2-40B4-BE49-F238E27FC236}">
                <a16:creationId xmlns:a16="http://schemas.microsoft.com/office/drawing/2014/main" id="{A56C15E2-DCCF-47C1-B2EF-9C1FFE531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4" y="4779542"/>
            <a:ext cx="11490326" cy="1325563"/>
          </a:xfrm>
          <a:prstGeom prst="rect">
            <a:avLst/>
          </a:prstGeom>
        </p:spPr>
        <p:txBody>
          <a:bodyPr lIns="0" anchor="b"/>
          <a:lstStyle>
            <a:lvl1pPr>
              <a:defRPr sz="4200"/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5C1D50E3-15AC-452B-9E4D-CD6EE6925A5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1475" y="6215293"/>
            <a:ext cx="5724525" cy="274407"/>
          </a:xfrm>
          <a:prstGeom prst="rect">
            <a:avLst/>
          </a:prstGeom>
        </p:spPr>
        <p:txBody>
          <a:bodyPr lIns="0" anchor="b"/>
          <a:lstStyle>
            <a:lvl1pPr marL="0" indent="0">
              <a:buNone/>
              <a:defRPr lang="ru-RU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  <a:endParaRPr lang="ru-RU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8D7F7FF-D490-4F1E-9376-9A266E49CBBE}"/>
              </a:ext>
            </a:extLst>
          </p:cNvPr>
          <p:cNvSpPr/>
          <p:nvPr userDrawn="1"/>
        </p:nvSpPr>
        <p:spPr>
          <a:xfrm>
            <a:off x="11597640" y="6507480"/>
            <a:ext cx="350520" cy="228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925F3BC-10B2-4B74-A2B8-0E939AAC48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4" y="368298"/>
            <a:ext cx="2525474" cy="62950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46E8D41-F98B-476C-9849-2D16754F5C5A}"/>
              </a:ext>
            </a:extLst>
          </p:cNvPr>
          <p:cNvSpPr txBox="1"/>
          <p:nvPr userDrawn="1"/>
        </p:nvSpPr>
        <p:spPr>
          <a:xfrm>
            <a:off x="371473" y="1216209"/>
            <a:ext cx="3384317" cy="719923"/>
          </a:xfrm>
          <a:prstGeom prst="rect">
            <a:avLst/>
          </a:prstGeom>
          <a:noFill/>
        </p:spPr>
        <p:txBody>
          <a:bodyPr wrap="square" lIns="0" tIns="72000" rIns="72000" bIns="72000">
            <a:spAutoFit/>
          </a:bodyPr>
          <a:lstStyle/>
          <a:p>
            <a:pPr marR="0" algn="l" rtl="0"/>
            <a:r>
              <a:rPr lang="nl-NL" sz="2800" b="1" i="0" u="none" strike="noStrike" baseline="30000" dirty="0">
                <a:solidFill>
                  <a:schemeClr val="accent5"/>
                </a:solidFill>
                <a:latin typeface="+mj-lt"/>
              </a:rPr>
              <a:t>ook als je niet meer beter wordt,</a:t>
            </a:r>
            <a:br>
              <a:rPr lang="nl-NL" sz="2800" b="1" i="0" u="none" strike="noStrike" baseline="30000" dirty="0">
                <a:solidFill>
                  <a:schemeClr val="accent5"/>
                </a:solidFill>
                <a:latin typeface="+mj-lt"/>
              </a:rPr>
            </a:br>
            <a:r>
              <a:rPr lang="nl-NL" sz="2800" b="1" i="0" u="none" strike="noStrike" baseline="30000" dirty="0">
                <a:solidFill>
                  <a:schemeClr val="accent5"/>
                </a:solidFill>
                <a:latin typeface="+mj-lt"/>
              </a:rPr>
              <a:t>verdien je de beste zorg!</a:t>
            </a:r>
          </a:p>
        </p:txBody>
      </p:sp>
    </p:spTree>
    <p:extLst>
      <p:ext uri="{BB962C8B-B14F-4D97-AF65-F5344CB8AC3E}">
        <p14:creationId xmlns:p14="http://schemas.microsoft.com/office/powerpoint/2010/main" val="5600139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4088">
          <p15:clr>
            <a:srgbClr val="FBAE40"/>
          </p15:clr>
        </p15:guide>
        <p15:guide id="4" orient="horz" pos="232">
          <p15:clr>
            <a:srgbClr val="FBAE40"/>
          </p15:clr>
        </p15:guide>
        <p15:guide id="5" pos="23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9EF86-EC5D-4F32-8A85-5C768DA1F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6" y="419944"/>
            <a:ext cx="10053887" cy="669081"/>
          </a:xfrm>
          <a:prstGeom prst="rect">
            <a:avLst/>
          </a:prstGeom>
        </p:spPr>
        <p:txBody>
          <a:bodyPr lIns="0" tIns="0" bIns="0" anchor="t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</a:t>
            </a:r>
            <a:r>
              <a:rPr lang="ru-RU" dirty="0"/>
              <a:t> </a:t>
            </a:r>
            <a:r>
              <a:rPr lang="en-US" dirty="0"/>
              <a:t>style</a:t>
            </a:r>
            <a:endParaRPr lang="ru-RU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DA4CA46-6A0A-4AEC-A724-417B30B739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3039" y="432298"/>
            <a:ext cx="1197012" cy="29837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C25CC8F-C95C-4302-B63C-6560796C0503}"/>
              </a:ext>
            </a:extLst>
          </p:cNvPr>
          <p:cNvSpPr txBox="1"/>
          <p:nvPr userDrawn="1"/>
        </p:nvSpPr>
        <p:spPr>
          <a:xfrm>
            <a:off x="5709920" y="6492874"/>
            <a:ext cx="772160" cy="21544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800" b="1" dirty="0">
                <a:solidFill>
                  <a:schemeClr val="accent2"/>
                </a:solidFill>
                <a:hlinkClick r:id="rId3"/>
              </a:rPr>
              <a:t>carend.nl</a:t>
            </a:r>
            <a:endParaRPr lang="ru-RU" sz="800" b="1" dirty="0">
              <a:solidFill>
                <a:schemeClr val="accent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40F25-45F9-4A5C-99E7-0D3CF99AC008}"/>
              </a:ext>
            </a:extLst>
          </p:cNvPr>
          <p:cNvSpPr txBox="1"/>
          <p:nvPr userDrawn="1"/>
        </p:nvSpPr>
        <p:spPr>
          <a:xfrm>
            <a:off x="371474" y="6492874"/>
            <a:ext cx="4603583" cy="21544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l"/>
            <a:r>
              <a:rPr lang="nl-NL" sz="800" b="0" dirty="0">
                <a:solidFill>
                  <a:schemeClr val="accent6"/>
                </a:solidFill>
              </a:rPr>
              <a:t>Carend – 202</a:t>
            </a:r>
            <a:r>
              <a:rPr lang="ru-RU" sz="800" b="0" dirty="0">
                <a:solidFill>
                  <a:schemeClr val="accent6"/>
                </a:solidFill>
              </a:rPr>
              <a:t>3-0</a:t>
            </a:r>
            <a:r>
              <a:rPr lang="en-US" sz="800" b="0" dirty="0">
                <a:solidFill>
                  <a:schemeClr val="accent6"/>
                </a:solidFill>
              </a:rPr>
              <a:t>9</a:t>
            </a:r>
            <a:r>
              <a:rPr lang="nl-NL" sz="800" b="0" dirty="0">
                <a:solidFill>
                  <a:schemeClr val="accent6"/>
                </a:solidFill>
              </a:rPr>
              <a:t> – Palliatieve zorg “Leven toevoegen aan de dagen”</a:t>
            </a:r>
          </a:p>
        </p:txBody>
      </p:sp>
    </p:spTree>
    <p:extLst>
      <p:ext uri="{BB962C8B-B14F-4D97-AF65-F5344CB8AC3E}">
        <p14:creationId xmlns:p14="http://schemas.microsoft.com/office/powerpoint/2010/main" val="126498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34">
          <p15:clr>
            <a:srgbClr val="FBAE40"/>
          </p15:clr>
        </p15:guide>
        <p15:guide id="4" pos="7446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orient="horz" pos="686">
          <p15:clr>
            <a:srgbClr val="FBAE40"/>
          </p15:clr>
        </p15:guide>
        <p15:guide id="7" orient="horz" pos="3861">
          <p15:clr>
            <a:srgbClr val="FBAE40"/>
          </p15:clr>
        </p15:guide>
        <p15:guide id="8" orient="horz" pos="913">
          <p15:clr>
            <a:srgbClr val="FBAE40"/>
          </p15:clr>
        </p15:guide>
        <p15:guide id="9" pos="2484">
          <p15:clr>
            <a:srgbClr val="FBAE40"/>
          </p15:clr>
        </p15:guide>
        <p15:guide id="11" pos="4966">
          <p15:clr>
            <a:srgbClr val="FBAE40"/>
          </p15:clr>
        </p15:guide>
        <p15:guide id="12" pos="5194">
          <p15:clr>
            <a:srgbClr val="FBAE40"/>
          </p15:clr>
        </p15:guide>
        <p15:guide id="13" pos="271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9EF86-EC5D-4F32-8A85-5C768DA1F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6" y="419944"/>
            <a:ext cx="10053887" cy="669081"/>
          </a:xfrm>
          <a:prstGeom prst="rect">
            <a:avLst/>
          </a:prstGeom>
        </p:spPr>
        <p:txBody>
          <a:bodyPr lIns="0" tIns="0" bIns="0" anchor="t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</a:t>
            </a:r>
            <a:r>
              <a:rPr lang="ru-RU" dirty="0"/>
              <a:t> </a:t>
            </a:r>
            <a:r>
              <a:rPr lang="en-US" dirty="0"/>
              <a:t>style</a:t>
            </a:r>
            <a:endParaRPr lang="ru-RU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DA4CA46-6A0A-4AEC-A724-417B30B739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3039" y="432298"/>
            <a:ext cx="1197012" cy="29837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C25CC8F-C95C-4302-B63C-6560796C0503}"/>
              </a:ext>
            </a:extLst>
          </p:cNvPr>
          <p:cNvSpPr txBox="1"/>
          <p:nvPr userDrawn="1"/>
        </p:nvSpPr>
        <p:spPr>
          <a:xfrm>
            <a:off x="5709920" y="6492874"/>
            <a:ext cx="772160" cy="21544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800" b="1" dirty="0">
                <a:solidFill>
                  <a:schemeClr val="accent2"/>
                </a:solidFill>
                <a:hlinkClick r:id="rId3"/>
              </a:rPr>
              <a:t>carend.nl</a:t>
            </a:r>
            <a:endParaRPr lang="ru-RU" sz="800" b="1" dirty="0">
              <a:solidFill>
                <a:schemeClr val="accent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40F25-45F9-4A5C-99E7-0D3CF99AC008}"/>
              </a:ext>
            </a:extLst>
          </p:cNvPr>
          <p:cNvSpPr txBox="1"/>
          <p:nvPr userDrawn="1"/>
        </p:nvSpPr>
        <p:spPr>
          <a:xfrm>
            <a:off x="371474" y="6492874"/>
            <a:ext cx="4603583" cy="21544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l"/>
            <a:r>
              <a:rPr lang="nl-NL" sz="800" b="0" dirty="0">
                <a:solidFill>
                  <a:schemeClr val="accent6"/>
                </a:solidFill>
              </a:rPr>
              <a:t>Carend – 202</a:t>
            </a:r>
            <a:r>
              <a:rPr lang="ru-RU" sz="800" b="0" dirty="0">
                <a:solidFill>
                  <a:schemeClr val="accent6"/>
                </a:solidFill>
              </a:rPr>
              <a:t>3-0</a:t>
            </a:r>
            <a:r>
              <a:rPr lang="en-US" sz="800" b="0" dirty="0">
                <a:solidFill>
                  <a:schemeClr val="accent6"/>
                </a:solidFill>
              </a:rPr>
              <a:t>9</a:t>
            </a:r>
            <a:r>
              <a:rPr lang="nl-NL" sz="800" b="0" dirty="0">
                <a:solidFill>
                  <a:schemeClr val="accent6"/>
                </a:solidFill>
              </a:rPr>
              <a:t> – Palliatieve zorg “Leven toevoegen aan de dagen”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AF4F4CD-77B4-420D-9C0E-B8B2D870B4D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71475" y="1449388"/>
            <a:ext cx="11449050" cy="468471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752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34">
          <p15:clr>
            <a:srgbClr val="FBAE40"/>
          </p15:clr>
        </p15:guide>
        <p15:guide id="4" pos="7446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orient="horz" pos="686">
          <p15:clr>
            <a:srgbClr val="FBAE40"/>
          </p15:clr>
        </p15:guide>
        <p15:guide id="7" orient="horz" pos="3861">
          <p15:clr>
            <a:srgbClr val="FBAE40"/>
          </p15:clr>
        </p15:guide>
        <p15:guide id="8" orient="horz" pos="913">
          <p15:clr>
            <a:srgbClr val="FBAE40"/>
          </p15:clr>
        </p15:guide>
        <p15:guide id="9" pos="2484">
          <p15:clr>
            <a:srgbClr val="FBAE40"/>
          </p15:clr>
        </p15:guide>
        <p15:guide id="11" pos="4966">
          <p15:clr>
            <a:srgbClr val="FBAE40"/>
          </p15:clr>
        </p15:guide>
        <p15:guide id="12" pos="5194">
          <p15:clr>
            <a:srgbClr val="FBAE40"/>
          </p15:clr>
        </p15:guide>
        <p15:guide id="13" pos="271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9EF86-EC5D-4F32-8A85-5C768DA1F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6" y="419944"/>
            <a:ext cx="10053887" cy="669081"/>
          </a:xfrm>
          <a:prstGeom prst="rect">
            <a:avLst/>
          </a:prstGeom>
        </p:spPr>
        <p:txBody>
          <a:bodyPr lIns="0" tIns="0" bIns="0" anchor="t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</a:t>
            </a:r>
            <a:r>
              <a:rPr lang="ru-RU" dirty="0"/>
              <a:t> </a:t>
            </a:r>
            <a:r>
              <a:rPr lang="en-US" dirty="0"/>
              <a:t>style</a:t>
            </a:r>
            <a:endParaRPr lang="ru-RU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DA4CA46-6A0A-4AEC-A724-417B30B739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3039" y="432298"/>
            <a:ext cx="1197012" cy="29837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C25CC8F-C95C-4302-B63C-6560796C0503}"/>
              </a:ext>
            </a:extLst>
          </p:cNvPr>
          <p:cNvSpPr txBox="1"/>
          <p:nvPr userDrawn="1"/>
        </p:nvSpPr>
        <p:spPr>
          <a:xfrm>
            <a:off x="5709920" y="6492874"/>
            <a:ext cx="772160" cy="21544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800" b="1" dirty="0">
                <a:solidFill>
                  <a:schemeClr val="accent2"/>
                </a:solidFill>
                <a:hlinkClick r:id="rId3"/>
              </a:rPr>
              <a:t>carend.nl</a:t>
            </a:r>
            <a:endParaRPr lang="ru-RU" sz="800" b="1" dirty="0">
              <a:solidFill>
                <a:schemeClr val="accent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40F25-45F9-4A5C-99E7-0D3CF99AC008}"/>
              </a:ext>
            </a:extLst>
          </p:cNvPr>
          <p:cNvSpPr txBox="1"/>
          <p:nvPr userDrawn="1"/>
        </p:nvSpPr>
        <p:spPr>
          <a:xfrm>
            <a:off x="371474" y="6492874"/>
            <a:ext cx="4603583" cy="21544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l"/>
            <a:r>
              <a:rPr lang="nl-NL" sz="800" b="0" dirty="0">
                <a:solidFill>
                  <a:schemeClr val="accent6"/>
                </a:solidFill>
              </a:rPr>
              <a:t>Carend – 202</a:t>
            </a:r>
            <a:r>
              <a:rPr lang="ru-RU" sz="800" b="0" dirty="0">
                <a:solidFill>
                  <a:schemeClr val="accent6"/>
                </a:solidFill>
              </a:rPr>
              <a:t>3-0</a:t>
            </a:r>
            <a:r>
              <a:rPr lang="en-US" sz="800" b="0" dirty="0">
                <a:solidFill>
                  <a:schemeClr val="accent6"/>
                </a:solidFill>
              </a:rPr>
              <a:t>9</a:t>
            </a:r>
            <a:r>
              <a:rPr lang="nl-NL" sz="800" b="0" dirty="0">
                <a:solidFill>
                  <a:schemeClr val="accent6"/>
                </a:solidFill>
              </a:rPr>
              <a:t> – Palliatieve zorg “Leven toevoegen aan de dagen”</a:t>
            </a:r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91F06D36-18DF-4E36-B803-D595C127665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71475" y="1449388"/>
            <a:ext cx="1431131" cy="234249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458574E1-C956-4007-B4E7-BA884C83CE8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02606" y="1449388"/>
            <a:ext cx="1431131" cy="234249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635354ED-2C65-43E5-B7B1-10108121CA5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233737" y="1449388"/>
            <a:ext cx="1431131" cy="234249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139C08CF-3C21-4CA4-A05B-3965F4DC8C8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64868" y="1449388"/>
            <a:ext cx="1431131" cy="234249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9209A9D0-2152-40E9-92A0-5D3406DF459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5999" y="1449388"/>
            <a:ext cx="1431131" cy="234249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5364D035-259C-461B-8C0B-EF84547B160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27130" y="1449388"/>
            <a:ext cx="1431131" cy="234249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DF87AB0C-0A75-43D9-AA63-A288A8C2637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958261" y="1449388"/>
            <a:ext cx="1431131" cy="234249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C97B12AE-BDA9-43F1-9A50-0B3F8DAE665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389394" y="1449388"/>
            <a:ext cx="1431131" cy="234249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688B6AAB-F484-4B94-B1D4-DD8B925BCC6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71475" y="3802945"/>
            <a:ext cx="1431131" cy="2342495"/>
          </a:xfrm>
          <a:prstGeom prst="rect">
            <a:avLst/>
          </a:prstGeom>
        </p:spPr>
        <p:txBody>
          <a:bodyPr/>
          <a:lstStyle>
            <a:lvl1pPr>
              <a:defRPr lang="ru-RU"/>
            </a:lvl1pPr>
          </a:lstStyle>
          <a:p>
            <a:endParaRPr lang="ru-RU"/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FC83007C-4809-4429-A9CD-8CDC750A0AE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02606" y="3802945"/>
            <a:ext cx="1431131" cy="2342495"/>
          </a:xfrm>
          <a:prstGeom prst="rect">
            <a:avLst/>
          </a:prstGeom>
        </p:spPr>
        <p:txBody>
          <a:bodyPr/>
          <a:lstStyle>
            <a:lvl1pPr>
              <a:defRPr lang="ru-RU"/>
            </a:lvl1pPr>
          </a:lstStyle>
          <a:p>
            <a:endParaRPr lang="ru-RU"/>
          </a:p>
        </p:txBody>
      </p:sp>
      <p:sp>
        <p:nvSpPr>
          <p:cNvPr id="20" name="Picture Placeholder 3">
            <a:extLst>
              <a:ext uri="{FF2B5EF4-FFF2-40B4-BE49-F238E27FC236}">
                <a16:creationId xmlns:a16="http://schemas.microsoft.com/office/drawing/2014/main" id="{4603B996-8B07-4D91-ACC9-8A72EAFC4EF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233737" y="3802945"/>
            <a:ext cx="1431131" cy="2342495"/>
          </a:xfrm>
          <a:prstGeom prst="rect">
            <a:avLst/>
          </a:prstGeom>
        </p:spPr>
        <p:txBody>
          <a:bodyPr/>
          <a:lstStyle>
            <a:lvl1pPr>
              <a:defRPr lang="ru-RU"/>
            </a:lvl1pPr>
          </a:lstStyle>
          <a:p>
            <a:endParaRPr lang="ru-RU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852304BE-5627-4F15-A7A3-3AE7C3FE1EE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664868" y="3802945"/>
            <a:ext cx="1431131" cy="2342495"/>
          </a:xfrm>
          <a:prstGeom prst="rect">
            <a:avLst/>
          </a:prstGeom>
        </p:spPr>
        <p:txBody>
          <a:bodyPr/>
          <a:lstStyle>
            <a:lvl1pPr>
              <a:defRPr lang="ru-RU"/>
            </a:lvl1pPr>
          </a:lstStyle>
          <a:p>
            <a:endParaRPr lang="ru-RU"/>
          </a:p>
        </p:txBody>
      </p:sp>
      <p:sp>
        <p:nvSpPr>
          <p:cNvPr id="22" name="Picture Placeholder 3">
            <a:extLst>
              <a:ext uri="{FF2B5EF4-FFF2-40B4-BE49-F238E27FC236}">
                <a16:creationId xmlns:a16="http://schemas.microsoft.com/office/drawing/2014/main" id="{55B599B3-1A12-432B-948E-8C4486B330C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095999" y="3802945"/>
            <a:ext cx="1431131" cy="2342495"/>
          </a:xfrm>
          <a:prstGeom prst="rect">
            <a:avLst/>
          </a:prstGeom>
        </p:spPr>
        <p:txBody>
          <a:bodyPr/>
          <a:lstStyle>
            <a:lvl1pPr>
              <a:defRPr lang="ru-RU"/>
            </a:lvl1pPr>
          </a:lstStyle>
          <a:p>
            <a:endParaRPr lang="ru-RU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4C8E52BE-362E-4B69-9B34-0A06303083A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527130" y="3802945"/>
            <a:ext cx="1431131" cy="2342495"/>
          </a:xfrm>
          <a:prstGeom prst="rect">
            <a:avLst/>
          </a:prstGeom>
        </p:spPr>
        <p:txBody>
          <a:bodyPr/>
          <a:lstStyle>
            <a:lvl1pPr>
              <a:defRPr lang="ru-RU"/>
            </a:lvl1pPr>
          </a:lstStyle>
          <a:p>
            <a:endParaRPr lang="ru-RU"/>
          </a:p>
        </p:txBody>
      </p:sp>
      <p:sp>
        <p:nvSpPr>
          <p:cNvPr id="24" name="Picture Placeholder 3">
            <a:extLst>
              <a:ext uri="{FF2B5EF4-FFF2-40B4-BE49-F238E27FC236}">
                <a16:creationId xmlns:a16="http://schemas.microsoft.com/office/drawing/2014/main" id="{C6A53AE1-82D1-4CD1-B98E-3124CE291915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958261" y="3802945"/>
            <a:ext cx="1431131" cy="2342495"/>
          </a:xfrm>
          <a:prstGeom prst="rect">
            <a:avLst/>
          </a:prstGeom>
        </p:spPr>
        <p:txBody>
          <a:bodyPr/>
          <a:lstStyle>
            <a:lvl1pPr>
              <a:defRPr lang="ru-RU"/>
            </a:lvl1pPr>
          </a:lstStyle>
          <a:p>
            <a:endParaRPr lang="ru-RU"/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6712F11F-03DD-467C-BF56-3244306A684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0389394" y="3802945"/>
            <a:ext cx="1431131" cy="2342495"/>
          </a:xfrm>
          <a:prstGeom prst="rect">
            <a:avLst/>
          </a:prstGeom>
        </p:spPr>
        <p:txBody>
          <a:bodyPr/>
          <a:lstStyle>
            <a:lvl1pPr>
              <a:defRPr lang="ru-RU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210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34">
          <p15:clr>
            <a:srgbClr val="FBAE40"/>
          </p15:clr>
        </p15:guide>
        <p15:guide id="4" pos="7446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orient="horz" pos="686">
          <p15:clr>
            <a:srgbClr val="FBAE40"/>
          </p15:clr>
        </p15:guide>
        <p15:guide id="7" orient="horz" pos="3861">
          <p15:clr>
            <a:srgbClr val="FBAE40"/>
          </p15:clr>
        </p15:guide>
        <p15:guide id="8" orient="horz" pos="913">
          <p15:clr>
            <a:srgbClr val="FBAE40"/>
          </p15:clr>
        </p15:guide>
        <p15:guide id="9" pos="2484">
          <p15:clr>
            <a:srgbClr val="FBAE40"/>
          </p15:clr>
        </p15:guide>
        <p15:guide id="11" pos="4966">
          <p15:clr>
            <a:srgbClr val="FBAE40"/>
          </p15:clr>
        </p15:guide>
        <p15:guide id="12" pos="5194">
          <p15:clr>
            <a:srgbClr val="FBAE40"/>
          </p15:clr>
        </p15:guide>
        <p15:guide id="13" pos="271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9EF86-EC5D-4F32-8A85-5C768DA1F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6" y="419944"/>
            <a:ext cx="10053887" cy="669081"/>
          </a:xfrm>
          <a:prstGeom prst="rect">
            <a:avLst/>
          </a:prstGeom>
        </p:spPr>
        <p:txBody>
          <a:bodyPr lIns="0" tIns="0" bIns="0" anchor="t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</a:t>
            </a:r>
            <a:r>
              <a:rPr lang="ru-RU" dirty="0"/>
              <a:t> </a:t>
            </a:r>
            <a:r>
              <a:rPr lang="en-US" dirty="0"/>
              <a:t>style</a:t>
            </a:r>
            <a:endParaRPr lang="ru-RU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DA4CA46-6A0A-4AEC-A724-417B30B739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3039" y="432298"/>
            <a:ext cx="1197012" cy="29837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C25CC8F-C95C-4302-B63C-6560796C0503}"/>
              </a:ext>
            </a:extLst>
          </p:cNvPr>
          <p:cNvSpPr txBox="1"/>
          <p:nvPr userDrawn="1"/>
        </p:nvSpPr>
        <p:spPr>
          <a:xfrm>
            <a:off x="5709920" y="6492874"/>
            <a:ext cx="772160" cy="21544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800" b="1" dirty="0">
                <a:solidFill>
                  <a:schemeClr val="accent2"/>
                </a:solidFill>
                <a:hlinkClick r:id="rId3"/>
              </a:rPr>
              <a:t>carend.nl</a:t>
            </a:r>
            <a:endParaRPr lang="ru-RU" sz="800" b="1" dirty="0">
              <a:solidFill>
                <a:schemeClr val="accent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40F25-45F9-4A5C-99E7-0D3CF99AC008}"/>
              </a:ext>
            </a:extLst>
          </p:cNvPr>
          <p:cNvSpPr txBox="1"/>
          <p:nvPr userDrawn="1"/>
        </p:nvSpPr>
        <p:spPr>
          <a:xfrm>
            <a:off x="371474" y="6492874"/>
            <a:ext cx="4603583" cy="21544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l"/>
            <a:r>
              <a:rPr lang="nl-NL" sz="800" b="0" dirty="0">
                <a:solidFill>
                  <a:schemeClr val="accent6"/>
                </a:solidFill>
              </a:rPr>
              <a:t>Carend – 202</a:t>
            </a:r>
            <a:r>
              <a:rPr lang="ru-RU" sz="800" b="0" dirty="0">
                <a:solidFill>
                  <a:schemeClr val="accent6"/>
                </a:solidFill>
              </a:rPr>
              <a:t>3-0</a:t>
            </a:r>
            <a:r>
              <a:rPr lang="en-US" sz="800" b="0" dirty="0">
                <a:solidFill>
                  <a:schemeClr val="accent6"/>
                </a:solidFill>
              </a:rPr>
              <a:t>9</a:t>
            </a:r>
            <a:r>
              <a:rPr lang="nl-NL" sz="800" b="0" dirty="0">
                <a:solidFill>
                  <a:schemeClr val="accent6"/>
                </a:solidFill>
              </a:rPr>
              <a:t> – Palliatieve zorg “Leven toevoegen aan de dagen”</a:t>
            </a:r>
          </a:p>
        </p:txBody>
      </p:sp>
    </p:spTree>
    <p:extLst>
      <p:ext uri="{BB962C8B-B14F-4D97-AF65-F5344CB8AC3E}">
        <p14:creationId xmlns:p14="http://schemas.microsoft.com/office/powerpoint/2010/main" val="351290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34">
          <p15:clr>
            <a:srgbClr val="FBAE40"/>
          </p15:clr>
        </p15:guide>
        <p15:guide id="4" pos="7446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orient="horz" pos="686">
          <p15:clr>
            <a:srgbClr val="FBAE40"/>
          </p15:clr>
        </p15:guide>
        <p15:guide id="7" orient="horz" pos="3861">
          <p15:clr>
            <a:srgbClr val="FBAE40"/>
          </p15:clr>
        </p15:guide>
        <p15:guide id="8" orient="horz" pos="913">
          <p15:clr>
            <a:srgbClr val="FBAE40"/>
          </p15:clr>
        </p15:guide>
        <p15:guide id="11" pos="4067">
          <p15:clr>
            <a:srgbClr val="FBAE40"/>
          </p15:clr>
        </p15:guide>
        <p15:guide id="13" pos="3613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_Dark_2 column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9EF86-EC5D-4F32-8A85-5C768DA1F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6" y="419944"/>
            <a:ext cx="10053887" cy="669081"/>
          </a:xfrm>
          <a:prstGeom prst="rect">
            <a:avLst/>
          </a:prstGeom>
        </p:spPr>
        <p:txBody>
          <a:bodyPr lIns="0" tIns="0" bIns="0" anchor="t">
            <a:no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</a:t>
            </a:r>
            <a:r>
              <a:rPr lang="ru-RU" dirty="0"/>
              <a:t> </a:t>
            </a:r>
            <a:r>
              <a:rPr lang="en-US" dirty="0"/>
              <a:t>style</a:t>
            </a:r>
            <a:endParaRPr lang="ru-RU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EB0A2817-2004-4701-8544-C6ED3428273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264052" y="6496261"/>
            <a:ext cx="556471" cy="199190"/>
          </a:xfrm>
          <a:prstGeom prst="rect">
            <a:avLst/>
          </a:prstGeom>
          <a:solidFill>
            <a:schemeClr val="accent1"/>
          </a:solidFill>
        </p:spPr>
        <p:txBody>
          <a:bodyPr lIns="0" rIns="0" anchor="ctr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accent5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800">
                <a:solidFill>
                  <a:schemeClr val="accent6"/>
                </a:solidFill>
              </a:defRPr>
            </a:lvl2pPr>
            <a:lvl3pPr marL="914400" indent="0">
              <a:buNone/>
              <a:defRPr sz="800">
                <a:solidFill>
                  <a:schemeClr val="accent6"/>
                </a:solidFill>
              </a:defRPr>
            </a:lvl3pPr>
            <a:lvl4pPr marL="1371600" indent="0">
              <a:buNone/>
              <a:defRPr sz="800">
                <a:solidFill>
                  <a:schemeClr val="accent6"/>
                </a:solidFill>
              </a:defRPr>
            </a:lvl4pPr>
            <a:lvl5pPr marL="1828800" indent="0">
              <a:buNone/>
              <a:defRPr sz="800">
                <a:solidFill>
                  <a:schemeClr val="accent6"/>
                </a:solidFill>
              </a:defRPr>
            </a:lvl5pPr>
          </a:lstStyle>
          <a:p>
            <a:pPr lvl="0"/>
            <a:fld id="{FB50B38F-614F-462E-A095-EA63438555C1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25CC8F-C95C-4302-B63C-6560796C0503}"/>
              </a:ext>
            </a:extLst>
          </p:cNvPr>
          <p:cNvSpPr txBox="1"/>
          <p:nvPr userDrawn="1"/>
        </p:nvSpPr>
        <p:spPr>
          <a:xfrm>
            <a:off x="5709920" y="6492874"/>
            <a:ext cx="772160" cy="21544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carend.nl</a:t>
            </a:r>
            <a:endParaRPr lang="ru-RU" sz="800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40F25-45F9-4A5C-99E7-0D3CF99AC008}"/>
              </a:ext>
            </a:extLst>
          </p:cNvPr>
          <p:cNvSpPr txBox="1"/>
          <p:nvPr userDrawn="1"/>
        </p:nvSpPr>
        <p:spPr>
          <a:xfrm>
            <a:off x="371474" y="6492874"/>
            <a:ext cx="4603583" cy="21544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l"/>
            <a:r>
              <a:rPr lang="nl-NL" sz="800" b="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Carend – 2023-09 – Palliatieve zorg “Leven toevoegen aan de dagen”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28BECEB-FA1C-4C21-82D2-E15DD7973D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2562" y="432084"/>
            <a:ext cx="1217970" cy="29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370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34">
          <p15:clr>
            <a:srgbClr val="FBAE40"/>
          </p15:clr>
        </p15:guide>
        <p15:guide id="4" pos="7446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orient="horz" pos="686">
          <p15:clr>
            <a:srgbClr val="FBAE40"/>
          </p15:clr>
        </p15:guide>
        <p15:guide id="7" orient="horz" pos="3861">
          <p15:clr>
            <a:srgbClr val="FBAE40"/>
          </p15:clr>
        </p15:guide>
        <p15:guide id="8" orient="horz" pos="913">
          <p15:clr>
            <a:srgbClr val="FBAE40"/>
          </p15:clr>
        </p15:guide>
        <p15:guide id="11" pos="4067">
          <p15:clr>
            <a:srgbClr val="FBAE40"/>
          </p15:clr>
        </p15:guide>
        <p15:guide id="13" pos="3613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poi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28BECEB-FA1C-4C21-82D2-E15DD7973DD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2562" y="432084"/>
            <a:ext cx="1217970" cy="2988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38498C8-93FE-4B97-B301-641B4E3895B7}"/>
              </a:ext>
            </a:extLst>
          </p:cNvPr>
          <p:cNvSpPr/>
          <p:nvPr userDrawn="1"/>
        </p:nvSpPr>
        <p:spPr>
          <a:xfrm>
            <a:off x="11597640" y="6507480"/>
            <a:ext cx="35052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670A87-7540-42C5-BD00-837E8E972D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1475" y="2028616"/>
            <a:ext cx="8456356" cy="280076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44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6853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34">
          <p15:clr>
            <a:srgbClr val="FBAE40"/>
          </p15:clr>
        </p15:guide>
        <p15:guide id="4" pos="7446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orient="horz" pos="686">
          <p15:clr>
            <a:srgbClr val="FBAE40"/>
          </p15:clr>
        </p15:guide>
        <p15:guide id="7" orient="horz" pos="3861">
          <p15:clr>
            <a:srgbClr val="FBAE40"/>
          </p15:clr>
        </p15:guide>
        <p15:guide id="8" orient="horz" pos="913">
          <p15:clr>
            <a:srgbClr val="FBAE40"/>
          </p15:clr>
        </p15:guide>
        <p15:guide id="11" pos="4067">
          <p15:clr>
            <a:srgbClr val="FBAE40"/>
          </p15:clr>
        </p15:guide>
        <p15:guide id="13" pos="3613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EA2D76-4C64-4688-93AD-17B2E33763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38498C8-93FE-4B97-B301-641B4E3895B7}"/>
              </a:ext>
            </a:extLst>
          </p:cNvPr>
          <p:cNvSpPr/>
          <p:nvPr userDrawn="1"/>
        </p:nvSpPr>
        <p:spPr>
          <a:xfrm>
            <a:off x="11597640" y="6507480"/>
            <a:ext cx="35052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670A87-7540-42C5-BD00-837E8E972D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1475" y="2028616"/>
            <a:ext cx="8456356" cy="280076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44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69639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34">
          <p15:clr>
            <a:srgbClr val="FBAE40"/>
          </p15:clr>
        </p15:guide>
        <p15:guide id="4" pos="7446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orient="horz" pos="686">
          <p15:clr>
            <a:srgbClr val="FBAE40"/>
          </p15:clr>
        </p15:guide>
        <p15:guide id="7" orient="horz" pos="3861">
          <p15:clr>
            <a:srgbClr val="FBAE40"/>
          </p15:clr>
        </p15:guide>
        <p15:guide id="8" orient="horz" pos="913">
          <p15:clr>
            <a:srgbClr val="FBAE40"/>
          </p15:clr>
        </p15:guide>
        <p15:guide id="11" pos="4067">
          <p15:clr>
            <a:srgbClr val="FBAE40"/>
          </p15:clr>
        </p15:guide>
        <p15:guide id="13" pos="3613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@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9EF86-EC5D-4F32-8A85-5C768DA1F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6" y="419944"/>
            <a:ext cx="10053887" cy="669081"/>
          </a:xfrm>
          <a:prstGeom prst="rect">
            <a:avLst/>
          </a:prstGeom>
        </p:spPr>
        <p:txBody>
          <a:bodyPr lIns="0" tIns="0" bIns="0" anchor="t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</a:t>
            </a:r>
            <a:r>
              <a:rPr lang="ru-RU" dirty="0"/>
              <a:t> </a:t>
            </a:r>
            <a:r>
              <a:rPr lang="en-US" dirty="0"/>
              <a:t>style</a:t>
            </a:r>
            <a:endParaRPr lang="ru-RU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DA4CA46-6A0A-4AEC-A724-417B30B739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3039" y="432298"/>
            <a:ext cx="1197012" cy="29837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C25CC8F-C95C-4302-B63C-6560796C0503}"/>
              </a:ext>
            </a:extLst>
          </p:cNvPr>
          <p:cNvSpPr txBox="1"/>
          <p:nvPr userDrawn="1"/>
        </p:nvSpPr>
        <p:spPr>
          <a:xfrm>
            <a:off x="5709920" y="6492874"/>
            <a:ext cx="772160" cy="21544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800" b="1" dirty="0">
                <a:solidFill>
                  <a:schemeClr val="accent2"/>
                </a:solidFill>
                <a:hlinkClick r:id="rId3"/>
              </a:rPr>
              <a:t>carend.nl</a:t>
            </a:r>
            <a:endParaRPr lang="ru-RU" sz="800" b="1" dirty="0">
              <a:solidFill>
                <a:schemeClr val="accent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40F25-45F9-4A5C-99E7-0D3CF99AC008}"/>
              </a:ext>
            </a:extLst>
          </p:cNvPr>
          <p:cNvSpPr txBox="1"/>
          <p:nvPr userDrawn="1"/>
        </p:nvSpPr>
        <p:spPr>
          <a:xfrm>
            <a:off x="371474" y="6492874"/>
            <a:ext cx="4603583" cy="21544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l"/>
            <a:r>
              <a:rPr lang="nl-NL" sz="800" b="0" dirty="0">
                <a:solidFill>
                  <a:schemeClr val="accent6"/>
                </a:solidFill>
              </a:rPr>
              <a:t>Carend – 202</a:t>
            </a:r>
            <a:r>
              <a:rPr lang="ru-RU" sz="800" b="0" dirty="0">
                <a:solidFill>
                  <a:schemeClr val="accent6"/>
                </a:solidFill>
              </a:rPr>
              <a:t>3-0</a:t>
            </a:r>
            <a:r>
              <a:rPr lang="en-US" sz="800" b="0" dirty="0">
                <a:solidFill>
                  <a:schemeClr val="accent6"/>
                </a:solidFill>
              </a:rPr>
              <a:t>9</a:t>
            </a:r>
            <a:r>
              <a:rPr lang="nl-NL" sz="800" b="0" dirty="0">
                <a:solidFill>
                  <a:schemeClr val="accent6"/>
                </a:solidFill>
              </a:rPr>
              <a:t> – Palliatieve zorg “Leven toevoegen aan de dagen”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F8AB87F3-B6F0-4567-B0E4-01696998EA5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72150" y="1449338"/>
            <a:ext cx="3571200" cy="468000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6959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34">
          <p15:clr>
            <a:srgbClr val="FBAE40"/>
          </p15:clr>
        </p15:guide>
        <p15:guide id="4" pos="7446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orient="horz" pos="686">
          <p15:clr>
            <a:srgbClr val="FBAE40"/>
          </p15:clr>
        </p15:guide>
        <p15:guide id="7" orient="horz" pos="3861">
          <p15:clr>
            <a:srgbClr val="FBAE40"/>
          </p15:clr>
        </p15:guide>
        <p15:guide id="8" orient="horz" pos="913">
          <p15:clr>
            <a:srgbClr val="FBAE40"/>
          </p15:clr>
        </p15:guide>
        <p15:guide id="9" pos="2484">
          <p15:clr>
            <a:srgbClr val="FBAE40"/>
          </p15:clr>
        </p15:guide>
        <p15:guide id="11" pos="4966">
          <p15:clr>
            <a:srgbClr val="FBAE40"/>
          </p15:clr>
        </p15:guide>
        <p15:guide id="12" pos="5194">
          <p15:clr>
            <a:srgbClr val="FBAE40"/>
          </p15:clr>
        </p15:guide>
        <p15:guide id="13" pos="271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gu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B31F102-F48E-42F5-8629-497F568F9791}"/>
              </a:ext>
            </a:extLst>
          </p:cNvPr>
          <p:cNvSpPr/>
          <p:nvPr userDrawn="1"/>
        </p:nvSpPr>
        <p:spPr>
          <a:xfrm>
            <a:off x="11597640" y="6507480"/>
            <a:ext cx="35052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666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34">
          <p15:clr>
            <a:srgbClr val="FBAE40"/>
          </p15:clr>
        </p15:guide>
        <p15:guide id="4" pos="7446">
          <p15:clr>
            <a:srgbClr val="FBAE40"/>
          </p15:clr>
        </p15:guide>
        <p15:guide id="5" orient="horz" pos="4088">
          <p15:clr>
            <a:srgbClr val="FBAE40"/>
          </p15:clr>
        </p15:guide>
        <p15:guide id="7" orient="horz" pos="3861">
          <p15:clr>
            <a:srgbClr val="FBAE40"/>
          </p15:clr>
        </p15:guide>
        <p15:guide id="8" orient="horz" pos="26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8A08196-AD52-4B5E-BA1A-9317647225D1}"/>
              </a:ext>
            </a:extLst>
          </p:cNvPr>
          <p:cNvSpPr/>
          <p:nvPr userDrawn="1"/>
        </p:nvSpPr>
        <p:spPr>
          <a:xfrm>
            <a:off x="11597640" y="6507480"/>
            <a:ext cx="35052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467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A44927F-9BB7-46EE-8E6E-B2A4526BCAD4}"/>
              </a:ext>
            </a:extLst>
          </p:cNvPr>
          <p:cNvSpPr txBox="1"/>
          <p:nvPr userDrawn="1"/>
        </p:nvSpPr>
        <p:spPr>
          <a:xfrm>
            <a:off x="273094" y="2333131"/>
            <a:ext cx="445722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4200" dirty="0">
                <a:solidFill>
                  <a:srgbClr val="212121"/>
                </a:solidFill>
                <a:latin typeface="+mj-lt"/>
              </a:rPr>
              <a:t>Dank u voor</a:t>
            </a:r>
            <a:br>
              <a:rPr lang="nl-NL" sz="4200" dirty="0">
                <a:solidFill>
                  <a:srgbClr val="212121"/>
                </a:solidFill>
                <a:latin typeface="+mj-lt"/>
              </a:rPr>
            </a:br>
            <a:r>
              <a:rPr lang="nl-NL" sz="4200" dirty="0">
                <a:solidFill>
                  <a:srgbClr val="212121"/>
                </a:solidFill>
                <a:latin typeface="+mj-lt"/>
              </a:rPr>
              <a:t>uw aandacht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37E530-1711-4DE2-B620-70EA0CF7CB39}"/>
              </a:ext>
            </a:extLst>
          </p:cNvPr>
          <p:cNvGrpSpPr/>
          <p:nvPr userDrawn="1"/>
        </p:nvGrpSpPr>
        <p:grpSpPr>
          <a:xfrm>
            <a:off x="6482080" y="2494367"/>
            <a:ext cx="3834148" cy="1869266"/>
            <a:chOff x="6382578" y="2028581"/>
            <a:chExt cx="3834148" cy="186926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0E38A5A-5E16-4FAF-A5A5-56F067674D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82578" y="2028581"/>
              <a:ext cx="2021883" cy="503981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E78862F2-AB82-47EF-B9BF-F06F4F0F3673}"/>
                </a:ext>
              </a:extLst>
            </p:cNvPr>
            <p:cNvGrpSpPr/>
            <p:nvPr/>
          </p:nvGrpSpPr>
          <p:grpSpPr>
            <a:xfrm>
              <a:off x="6382578" y="3282293"/>
              <a:ext cx="1639588" cy="615554"/>
              <a:chOff x="6382578" y="3971772"/>
              <a:chExt cx="1639588" cy="615554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E7268CB-0F46-46FD-A34E-FC979794CDFC}"/>
                  </a:ext>
                </a:extLst>
              </p:cNvPr>
              <p:cNvSpPr txBox="1"/>
              <p:nvPr/>
            </p:nvSpPr>
            <p:spPr>
              <a:xfrm>
                <a:off x="6634580" y="3971772"/>
                <a:ext cx="1387586" cy="307777"/>
              </a:xfrm>
              <a:prstGeom prst="rect">
                <a:avLst/>
              </a:prstGeom>
              <a:noFill/>
            </p:spPr>
            <p:txBody>
              <a:bodyPr wrap="square" lIns="72000" rtlCol="0">
                <a:spAutoFit/>
              </a:bodyPr>
              <a:lstStyle/>
              <a:p>
                <a:r>
                  <a:rPr lang="en-US" sz="1400" dirty="0"/>
                  <a:t>info@carend.nl</a:t>
                </a:r>
                <a:endParaRPr lang="ru-RU" sz="1400" dirty="0"/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41EAC1E-A87F-4ACC-9045-6531759EDF15}"/>
                  </a:ext>
                </a:extLst>
              </p:cNvPr>
              <p:cNvSpPr txBox="1"/>
              <p:nvPr/>
            </p:nvSpPr>
            <p:spPr>
              <a:xfrm>
                <a:off x="6634580" y="4279549"/>
                <a:ext cx="1387586" cy="307777"/>
              </a:xfrm>
              <a:prstGeom prst="rect">
                <a:avLst/>
              </a:prstGeom>
              <a:noFill/>
            </p:spPr>
            <p:txBody>
              <a:bodyPr wrap="square" lIns="72000" rtlCol="0">
                <a:spAutoFit/>
              </a:bodyPr>
              <a:lstStyle/>
              <a:p>
                <a:r>
                  <a:rPr lang="en-US" sz="1400" dirty="0"/>
                  <a:t>@carend</a:t>
                </a:r>
                <a:endParaRPr lang="ru-RU" sz="1400" dirty="0"/>
              </a:p>
            </p:txBody>
          </p:sp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3CF33B4B-8AE4-4607-BB1D-8CDE5C02E7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00578" y="4017661"/>
                <a:ext cx="216000" cy="216000"/>
              </a:xfrm>
              <a:prstGeom prst="rect">
                <a:avLst/>
              </a:prstGeom>
            </p:spPr>
          </p:pic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BCA316F5-87CA-4856-AECA-05EFEFACAE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82578" y="4325437"/>
                <a:ext cx="252000" cy="252000"/>
              </a:xfrm>
              <a:prstGeom prst="rect">
                <a:avLst/>
              </a:prstGeom>
            </p:spPr>
          </p:pic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A545B99-58EA-4AD3-81D4-E926D4FF5E81}"/>
                </a:ext>
              </a:extLst>
            </p:cNvPr>
            <p:cNvGrpSpPr/>
            <p:nvPr/>
          </p:nvGrpSpPr>
          <p:grpSpPr>
            <a:xfrm>
              <a:off x="8577140" y="3282293"/>
              <a:ext cx="1639586" cy="615554"/>
              <a:chOff x="8577140" y="3971772"/>
              <a:chExt cx="1639586" cy="615554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A60B039-0183-4509-9868-98F5A771AE82}"/>
                  </a:ext>
                </a:extLst>
              </p:cNvPr>
              <p:cNvSpPr txBox="1"/>
              <p:nvPr/>
            </p:nvSpPr>
            <p:spPr>
              <a:xfrm>
                <a:off x="8829140" y="3971772"/>
                <a:ext cx="1387586" cy="307777"/>
              </a:xfrm>
              <a:prstGeom prst="rect">
                <a:avLst/>
              </a:prstGeom>
              <a:noFill/>
            </p:spPr>
            <p:txBody>
              <a:bodyPr wrap="square" lIns="72000" rtlCol="0">
                <a:spAutoFit/>
              </a:bodyPr>
              <a:lstStyle/>
              <a:p>
                <a:r>
                  <a:rPr lang="en-US" sz="1400" dirty="0"/>
                  <a:t>@carend_2020</a:t>
                </a:r>
                <a:endParaRPr lang="ru-RU" sz="1400" dirty="0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B35F0C6-E96F-4946-A36A-A1454F794DB9}"/>
                  </a:ext>
                </a:extLst>
              </p:cNvPr>
              <p:cNvSpPr txBox="1"/>
              <p:nvPr/>
            </p:nvSpPr>
            <p:spPr>
              <a:xfrm>
                <a:off x="8829140" y="4279549"/>
                <a:ext cx="1387586" cy="307777"/>
              </a:xfrm>
              <a:prstGeom prst="rect">
                <a:avLst/>
              </a:prstGeom>
              <a:noFill/>
            </p:spPr>
            <p:txBody>
              <a:bodyPr wrap="square" lIns="72000" rtlCol="0">
                <a:spAutoFit/>
              </a:bodyPr>
              <a:lstStyle/>
              <a:p>
                <a:r>
                  <a:rPr lang="en-US" sz="1400"/>
                  <a:t>@</a:t>
                </a:r>
                <a:r>
                  <a:rPr lang="en-US" sz="1400" dirty="0"/>
                  <a:t>carend_zorg</a:t>
                </a:r>
                <a:endParaRPr lang="ru-RU" sz="1400" dirty="0"/>
              </a:p>
            </p:txBody>
          </p:sp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B3F89949-6F16-480B-8EEF-827279AC3D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77140" y="3999661"/>
                <a:ext cx="252000" cy="252000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653645BA-D19B-4DD8-A22A-92B4403648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86141" y="4325438"/>
                <a:ext cx="234000" cy="234000"/>
              </a:xfrm>
              <a:prstGeom prst="rect">
                <a:avLst/>
              </a:prstGeom>
            </p:spPr>
          </p:pic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211E87C7-995E-4C6D-8C07-2A453A1C577D}"/>
                </a:ext>
              </a:extLst>
            </p:cNvPr>
            <p:cNvGrpSpPr/>
            <p:nvPr/>
          </p:nvGrpSpPr>
          <p:grpSpPr>
            <a:xfrm>
              <a:off x="6382579" y="2840339"/>
              <a:ext cx="1639587" cy="307777"/>
              <a:chOff x="6382579" y="2776039"/>
              <a:chExt cx="1639587" cy="307777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81E4949-D5BA-43AC-985A-24929EFF09AB}"/>
                  </a:ext>
                </a:extLst>
              </p:cNvPr>
              <p:cNvSpPr txBox="1"/>
              <p:nvPr/>
            </p:nvSpPr>
            <p:spPr>
              <a:xfrm>
                <a:off x="6634580" y="2776039"/>
                <a:ext cx="1387586" cy="307777"/>
              </a:xfrm>
              <a:prstGeom prst="rect">
                <a:avLst/>
              </a:prstGeom>
              <a:noFill/>
            </p:spPr>
            <p:txBody>
              <a:bodyPr wrap="square" lIns="72000" rtlCol="0">
                <a:spAutoFit/>
              </a:bodyPr>
              <a:lstStyle/>
              <a:p>
                <a:r>
                  <a:rPr lang="en-US" sz="1400" b="1" dirty="0"/>
                  <a:t>carend.nl</a:t>
                </a:r>
                <a:endParaRPr lang="ru-RU" sz="1400" b="1" dirty="0"/>
              </a:p>
            </p:txBody>
          </p:sp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0C437952-27DB-4A4A-A417-9F3E10CEE9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82579" y="2803927"/>
                <a:ext cx="252000" cy="252000"/>
              </a:xfrm>
              <a:prstGeom prst="rect">
                <a:avLst/>
              </a:prstGeom>
            </p:spPr>
          </p:pic>
        </p:grpSp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0FEB87A-AFB2-4F89-9DCA-E8C4FEDC4DEA}"/>
              </a:ext>
            </a:extLst>
          </p:cNvPr>
          <p:cNvCxnSpPr/>
          <p:nvPr userDrawn="1"/>
        </p:nvCxnSpPr>
        <p:spPr>
          <a:xfrm>
            <a:off x="6096000" y="2494367"/>
            <a:ext cx="0" cy="1869266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70A5CC16-8C7D-4AA8-BD33-A52F3F6B987B}"/>
              </a:ext>
            </a:extLst>
          </p:cNvPr>
          <p:cNvSpPr/>
          <p:nvPr userDrawn="1"/>
        </p:nvSpPr>
        <p:spPr>
          <a:xfrm>
            <a:off x="11597640" y="6507480"/>
            <a:ext cx="350520" cy="228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Rectangle 24">
            <a:hlinkClick r:id="rId8"/>
            <a:extLst>
              <a:ext uri="{FF2B5EF4-FFF2-40B4-BE49-F238E27FC236}">
                <a16:creationId xmlns:a16="http://schemas.microsoft.com/office/drawing/2014/main" id="{0378E204-9CB8-4899-8D75-52E16C05F21B}"/>
              </a:ext>
            </a:extLst>
          </p:cNvPr>
          <p:cNvSpPr/>
          <p:nvPr userDrawn="1"/>
        </p:nvSpPr>
        <p:spPr>
          <a:xfrm>
            <a:off x="6427722" y="3306124"/>
            <a:ext cx="1218861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Rectangle 25">
            <a:hlinkClick r:id="rId9"/>
            <a:extLst>
              <a:ext uri="{FF2B5EF4-FFF2-40B4-BE49-F238E27FC236}">
                <a16:creationId xmlns:a16="http://schemas.microsoft.com/office/drawing/2014/main" id="{9E26D7BE-AC45-4BDE-A18B-0602FF1FDD05}"/>
              </a:ext>
            </a:extLst>
          </p:cNvPr>
          <p:cNvSpPr/>
          <p:nvPr userDrawn="1"/>
        </p:nvSpPr>
        <p:spPr>
          <a:xfrm>
            <a:off x="6427723" y="3736615"/>
            <a:ext cx="1642309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Rectangle 26">
            <a:hlinkClick r:id="rId10"/>
            <a:extLst>
              <a:ext uri="{FF2B5EF4-FFF2-40B4-BE49-F238E27FC236}">
                <a16:creationId xmlns:a16="http://schemas.microsoft.com/office/drawing/2014/main" id="{4E676206-4643-4ED5-A15A-A7DB44B2BA96}"/>
              </a:ext>
            </a:extLst>
          </p:cNvPr>
          <p:cNvSpPr/>
          <p:nvPr userDrawn="1"/>
        </p:nvSpPr>
        <p:spPr>
          <a:xfrm>
            <a:off x="6427724" y="4073855"/>
            <a:ext cx="1642316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Rectangle 27">
            <a:hlinkClick r:id="rId11"/>
            <a:extLst>
              <a:ext uri="{FF2B5EF4-FFF2-40B4-BE49-F238E27FC236}">
                <a16:creationId xmlns:a16="http://schemas.microsoft.com/office/drawing/2014/main" id="{C8CF336E-BA78-4FBE-9C13-E547D6AF7218}"/>
              </a:ext>
            </a:extLst>
          </p:cNvPr>
          <p:cNvSpPr/>
          <p:nvPr userDrawn="1"/>
        </p:nvSpPr>
        <p:spPr>
          <a:xfrm>
            <a:off x="8618602" y="3751528"/>
            <a:ext cx="1697626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Rectangle 28">
            <a:hlinkClick r:id="rId12"/>
            <a:extLst>
              <a:ext uri="{FF2B5EF4-FFF2-40B4-BE49-F238E27FC236}">
                <a16:creationId xmlns:a16="http://schemas.microsoft.com/office/drawing/2014/main" id="{A3D21DBF-2174-4CE3-885B-2ED54C0A8D0E}"/>
              </a:ext>
            </a:extLst>
          </p:cNvPr>
          <p:cNvSpPr/>
          <p:nvPr userDrawn="1"/>
        </p:nvSpPr>
        <p:spPr>
          <a:xfrm>
            <a:off x="8618602" y="4070337"/>
            <a:ext cx="1642316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0152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34">
          <p15:clr>
            <a:srgbClr val="FBAE40"/>
          </p15:clr>
        </p15:guide>
        <p15:guide id="4" pos="7446">
          <p15:clr>
            <a:srgbClr val="FBAE40"/>
          </p15:clr>
        </p15:guide>
        <p15:guide id="5" orient="horz" pos="4088">
          <p15:clr>
            <a:srgbClr val="FBAE40"/>
          </p15:clr>
        </p15:guide>
        <p15:guide id="7" orient="horz" pos="3861">
          <p15:clr>
            <a:srgbClr val="FBAE40"/>
          </p15:clr>
        </p15:guide>
        <p15:guide id="8" orient="horz" pos="26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745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889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6A408AC-660F-4A8D-9792-10A9727D86E3}"/>
              </a:ext>
            </a:extLst>
          </p:cNvPr>
          <p:cNvSpPr txBox="1">
            <a:spLocks/>
          </p:cNvSpPr>
          <p:nvPr userDrawn="1"/>
        </p:nvSpPr>
        <p:spPr>
          <a:xfrm>
            <a:off x="11264052" y="6496261"/>
            <a:ext cx="556471" cy="1991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B50B38F-614F-462E-A095-EA63438555C1}" type="slidenum">
              <a:rPr lang="ru-RU" smtClean="0"/>
              <a:pPr/>
              <a:t>‹nr.›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7122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6" r:id="rId3"/>
    <p:sldLayoutId id="2147483675" r:id="rId4"/>
    <p:sldLayoutId id="2147483664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7" r:id="rId13"/>
    <p:sldLayoutId id="2147483678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33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16.sv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8.svg"/><Relationship Id="rId11" Type="http://schemas.openxmlformats.org/officeDocument/2006/relationships/image" Target="../media/image15.png"/><Relationship Id="rId5" Type="http://schemas.openxmlformats.org/officeDocument/2006/relationships/image" Target="../media/image37.png"/><Relationship Id="rId10" Type="http://schemas.openxmlformats.org/officeDocument/2006/relationships/image" Target="../media/image42.svg"/><Relationship Id="rId4" Type="http://schemas.openxmlformats.org/officeDocument/2006/relationships/image" Target="../media/image36.svg"/><Relationship Id="rId9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3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sv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svg"/><Relationship Id="rId7" Type="http://schemas.openxmlformats.org/officeDocument/2006/relationships/image" Target="../media/image54.sv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svg"/><Relationship Id="rId4" Type="http://schemas.openxmlformats.org/officeDocument/2006/relationships/image" Target="../media/image51.png"/><Relationship Id="rId9" Type="http://schemas.openxmlformats.org/officeDocument/2006/relationships/image" Target="../media/image56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3" Type="http://schemas.openxmlformats.org/officeDocument/2006/relationships/image" Target="../media/image53.png"/><Relationship Id="rId7" Type="http://schemas.openxmlformats.org/officeDocument/2006/relationships/image" Target="../media/image60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9.svg"/><Relationship Id="rId5" Type="http://schemas.openxmlformats.org/officeDocument/2006/relationships/image" Target="../media/image58.png"/><Relationship Id="rId4" Type="http://schemas.openxmlformats.org/officeDocument/2006/relationships/image" Target="../media/image54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4.sv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5.svg"/><Relationship Id="rId3" Type="http://schemas.openxmlformats.org/officeDocument/2006/relationships/hyperlink" Target="https://palliatievezorg.nl/2020/10/12/waakmanden-beschikbaar-in-de-bommelerwaard/" TargetMode="External"/><Relationship Id="rId7" Type="http://schemas.openxmlformats.org/officeDocument/2006/relationships/image" Target="../media/image69.svg"/><Relationship Id="rId12" Type="http://schemas.openxmlformats.org/officeDocument/2006/relationships/image" Target="../media/image74.pn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8.png"/><Relationship Id="rId11" Type="http://schemas.openxmlformats.org/officeDocument/2006/relationships/image" Target="../media/image73.svg"/><Relationship Id="rId5" Type="http://schemas.openxmlformats.org/officeDocument/2006/relationships/image" Target="../media/image67.svg"/><Relationship Id="rId15" Type="http://schemas.openxmlformats.org/officeDocument/2006/relationships/image" Target="../media/image77.svg"/><Relationship Id="rId10" Type="http://schemas.openxmlformats.org/officeDocument/2006/relationships/image" Target="../media/image72.png"/><Relationship Id="rId4" Type="http://schemas.openxmlformats.org/officeDocument/2006/relationships/image" Target="../media/image66.png"/><Relationship Id="rId9" Type="http://schemas.openxmlformats.org/officeDocument/2006/relationships/image" Target="../media/image71.svg"/><Relationship Id="rId14" Type="http://schemas.openxmlformats.org/officeDocument/2006/relationships/image" Target="../media/image7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mc.nl/2020/02/19/maxima-mc-neemt-twee-koppelbedden-in-gebruik/" TargetMode="External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svg"/><Relationship Id="rId13" Type="http://schemas.openxmlformats.org/officeDocument/2006/relationships/image" Target="../media/image92.png"/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12" Type="http://schemas.openxmlformats.org/officeDocument/2006/relationships/image" Target="../media/image91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5.svg"/><Relationship Id="rId11" Type="http://schemas.openxmlformats.org/officeDocument/2006/relationships/image" Target="../media/image90.png"/><Relationship Id="rId5" Type="http://schemas.openxmlformats.org/officeDocument/2006/relationships/image" Target="../media/image84.png"/><Relationship Id="rId10" Type="http://schemas.openxmlformats.org/officeDocument/2006/relationships/image" Target="../media/image89.svg"/><Relationship Id="rId4" Type="http://schemas.openxmlformats.org/officeDocument/2006/relationships/image" Target="../media/image83.svg"/><Relationship Id="rId9" Type="http://schemas.openxmlformats.org/officeDocument/2006/relationships/image" Target="../media/image88.png"/><Relationship Id="rId14" Type="http://schemas.openxmlformats.org/officeDocument/2006/relationships/image" Target="../media/image93.sv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C052D76-A9D5-4ECC-87D2-BEA1B347E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400" dirty="0">
                <a:latin typeface="EB Garamond" panose="00000500000000000000" pitchFamily="2" charset="0"/>
                <a:ea typeface="EB Garamond" panose="00000500000000000000" pitchFamily="2" charset="0"/>
              </a:rPr>
              <a:t>Proactieve zorgplanning, samenwerking 1</a:t>
            </a:r>
            <a:r>
              <a:rPr lang="nl-NL" sz="4400" baseline="30000" dirty="0">
                <a:latin typeface="EB Garamond" panose="00000500000000000000" pitchFamily="2" charset="0"/>
                <a:ea typeface="EB Garamond" panose="00000500000000000000" pitchFamily="2" charset="0"/>
              </a:rPr>
              <a:t>e</a:t>
            </a:r>
            <a:r>
              <a:rPr lang="nl-NL" sz="4400" dirty="0">
                <a:latin typeface="EB Garamond" panose="00000500000000000000" pitchFamily="2" charset="0"/>
                <a:ea typeface="EB Garamond" panose="00000500000000000000" pitchFamily="2" charset="0"/>
              </a:rPr>
              <a:t> en 2</a:t>
            </a:r>
            <a:r>
              <a:rPr lang="nl-NL" sz="4400" baseline="30000" dirty="0">
                <a:latin typeface="EB Garamond" panose="00000500000000000000" pitchFamily="2" charset="0"/>
                <a:ea typeface="EB Garamond" panose="00000500000000000000" pitchFamily="2" charset="0"/>
              </a:rPr>
              <a:t>e</a:t>
            </a:r>
            <a:r>
              <a:rPr lang="nl-NL" sz="4400" dirty="0">
                <a:latin typeface="EB Garamond" panose="00000500000000000000" pitchFamily="2" charset="0"/>
                <a:ea typeface="EB Garamond" panose="00000500000000000000" pitchFamily="2" charset="0"/>
              </a:rPr>
              <a:t> lijn</a:t>
            </a:r>
            <a:endParaRPr lang="ru-RU" sz="4400" dirty="0">
              <a:latin typeface="EB Garamond" panose="00000500000000000000" pitchFamily="2" charset="0"/>
              <a:ea typeface="EB Garamond" panose="00000500000000000000" pitchFamily="2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4F0566-15F5-499F-8D6C-B6BB864B492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1475" y="6215293"/>
            <a:ext cx="6878874" cy="274407"/>
          </a:xfrm>
        </p:spPr>
        <p:txBody>
          <a:bodyPr/>
          <a:lstStyle/>
          <a:p>
            <a:r>
              <a:rPr lang="en-US" b="1" dirty="0"/>
              <a:t>SM de </a:t>
            </a:r>
            <a:r>
              <a:rPr lang="en-US" b="1" dirty="0" err="1"/>
              <a:t>Hosson</a:t>
            </a:r>
            <a:r>
              <a:rPr lang="en-US" b="1" dirty="0"/>
              <a:t>, </a:t>
            </a:r>
            <a:r>
              <a:rPr lang="en-US" dirty="0" err="1"/>
              <a:t>Longarts</a:t>
            </a:r>
            <a:r>
              <a:rPr lang="en-US" dirty="0"/>
              <a:t> </a:t>
            </a:r>
            <a:r>
              <a:rPr lang="en-US" dirty="0">
                <a:solidFill>
                  <a:schemeClr val="accent5"/>
                </a:solidFill>
              </a:rPr>
              <a:t>| November 2025</a:t>
            </a:r>
            <a:endParaRPr lang="ru-RU" dirty="0">
              <a:solidFill>
                <a:schemeClr val="accent5"/>
              </a:solidFill>
            </a:endParaRPr>
          </a:p>
        </p:txBody>
      </p:sp>
      <p:pic>
        <p:nvPicPr>
          <p:cNvPr id="8" name="Tijdelijke aanduiding voor afbeelding 7" descr="Afbeelding met persoon, overdekt, comfort, slaap&#10;&#10;Automatisch gegenereerde beschrijving">
            <a:extLst>
              <a:ext uri="{FF2B5EF4-FFF2-40B4-BE49-F238E27FC236}">
                <a16:creationId xmlns:a16="http://schemas.microsoft.com/office/drawing/2014/main" id="{1D981434-0E71-62DD-BF2D-3261EB436B5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3" b="8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11373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03794-2E71-44B6-A052-F536B522B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Domeinen</a:t>
            </a:r>
            <a:r>
              <a:rPr lang="en-US" dirty="0"/>
              <a:t> van </a:t>
            </a:r>
            <a:r>
              <a:rPr lang="en-US" dirty="0" err="1"/>
              <a:t>palliatieve</a:t>
            </a:r>
            <a:r>
              <a:rPr lang="en-US" dirty="0"/>
              <a:t> </a:t>
            </a:r>
            <a:r>
              <a:rPr lang="en-US" dirty="0" err="1"/>
              <a:t>zorg</a:t>
            </a:r>
            <a:endParaRPr lang="ru-RU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255F62B-3B43-4242-AE4B-03321AFC0B25}"/>
              </a:ext>
            </a:extLst>
          </p:cNvPr>
          <p:cNvGrpSpPr/>
          <p:nvPr/>
        </p:nvGrpSpPr>
        <p:grpSpPr>
          <a:xfrm>
            <a:off x="768618" y="1449388"/>
            <a:ext cx="5473186" cy="4705857"/>
            <a:chOff x="3359407" y="1449388"/>
            <a:chExt cx="5473186" cy="4705857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5C195DCD-245F-4AE2-A352-62BCFD3A0F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902720" y="1449388"/>
              <a:ext cx="4386560" cy="4328842"/>
            </a:xfrm>
            <a:prstGeom prst="rect">
              <a:avLst/>
            </a:prstGeom>
          </p:spPr>
        </p:pic>
        <p:sp>
          <p:nvSpPr>
            <p:cNvPr id="11" name="TextBox 32">
              <a:extLst>
                <a:ext uri="{FF2B5EF4-FFF2-40B4-BE49-F238E27FC236}">
                  <a16:creationId xmlns:a16="http://schemas.microsoft.com/office/drawing/2014/main" id="{11553E5C-94AA-4682-B3AA-E279B716B477}"/>
                </a:ext>
              </a:extLst>
            </p:cNvPr>
            <p:cNvSpPr/>
            <p:nvPr/>
          </p:nvSpPr>
          <p:spPr>
            <a:xfrm>
              <a:off x="3359407" y="3000628"/>
              <a:ext cx="2146320" cy="3371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nl-NL" sz="1600" b="0" strike="noStrike" spc="-1" dirty="0">
                  <a:solidFill>
                    <a:srgbClr val="484240"/>
                  </a:solidFill>
                  <a:latin typeface="Lato"/>
                  <a:ea typeface="DejaVu Sans"/>
                </a:rPr>
                <a:t>psychisch</a:t>
              </a:r>
              <a:endParaRPr lang="nl-NL" sz="1600" b="0" strike="noStrike" spc="-1" dirty="0">
                <a:latin typeface="Calibri"/>
              </a:endParaRPr>
            </a:p>
          </p:txBody>
        </p:sp>
        <p:sp>
          <p:nvSpPr>
            <p:cNvPr id="12" name="TextBox 32">
              <a:extLst>
                <a:ext uri="{FF2B5EF4-FFF2-40B4-BE49-F238E27FC236}">
                  <a16:creationId xmlns:a16="http://schemas.microsoft.com/office/drawing/2014/main" id="{D04908DE-B8C8-4B93-84C8-AF35CA9B23F0}"/>
                </a:ext>
              </a:extLst>
            </p:cNvPr>
            <p:cNvSpPr/>
            <p:nvPr/>
          </p:nvSpPr>
          <p:spPr>
            <a:xfrm>
              <a:off x="6686273" y="3000628"/>
              <a:ext cx="2146320" cy="3371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nl-NL" sz="1600" b="0" strike="noStrike" spc="-1" dirty="0">
                  <a:solidFill>
                    <a:srgbClr val="484240"/>
                  </a:solidFill>
                  <a:latin typeface="Lato"/>
                  <a:ea typeface="DejaVu Sans"/>
                </a:rPr>
                <a:t>sociaal</a:t>
              </a:r>
              <a:endParaRPr lang="nl-NL" sz="1600" b="0" strike="noStrike" spc="-1" dirty="0">
                <a:latin typeface="Calibri"/>
              </a:endParaRPr>
            </a:p>
          </p:txBody>
        </p:sp>
        <p:sp>
          <p:nvSpPr>
            <p:cNvPr id="13" name="TextBox 32">
              <a:extLst>
                <a:ext uri="{FF2B5EF4-FFF2-40B4-BE49-F238E27FC236}">
                  <a16:creationId xmlns:a16="http://schemas.microsoft.com/office/drawing/2014/main" id="{D78C9A1D-4065-40D2-B737-7774196A9BE1}"/>
                </a:ext>
              </a:extLst>
            </p:cNvPr>
            <p:cNvSpPr/>
            <p:nvPr/>
          </p:nvSpPr>
          <p:spPr>
            <a:xfrm>
              <a:off x="5022840" y="5818145"/>
              <a:ext cx="2146320" cy="3371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nl-NL" sz="1600" b="0" strike="noStrike" spc="-1" dirty="0">
                  <a:solidFill>
                    <a:srgbClr val="484240"/>
                  </a:solidFill>
                  <a:latin typeface="Lato"/>
                  <a:ea typeface="DejaVu Sans"/>
                </a:rPr>
                <a:t>lichamelijk</a:t>
              </a:r>
              <a:endParaRPr lang="nl-NL" sz="1600" b="0" strike="noStrike" spc="-1" dirty="0">
                <a:latin typeface="Calibri"/>
              </a:endParaRPr>
            </a:p>
          </p:txBody>
        </p:sp>
        <p:sp>
          <p:nvSpPr>
            <p:cNvPr id="14" name="TextBox 32">
              <a:extLst>
                <a:ext uri="{FF2B5EF4-FFF2-40B4-BE49-F238E27FC236}">
                  <a16:creationId xmlns:a16="http://schemas.microsoft.com/office/drawing/2014/main" id="{88BE03C2-7A86-4BA2-A631-F283B40040B8}"/>
                </a:ext>
              </a:extLst>
            </p:cNvPr>
            <p:cNvSpPr/>
            <p:nvPr/>
          </p:nvSpPr>
          <p:spPr>
            <a:xfrm>
              <a:off x="5022840" y="3963405"/>
              <a:ext cx="2146320" cy="3371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nl-NL" sz="1600" b="1" strike="noStrike" spc="-1" dirty="0">
                  <a:solidFill>
                    <a:srgbClr val="484240"/>
                  </a:solidFill>
                  <a:latin typeface="Lato"/>
                  <a:ea typeface="DejaVu Sans"/>
                </a:rPr>
                <a:t>spiritueel</a:t>
              </a:r>
              <a:endParaRPr lang="nl-NL" sz="1600" b="1" strike="noStrike" spc="-1" dirty="0">
                <a:latin typeface="Calibri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CBD5787-B414-4997-83D9-BB3CF3F3073B}"/>
              </a:ext>
            </a:extLst>
          </p:cNvPr>
          <p:cNvGrpSpPr/>
          <p:nvPr/>
        </p:nvGrpSpPr>
        <p:grpSpPr>
          <a:xfrm>
            <a:off x="6768547" y="2209032"/>
            <a:ext cx="4654836" cy="1082960"/>
            <a:chOff x="6768547" y="2209032"/>
            <a:chExt cx="4654836" cy="1082960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FE525FE-E064-429E-BB9C-5D4811D38B9E}"/>
                </a:ext>
              </a:extLst>
            </p:cNvPr>
            <p:cNvSpPr txBox="1"/>
            <p:nvPr/>
          </p:nvSpPr>
          <p:spPr>
            <a:xfrm>
              <a:off x="7851507" y="2549912"/>
              <a:ext cx="3571876" cy="401200"/>
            </a:xfrm>
            <a:prstGeom prst="rect">
              <a:avLst/>
            </a:prstGeom>
            <a:noFill/>
          </p:spPr>
          <p:txBody>
            <a:bodyPr wrap="square" lIns="216000">
              <a:spAutoFit/>
            </a:bodyPr>
            <a:lstStyle/>
            <a:p>
              <a:pPr>
                <a:lnSpc>
                  <a:spcPct val="125000"/>
                </a:lnSpc>
                <a:spcAft>
                  <a:spcPts val="1200"/>
                </a:spcAft>
              </a:pPr>
              <a:r>
                <a:rPr lang="nl-NL" dirty="0">
                  <a:solidFill>
                    <a:schemeClr val="accent5"/>
                  </a:solidFill>
                  <a:latin typeface="Lato Regular "/>
                </a:rPr>
                <a:t>(</a:t>
              </a:r>
              <a:r>
                <a:rPr lang="nl-NL">
                  <a:solidFill>
                    <a:schemeClr val="accent5"/>
                  </a:solidFill>
                  <a:latin typeface="Lato Regular "/>
                </a:rPr>
                <a:t>Proactieve Zorgplanning)</a:t>
              </a:r>
              <a:endParaRPr lang="nl-NL" sz="1400" dirty="0">
                <a:solidFill>
                  <a:schemeClr val="accent5"/>
                </a:solidFill>
                <a:latin typeface="Lato Regular "/>
              </a:endParaRP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747673FD-9705-48C1-B83F-00FEF27C7CD0}"/>
                </a:ext>
              </a:extLst>
            </p:cNvPr>
            <p:cNvGrpSpPr/>
            <p:nvPr/>
          </p:nvGrpSpPr>
          <p:grpSpPr>
            <a:xfrm>
              <a:off x="6768547" y="2209032"/>
              <a:ext cx="1082960" cy="1082960"/>
              <a:chOff x="6265619" y="3938750"/>
              <a:chExt cx="1082960" cy="1082960"/>
            </a:xfrm>
          </p:grpSpPr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56774187-C62D-4FDF-BD21-9DD910AB0D4C}"/>
                  </a:ext>
                </a:extLst>
              </p:cNvPr>
              <p:cNvSpPr/>
              <p:nvPr/>
            </p:nvSpPr>
            <p:spPr>
              <a:xfrm>
                <a:off x="6265619" y="3938750"/>
                <a:ext cx="1082960" cy="1082960"/>
              </a:xfrm>
              <a:prstGeom prst="ellipse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ru-RU" dirty="0"/>
              </a:p>
            </p:txBody>
          </p:sp>
          <p:pic>
            <p:nvPicPr>
              <p:cNvPr id="16" name="Graphic 15">
                <a:extLst>
                  <a:ext uri="{FF2B5EF4-FFF2-40B4-BE49-F238E27FC236}">
                    <a16:creationId xmlns:a16="http://schemas.microsoft.com/office/drawing/2014/main" id="{99154D30-222F-48E4-BC59-613BB5FC97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6610415" y="4228230"/>
                <a:ext cx="393368" cy="504000"/>
              </a:xfrm>
              <a:prstGeom prst="rect">
                <a:avLst/>
              </a:prstGeom>
            </p:spPr>
          </p:pic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94FCE14-4D68-4342-9C5F-325B7EBF3CBF}"/>
              </a:ext>
            </a:extLst>
          </p:cNvPr>
          <p:cNvGrpSpPr/>
          <p:nvPr/>
        </p:nvGrpSpPr>
        <p:grpSpPr>
          <a:xfrm>
            <a:off x="6768547" y="3566008"/>
            <a:ext cx="4654836" cy="1082960"/>
            <a:chOff x="6768547" y="3566008"/>
            <a:chExt cx="4654836" cy="108296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BA33F5F-3C3D-49B0-9277-0E0BEB8E3DCD}"/>
                </a:ext>
              </a:extLst>
            </p:cNvPr>
            <p:cNvSpPr txBox="1"/>
            <p:nvPr/>
          </p:nvSpPr>
          <p:spPr>
            <a:xfrm>
              <a:off x="7851507" y="3906888"/>
              <a:ext cx="3571876" cy="401200"/>
            </a:xfrm>
            <a:prstGeom prst="rect">
              <a:avLst/>
            </a:prstGeom>
            <a:noFill/>
          </p:spPr>
          <p:txBody>
            <a:bodyPr wrap="square" lIns="216000">
              <a:spAutoFit/>
            </a:bodyPr>
            <a:lstStyle/>
            <a:p>
              <a:pPr>
                <a:lnSpc>
                  <a:spcPct val="125000"/>
                </a:lnSpc>
                <a:spcAft>
                  <a:spcPts val="1200"/>
                </a:spcAft>
              </a:pPr>
              <a:r>
                <a:rPr lang="nl-NL" dirty="0">
                  <a:solidFill>
                    <a:schemeClr val="accent5"/>
                  </a:solidFill>
                  <a:latin typeface="Lato Regular "/>
                </a:rPr>
                <a:t>(End-of-life Care)</a:t>
              </a:r>
              <a:endParaRPr lang="nl-NL" sz="1400" dirty="0">
                <a:solidFill>
                  <a:schemeClr val="accent5"/>
                </a:solidFill>
                <a:latin typeface="Lato Regular "/>
              </a:endParaRP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262C68AB-DF0E-440C-B2F7-DFEF231188EC}"/>
                </a:ext>
              </a:extLst>
            </p:cNvPr>
            <p:cNvGrpSpPr/>
            <p:nvPr/>
          </p:nvGrpSpPr>
          <p:grpSpPr>
            <a:xfrm>
              <a:off x="6768547" y="3566008"/>
              <a:ext cx="1082960" cy="1082960"/>
              <a:chOff x="6768547" y="3566008"/>
              <a:chExt cx="1082960" cy="1082960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6C010B23-3DB0-4F53-B9D9-8E57A65BAE6F}"/>
                  </a:ext>
                </a:extLst>
              </p:cNvPr>
              <p:cNvSpPr/>
              <p:nvPr/>
            </p:nvSpPr>
            <p:spPr>
              <a:xfrm>
                <a:off x="6768547" y="3566008"/>
                <a:ext cx="1082960" cy="1082960"/>
              </a:xfrm>
              <a:prstGeom prst="ellipse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ru-RU" dirty="0"/>
              </a:p>
            </p:txBody>
          </p:sp>
          <p:pic>
            <p:nvPicPr>
              <p:cNvPr id="25" name="Graphic 24">
                <a:extLst>
                  <a:ext uri="{FF2B5EF4-FFF2-40B4-BE49-F238E27FC236}">
                    <a16:creationId xmlns:a16="http://schemas.microsoft.com/office/drawing/2014/main" id="{E17F581D-6C5B-49E9-9387-4A36900105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7181535" y="3855488"/>
                <a:ext cx="346500" cy="504000"/>
              </a:xfrm>
              <a:prstGeom prst="rect">
                <a:avLst/>
              </a:prstGeom>
            </p:spPr>
          </p:pic>
        </p:grpSp>
      </p:grpSp>
      <p:sp>
        <p:nvSpPr>
          <p:cNvPr id="4" name="Rechthoek 3">
            <a:extLst>
              <a:ext uri="{FF2B5EF4-FFF2-40B4-BE49-F238E27FC236}">
                <a16:creationId xmlns:a16="http://schemas.microsoft.com/office/drawing/2014/main" id="{99E15D16-55C2-A215-A2EB-A0B8A978E1C9}"/>
              </a:ext>
            </a:extLst>
          </p:cNvPr>
          <p:cNvSpPr/>
          <p:nvPr/>
        </p:nvSpPr>
        <p:spPr>
          <a:xfrm>
            <a:off x="10315852" y="419944"/>
            <a:ext cx="1677880" cy="401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4020FB97-326A-E92A-58EE-A07B8038E8FD}"/>
              </a:ext>
            </a:extLst>
          </p:cNvPr>
          <p:cNvSpPr/>
          <p:nvPr/>
        </p:nvSpPr>
        <p:spPr>
          <a:xfrm>
            <a:off x="214698" y="6316492"/>
            <a:ext cx="6206422" cy="401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62633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DDFEAD-E5C6-1BFF-AC3C-00C9CEACB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C9973400-9C5A-C0E7-0D87-93D820E3A20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leven_tot_het_laatst_-carend_&amp;_stichting_komma (540p).mp4">
            <a:hlinkClick r:id="" action="ppaction://media"/>
            <a:extLst>
              <a:ext uri="{FF2B5EF4-FFF2-40B4-BE49-F238E27FC236}">
                <a16:creationId xmlns:a16="http://schemas.microsoft.com/office/drawing/2014/main" id="{CC21B89F-FCC3-25C2-62BB-D6C749F6B9F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867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67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76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e radiologische afbeelding van een skelet">
            <a:extLst>
              <a:ext uri="{FF2B5EF4-FFF2-40B4-BE49-F238E27FC236}">
                <a16:creationId xmlns:a16="http://schemas.microsoft.com/office/drawing/2014/main" id="{52544936-9FF4-5B57-9CB2-FF7EC35C68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856" b="2238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2DBB7B2-8116-F201-E698-7A305E4355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1475" y="2028616"/>
            <a:ext cx="8456356" cy="2800767"/>
          </a:xfrm>
        </p:spPr>
        <p:txBody>
          <a:bodyPr anchor="ctr">
            <a:normAutofit/>
          </a:bodyPr>
          <a:lstStyle/>
          <a:p>
            <a:r>
              <a:rPr lang="nl-NL" dirty="0"/>
              <a:t>De dood wordt vaak niet besproken. Of te laat.</a:t>
            </a:r>
          </a:p>
        </p:txBody>
      </p:sp>
    </p:spTree>
    <p:extLst>
      <p:ext uri="{BB962C8B-B14F-4D97-AF65-F5344CB8AC3E}">
        <p14:creationId xmlns:p14="http://schemas.microsoft.com/office/powerpoint/2010/main" val="2573887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3F3EF8-4FD1-D76A-BB00-C21EFE9C6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7" name="Afbeelding 6" descr="Afbeelding met tekst, clipart, illustratie, tekening&#10;&#10;Automatisch gegenereerde beschrijving">
            <a:extLst>
              <a:ext uri="{FF2B5EF4-FFF2-40B4-BE49-F238E27FC236}">
                <a16:creationId xmlns:a16="http://schemas.microsoft.com/office/drawing/2014/main" id="{6BDE9D9C-6991-1583-7F29-DB42AE0F14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34" y="0"/>
            <a:ext cx="12198934" cy="6858000"/>
          </a:xfrm>
          <a:prstGeom prst="rect">
            <a:avLst/>
          </a:prstGeom>
        </p:spPr>
      </p:pic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1CD2BF28-5FC2-CE1A-155B-4D17EE1E0AE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30390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ECB22B85-094B-A907-02EA-75B3796B2CD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 descr="Afbeelding met tekst, schermopname, lijn, ontwerp&#10;&#10;Automatisch gegenereerde beschrijving">
            <a:extLst>
              <a:ext uri="{FF2B5EF4-FFF2-40B4-BE49-F238E27FC236}">
                <a16:creationId xmlns:a16="http://schemas.microsoft.com/office/drawing/2014/main" id="{D4DA0B90-E7E2-35A1-BA55-E4707AE01F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4" y="193584"/>
            <a:ext cx="11524604" cy="6490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940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ED4C44-6547-A314-4BD1-17AA6513A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88F2562-AF50-4F0A-5DB6-849AA6E962A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 descr="Afbeelding met tekst, Lettertype, schermopname, Perceel&#10;&#10;Automatisch gegenereerde beschrijving">
            <a:extLst>
              <a:ext uri="{FF2B5EF4-FFF2-40B4-BE49-F238E27FC236}">
                <a16:creationId xmlns:a16="http://schemas.microsoft.com/office/drawing/2014/main" id="{E2F6CD45-9BF9-CCAE-5B3B-717A59165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62" y="228023"/>
            <a:ext cx="11566747" cy="646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256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CustomShape 1"/>
          <p:cNvSpPr/>
          <p:nvPr/>
        </p:nvSpPr>
        <p:spPr>
          <a:xfrm>
            <a:off x="10357560" y="6293520"/>
            <a:ext cx="107964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nl-NL" sz="1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Murray 2005 </a:t>
            </a:r>
            <a:endParaRPr lang="nl-NL" sz="1200" b="0" strike="noStrike" spc="-1" dirty="0">
              <a:latin typeface="Calibri"/>
            </a:endParaRPr>
          </a:p>
        </p:txBody>
      </p:sp>
      <p:grpSp>
        <p:nvGrpSpPr>
          <p:cNvPr id="152" name="Group 2"/>
          <p:cNvGrpSpPr/>
          <p:nvPr/>
        </p:nvGrpSpPr>
        <p:grpSpPr>
          <a:xfrm>
            <a:off x="951840" y="1624320"/>
            <a:ext cx="10272600" cy="3756240"/>
            <a:chOff x="951840" y="1624320"/>
            <a:chExt cx="10272600" cy="3756240"/>
          </a:xfrm>
        </p:grpSpPr>
        <p:sp>
          <p:nvSpPr>
            <p:cNvPr id="153" name="CustomShape 3"/>
            <p:cNvSpPr/>
            <p:nvPr/>
          </p:nvSpPr>
          <p:spPr>
            <a:xfrm>
              <a:off x="1047240" y="1624320"/>
              <a:ext cx="10177200" cy="3756240"/>
            </a:xfrm>
            <a:prstGeom prst="rect">
              <a:avLst/>
            </a:prstGeom>
            <a:solidFill>
              <a:srgbClr val="EEE8E0">
                <a:alpha val="9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nl-NL"/>
            </a:p>
          </p:txBody>
        </p:sp>
        <p:sp>
          <p:nvSpPr>
            <p:cNvPr id="154" name="Line 4"/>
            <p:cNvSpPr/>
            <p:nvPr/>
          </p:nvSpPr>
          <p:spPr>
            <a:xfrm>
              <a:off x="1585800" y="2055960"/>
              <a:ext cx="8289360" cy="360"/>
            </a:xfrm>
            <a:prstGeom prst="line">
              <a:avLst/>
            </a:prstGeom>
            <a:ln w="28440">
              <a:solidFill>
                <a:srgbClr val="769D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nl-NL"/>
            </a:p>
          </p:txBody>
        </p:sp>
        <p:sp>
          <p:nvSpPr>
            <p:cNvPr id="155" name="Line 5"/>
            <p:cNvSpPr/>
            <p:nvPr/>
          </p:nvSpPr>
          <p:spPr>
            <a:xfrm>
              <a:off x="1573920" y="2480400"/>
              <a:ext cx="8289720" cy="360"/>
            </a:xfrm>
            <a:prstGeom prst="line">
              <a:avLst/>
            </a:prstGeom>
            <a:ln w="28440">
              <a:solidFill>
                <a:srgbClr val="769D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nl-NL"/>
            </a:p>
          </p:txBody>
        </p:sp>
        <p:sp>
          <p:nvSpPr>
            <p:cNvPr id="156" name="Line 6"/>
            <p:cNvSpPr/>
            <p:nvPr/>
          </p:nvSpPr>
          <p:spPr>
            <a:xfrm>
              <a:off x="1585800" y="2866680"/>
              <a:ext cx="8289360" cy="360"/>
            </a:xfrm>
            <a:prstGeom prst="line">
              <a:avLst/>
            </a:prstGeom>
            <a:ln w="28440">
              <a:solidFill>
                <a:srgbClr val="769D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nl-NL"/>
            </a:p>
          </p:txBody>
        </p:sp>
        <p:sp>
          <p:nvSpPr>
            <p:cNvPr id="157" name="Line 7"/>
            <p:cNvSpPr/>
            <p:nvPr/>
          </p:nvSpPr>
          <p:spPr>
            <a:xfrm>
              <a:off x="1573920" y="3269520"/>
              <a:ext cx="8289720" cy="360"/>
            </a:xfrm>
            <a:prstGeom prst="line">
              <a:avLst/>
            </a:prstGeom>
            <a:ln w="28440">
              <a:solidFill>
                <a:srgbClr val="769D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nl-NL"/>
            </a:p>
          </p:txBody>
        </p:sp>
        <p:sp>
          <p:nvSpPr>
            <p:cNvPr id="158" name="Line 8"/>
            <p:cNvSpPr/>
            <p:nvPr/>
          </p:nvSpPr>
          <p:spPr>
            <a:xfrm>
              <a:off x="1573920" y="3661560"/>
              <a:ext cx="8289720" cy="360"/>
            </a:xfrm>
            <a:prstGeom prst="line">
              <a:avLst/>
            </a:prstGeom>
            <a:ln w="28440">
              <a:solidFill>
                <a:srgbClr val="769D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nl-NL"/>
            </a:p>
          </p:txBody>
        </p:sp>
        <p:sp>
          <p:nvSpPr>
            <p:cNvPr id="159" name="Line 9"/>
            <p:cNvSpPr/>
            <p:nvPr/>
          </p:nvSpPr>
          <p:spPr>
            <a:xfrm>
              <a:off x="1573920" y="4042440"/>
              <a:ext cx="8289720" cy="360"/>
            </a:xfrm>
            <a:prstGeom prst="line">
              <a:avLst/>
            </a:prstGeom>
            <a:ln w="28440">
              <a:solidFill>
                <a:srgbClr val="769D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nl-NL"/>
            </a:p>
          </p:txBody>
        </p:sp>
        <p:sp>
          <p:nvSpPr>
            <p:cNvPr id="160" name="CustomShape 10"/>
            <p:cNvSpPr/>
            <p:nvPr/>
          </p:nvSpPr>
          <p:spPr>
            <a:xfrm>
              <a:off x="968040" y="1740960"/>
              <a:ext cx="808920" cy="333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nl-NL" sz="1600" b="0" strike="noStrike" spc="-1">
                  <a:solidFill>
                    <a:srgbClr val="484240"/>
                  </a:solidFill>
                  <a:latin typeface="Lato Regular"/>
                  <a:ea typeface="DejaVu Sans"/>
                </a:rPr>
                <a:t>HOOG</a:t>
              </a:r>
              <a:endParaRPr lang="nl-NL" sz="1600" b="0" strike="noStrike" spc="-1">
                <a:latin typeface="Calibri"/>
              </a:endParaRPr>
            </a:p>
          </p:txBody>
        </p:sp>
        <p:sp>
          <p:nvSpPr>
            <p:cNvPr id="161" name="CustomShape 11"/>
            <p:cNvSpPr/>
            <p:nvPr/>
          </p:nvSpPr>
          <p:spPr>
            <a:xfrm>
              <a:off x="951840" y="4072680"/>
              <a:ext cx="734400" cy="333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nl-NL" sz="1600" b="0" strike="noStrike" spc="-1">
                  <a:solidFill>
                    <a:srgbClr val="484240"/>
                  </a:solidFill>
                  <a:latin typeface="Lato Regular"/>
                  <a:ea typeface="DejaVu Sans"/>
                </a:rPr>
                <a:t>LAAG</a:t>
              </a:r>
              <a:endParaRPr lang="nl-NL" sz="1600" b="0" strike="noStrike" spc="-1">
                <a:latin typeface="Calibri"/>
              </a:endParaRPr>
            </a:p>
          </p:txBody>
        </p:sp>
        <p:sp>
          <p:nvSpPr>
            <p:cNvPr id="162" name="CustomShape 12"/>
            <p:cNvSpPr/>
            <p:nvPr/>
          </p:nvSpPr>
          <p:spPr>
            <a:xfrm>
              <a:off x="1505520" y="3710880"/>
              <a:ext cx="426852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nl-NL" sz="2000" b="0" strike="noStrike" spc="-1">
                  <a:solidFill>
                    <a:srgbClr val="484240"/>
                  </a:solidFill>
                  <a:latin typeface="Lato Regular"/>
                  <a:ea typeface="DejaVu Sans"/>
                </a:rPr>
                <a:t>Soms acute ziekenhuisopnames</a:t>
              </a:r>
              <a:endParaRPr lang="nl-NL" sz="2000" b="0" strike="noStrike" spc="-1">
                <a:latin typeface="Calibri"/>
              </a:endParaRPr>
            </a:p>
          </p:txBody>
        </p:sp>
        <p:pic>
          <p:nvPicPr>
            <p:cNvPr id="163" name="Graphic 7"/>
            <p:cNvPicPr/>
            <p:nvPr/>
          </p:nvPicPr>
          <p:blipFill>
            <a:blip r:embed="rId3"/>
            <a:stretch/>
          </p:blipFill>
          <p:spPr>
            <a:xfrm>
              <a:off x="1585800" y="2807280"/>
              <a:ext cx="6654240" cy="11408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64" name="CustomShape 13"/>
            <p:cNvSpPr/>
            <p:nvPr/>
          </p:nvSpPr>
          <p:spPr>
            <a:xfrm>
              <a:off x="8172000" y="2881440"/>
              <a:ext cx="148284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nl-NL" sz="2000" b="0" strike="noStrike" spc="-1">
                  <a:solidFill>
                    <a:srgbClr val="484240"/>
                  </a:solidFill>
                  <a:latin typeface="Lato Regular"/>
                  <a:ea typeface="DejaVu Sans"/>
                </a:rPr>
                <a:t>Overlijden</a:t>
              </a:r>
              <a:endParaRPr lang="nl-NL" sz="2000" b="0" strike="noStrike" spc="-1">
                <a:latin typeface="Calibri"/>
              </a:endParaRPr>
            </a:p>
          </p:txBody>
        </p:sp>
      </p:grpSp>
      <p:sp>
        <p:nvSpPr>
          <p:cNvPr id="165" name="CustomShape 14"/>
          <p:cNvSpPr/>
          <p:nvPr/>
        </p:nvSpPr>
        <p:spPr>
          <a:xfrm rot="8772000">
            <a:off x="2482560" y="3380040"/>
            <a:ext cx="318600" cy="45288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9EC0B9"/>
          </a:solidFill>
          <a:ln>
            <a:solidFill>
              <a:srgbClr val="769D94"/>
            </a:solidFill>
          </a:ln>
          <a:effectLst>
            <a:innerShdw blurRad="114300">
              <a:srgbClr val="000000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nl-NL"/>
          </a:p>
        </p:txBody>
      </p:sp>
      <p:sp>
        <p:nvSpPr>
          <p:cNvPr id="166" name="CustomShape 15"/>
          <p:cNvSpPr/>
          <p:nvPr/>
        </p:nvSpPr>
        <p:spPr>
          <a:xfrm rot="13162800">
            <a:off x="3190680" y="3372120"/>
            <a:ext cx="318600" cy="45288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9EC0B9"/>
          </a:solidFill>
          <a:ln>
            <a:solidFill>
              <a:srgbClr val="769D94"/>
            </a:solidFill>
          </a:ln>
          <a:effectLst>
            <a:innerShdw blurRad="114300">
              <a:srgbClr val="000000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nl-NL"/>
          </a:p>
        </p:txBody>
      </p:sp>
      <p:sp>
        <p:nvSpPr>
          <p:cNvPr id="167" name="CustomShape 16"/>
          <p:cNvSpPr/>
          <p:nvPr/>
        </p:nvSpPr>
        <p:spPr>
          <a:xfrm rot="1503600">
            <a:off x="8355240" y="3379320"/>
            <a:ext cx="318600" cy="45288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9EC0B9"/>
          </a:solidFill>
          <a:ln>
            <a:solidFill>
              <a:srgbClr val="769D94"/>
            </a:solidFill>
          </a:ln>
          <a:effectLst>
            <a:innerShdw blurRad="114300">
              <a:srgbClr val="000000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nl-NL"/>
          </a:p>
        </p:txBody>
      </p:sp>
      <p:sp>
        <p:nvSpPr>
          <p:cNvPr id="168" name="CustomShape 17"/>
          <p:cNvSpPr/>
          <p:nvPr/>
        </p:nvSpPr>
        <p:spPr>
          <a:xfrm>
            <a:off x="389160" y="386640"/>
            <a:ext cx="11412720" cy="709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90000"/>
              </a:lnSpc>
              <a:tabLst>
                <a:tab pos="0" algn="l"/>
              </a:tabLst>
            </a:pPr>
            <a:r>
              <a:rPr lang="nl-NL" sz="2700" b="1" strike="noStrike" spc="293">
                <a:solidFill>
                  <a:srgbClr val="9EC0B9"/>
                </a:solidFill>
                <a:latin typeface="Linux Libertine"/>
                <a:ea typeface="DejaVu Sans"/>
              </a:rPr>
              <a:t>Geleidelijke achteruitgang </a:t>
            </a:r>
            <a:endParaRPr lang="nl-NL" sz="2700" b="0" strike="noStrike" spc="-1">
              <a:latin typeface="Calibri"/>
            </a:endParaRPr>
          </a:p>
          <a:p>
            <a:pPr algn="ctr">
              <a:lnSpc>
                <a:spcPct val="90000"/>
              </a:lnSpc>
              <a:tabLst>
                <a:tab pos="0" algn="l"/>
              </a:tabLst>
            </a:pPr>
            <a:r>
              <a:rPr lang="nl-NL" sz="2700" b="1" strike="noStrike" spc="293">
                <a:solidFill>
                  <a:srgbClr val="9EC0B9"/>
                </a:solidFill>
                <a:latin typeface="Linux Libertine"/>
                <a:ea typeface="DejaVu Sans"/>
              </a:rPr>
              <a:t>met tussentijdse ernstige episodes</a:t>
            </a:r>
            <a:endParaRPr lang="nl-NL" sz="2700" b="0" strike="noStrike" spc="-1">
              <a:latin typeface="Calibri"/>
            </a:endParaRPr>
          </a:p>
        </p:txBody>
      </p:sp>
      <p:sp>
        <p:nvSpPr>
          <p:cNvPr id="169" name="CustomShape 18"/>
          <p:cNvSpPr/>
          <p:nvPr/>
        </p:nvSpPr>
        <p:spPr>
          <a:xfrm>
            <a:off x="6908760" y="4516200"/>
            <a:ext cx="3760560" cy="699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nl-NL" sz="2000" b="0" strike="noStrike" spc="-1">
                <a:solidFill>
                  <a:srgbClr val="F5A46D"/>
                </a:solidFill>
                <a:latin typeface="Lato Regular"/>
                <a:ea typeface="DejaVu Sans"/>
              </a:rPr>
              <a:t>2-5 jaar, maar overlijden is meestal plotseling</a:t>
            </a:r>
            <a:endParaRPr lang="nl-NL" sz="2000" b="0" strike="noStrike" spc="-1">
              <a:latin typeface="Calibri"/>
            </a:endParaRPr>
          </a:p>
        </p:txBody>
      </p:sp>
      <p:sp>
        <p:nvSpPr>
          <p:cNvPr id="170" name="CustomShape 19"/>
          <p:cNvSpPr/>
          <p:nvPr/>
        </p:nvSpPr>
        <p:spPr>
          <a:xfrm>
            <a:off x="1420200" y="4511160"/>
            <a:ext cx="3619440" cy="39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nl-NL" sz="2000" b="0" strike="noStrike" spc="-1">
                <a:solidFill>
                  <a:srgbClr val="F5A46D"/>
                </a:solidFill>
                <a:latin typeface="Lato Regular"/>
                <a:ea typeface="DejaVu Sans"/>
              </a:rPr>
              <a:t>Vaak bij hartfalen en COPD</a:t>
            </a:r>
            <a:endParaRPr lang="nl-NL" sz="2000" b="0" strike="noStrike" spc="-1"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CustomShape 1"/>
          <p:cNvSpPr/>
          <p:nvPr/>
        </p:nvSpPr>
        <p:spPr>
          <a:xfrm>
            <a:off x="10357560" y="6293520"/>
            <a:ext cx="107964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nl-NL" sz="1200" b="0" i="1" strike="noStrike" spc="-1">
                <a:solidFill>
                  <a:srgbClr val="000000"/>
                </a:solidFill>
                <a:latin typeface="Calibri"/>
                <a:ea typeface="DejaVu Sans"/>
              </a:rPr>
              <a:t>Murray 2005 </a:t>
            </a:r>
            <a:endParaRPr lang="nl-NL" sz="1200" b="0" strike="noStrike" spc="-1">
              <a:latin typeface="Calibri"/>
            </a:endParaRPr>
          </a:p>
        </p:txBody>
      </p:sp>
      <p:grpSp>
        <p:nvGrpSpPr>
          <p:cNvPr id="172" name="Group 2"/>
          <p:cNvGrpSpPr/>
          <p:nvPr/>
        </p:nvGrpSpPr>
        <p:grpSpPr>
          <a:xfrm>
            <a:off x="942840" y="1831680"/>
            <a:ext cx="10221840" cy="3756240"/>
            <a:chOff x="942840" y="1831680"/>
            <a:chExt cx="10221840" cy="3756240"/>
          </a:xfrm>
        </p:grpSpPr>
        <p:sp>
          <p:nvSpPr>
            <p:cNvPr id="173" name="CustomShape 3"/>
            <p:cNvSpPr/>
            <p:nvPr/>
          </p:nvSpPr>
          <p:spPr>
            <a:xfrm>
              <a:off x="987480" y="1831680"/>
              <a:ext cx="10177200" cy="3756240"/>
            </a:xfrm>
            <a:prstGeom prst="rect">
              <a:avLst/>
            </a:prstGeom>
            <a:solidFill>
              <a:srgbClr val="EEE8E0">
                <a:alpha val="9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nl-NL"/>
            </a:p>
          </p:txBody>
        </p:sp>
        <p:sp>
          <p:nvSpPr>
            <p:cNvPr id="174" name="Line 4"/>
            <p:cNvSpPr/>
            <p:nvPr/>
          </p:nvSpPr>
          <p:spPr>
            <a:xfrm>
              <a:off x="1526040" y="2263320"/>
              <a:ext cx="8289360" cy="360"/>
            </a:xfrm>
            <a:prstGeom prst="line">
              <a:avLst/>
            </a:prstGeom>
            <a:ln w="28440">
              <a:solidFill>
                <a:srgbClr val="769D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nl-NL"/>
            </a:p>
          </p:txBody>
        </p:sp>
        <p:sp>
          <p:nvSpPr>
            <p:cNvPr id="175" name="Line 5"/>
            <p:cNvSpPr/>
            <p:nvPr/>
          </p:nvSpPr>
          <p:spPr>
            <a:xfrm>
              <a:off x="1514160" y="2687760"/>
              <a:ext cx="8289720" cy="360"/>
            </a:xfrm>
            <a:prstGeom prst="line">
              <a:avLst/>
            </a:prstGeom>
            <a:ln w="28440">
              <a:solidFill>
                <a:srgbClr val="769D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nl-NL"/>
            </a:p>
          </p:txBody>
        </p:sp>
        <p:sp>
          <p:nvSpPr>
            <p:cNvPr id="176" name="Line 6"/>
            <p:cNvSpPr/>
            <p:nvPr/>
          </p:nvSpPr>
          <p:spPr>
            <a:xfrm>
              <a:off x="1526040" y="3074400"/>
              <a:ext cx="8289360" cy="360"/>
            </a:xfrm>
            <a:prstGeom prst="line">
              <a:avLst/>
            </a:prstGeom>
            <a:ln w="28440">
              <a:solidFill>
                <a:srgbClr val="769D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nl-NL"/>
            </a:p>
          </p:txBody>
        </p:sp>
        <p:sp>
          <p:nvSpPr>
            <p:cNvPr id="177" name="Line 7"/>
            <p:cNvSpPr/>
            <p:nvPr/>
          </p:nvSpPr>
          <p:spPr>
            <a:xfrm>
              <a:off x="1514160" y="3477240"/>
              <a:ext cx="8289720" cy="360"/>
            </a:xfrm>
            <a:prstGeom prst="line">
              <a:avLst/>
            </a:prstGeom>
            <a:ln w="28440">
              <a:solidFill>
                <a:srgbClr val="769D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nl-NL"/>
            </a:p>
          </p:txBody>
        </p:sp>
        <p:sp>
          <p:nvSpPr>
            <p:cNvPr id="178" name="Line 8"/>
            <p:cNvSpPr/>
            <p:nvPr/>
          </p:nvSpPr>
          <p:spPr>
            <a:xfrm>
              <a:off x="1514160" y="3868920"/>
              <a:ext cx="8289720" cy="360"/>
            </a:xfrm>
            <a:prstGeom prst="line">
              <a:avLst/>
            </a:prstGeom>
            <a:ln w="28440">
              <a:solidFill>
                <a:srgbClr val="769D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nl-NL"/>
            </a:p>
          </p:txBody>
        </p:sp>
        <p:sp>
          <p:nvSpPr>
            <p:cNvPr id="179" name="Line 9"/>
            <p:cNvSpPr/>
            <p:nvPr/>
          </p:nvSpPr>
          <p:spPr>
            <a:xfrm>
              <a:off x="1514160" y="4249800"/>
              <a:ext cx="8289720" cy="360"/>
            </a:xfrm>
            <a:prstGeom prst="line">
              <a:avLst/>
            </a:prstGeom>
            <a:ln w="28440">
              <a:solidFill>
                <a:srgbClr val="769D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nl-NL"/>
            </a:p>
          </p:txBody>
        </p:sp>
        <p:sp>
          <p:nvSpPr>
            <p:cNvPr id="180" name="CustomShape 10"/>
            <p:cNvSpPr/>
            <p:nvPr/>
          </p:nvSpPr>
          <p:spPr>
            <a:xfrm>
              <a:off x="942840" y="1921320"/>
              <a:ext cx="808920" cy="333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nl-NL" sz="1600" b="0" strike="noStrike" spc="-1">
                  <a:solidFill>
                    <a:srgbClr val="484240"/>
                  </a:solidFill>
                  <a:latin typeface="Lato Regular"/>
                  <a:ea typeface="DejaVu Sans"/>
                </a:rPr>
                <a:t>HOOG</a:t>
              </a:r>
              <a:endParaRPr lang="nl-NL" sz="1600" b="0" strike="noStrike" spc="-1">
                <a:latin typeface="Calibri"/>
              </a:endParaRPr>
            </a:p>
          </p:txBody>
        </p:sp>
        <p:sp>
          <p:nvSpPr>
            <p:cNvPr id="181" name="CustomShape 11"/>
            <p:cNvSpPr/>
            <p:nvPr/>
          </p:nvSpPr>
          <p:spPr>
            <a:xfrm>
              <a:off x="999360" y="4235040"/>
              <a:ext cx="734400" cy="333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nl-NL" sz="1600" b="0" strike="noStrike" spc="-1">
                  <a:solidFill>
                    <a:srgbClr val="484240"/>
                  </a:solidFill>
                  <a:latin typeface="Lato Regular"/>
                  <a:ea typeface="DejaVu Sans"/>
                </a:rPr>
                <a:t>LAAG</a:t>
              </a:r>
              <a:endParaRPr lang="nl-NL" sz="1600" b="0" strike="noStrike" spc="-1">
                <a:latin typeface="Calibri"/>
              </a:endParaRPr>
            </a:p>
          </p:txBody>
        </p:sp>
        <p:sp>
          <p:nvSpPr>
            <p:cNvPr id="182" name="CustomShape 12"/>
            <p:cNvSpPr/>
            <p:nvPr/>
          </p:nvSpPr>
          <p:spPr>
            <a:xfrm>
              <a:off x="8529480" y="3488040"/>
              <a:ext cx="148284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nl-NL" sz="2000" b="0" strike="noStrike" spc="-1">
                  <a:solidFill>
                    <a:srgbClr val="484240"/>
                  </a:solidFill>
                  <a:latin typeface="Lato Regular"/>
                  <a:ea typeface="DejaVu Sans"/>
                </a:rPr>
                <a:t>Overlijden</a:t>
              </a:r>
              <a:endParaRPr lang="nl-NL" sz="2000" b="0" strike="noStrike" spc="-1">
                <a:latin typeface="Calibri"/>
              </a:endParaRPr>
            </a:p>
          </p:txBody>
        </p:sp>
        <p:sp>
          <p:nvSpPr>
            <p:cNvPr id="183" name="CustomShape 13"/>
            <p:cNvSpPr/>
            <p:nvPr/>
          </p:nvSpPr>
          <p:spPr>
            <a:xfrm>
              <a:off x="6543720" y="1962000"/>
              <a:ext cx="4620600" cy="1004400"/>
            </a:xfrm>
            <a:prstGeom prst="rect">
              <a:avLst/>
            </a:prstGeom>
            <a:solidFill>
              <a:srgbClr val="EEE8E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nl-NL" sz="2000" b="0" strike="noStrike" spc="-1">
                  <a:solidFill>
                    <a:srgbClr val="484240"/>
                  </a:solidFill>
                  <a:latin typeface="Lato Regular"/>
                  <a:ea typeface="DejaVu Sans"/>
                </a:rPr>
                <a:t>Kan beginnen met achteruitgang van fysieke vermogens, spraak, cognitieve vermogens</a:t>
              </a:r>
              <a:endParaRPr lang="nl-NL" sz="2000" b="0" strike="noStrike" spc="-1">
                <a:latin typeface="Calibri"/>
              </a:endParaRPr>
            </a:p>
          </p:txBody>
        </p:sp>
        <p:pic>
          <p:nvPicPr>
            <p:cNvPr id="184" name="Graphic 41"/>
            <p:cNvPicPr/>
            <p:nvPr/>
          </p:nvPicPr>
          <p:blipFill>
            <a:blip r:embed="rId3"/>
            <a:stretch/>
          </p:blipFill>
          <p:spPr>
            <a:xfrm>
              <a:off x="1576440" y="2952360"/>
              <a:ext cx="6599520" cy="12135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85" name="CustomShape 14"/>
          <p:cNvSpPr/>
          <p:nvPr/>
        </p:nvSpPr>
        <p:spPr>
          <a:xfrm>
            <a:off x="786960" y="416520"/>
            <a:ext cx="10541160" cy="709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  <a:tabLst>
                <a:tab pos="0" algn="l"/>
              </a:tabLst>
            </a:pPr>
            <a:r>
              <a:rPr lang="nl-NL" sz="3200" b="1" strike="noStrike" spc="293">
                <a:solidFill>
                  <a:srgbClr val="9EC0B9"/>
                </a:solidFill>
                <a:latin typeface="Linux Libertine"/>
                <a:ea typeface="DejaVu Sans"/>
              </a:rPr>
              <a:t>Langdurige, geleidelijke achteruitgang </a:t>
            </a:r>
            <a:endParaRPr lang="nl-NL" sz="3200" b="0" strike="noStrike" spc="-1">
              <a:latin typeface="Calibri"/>
            </a:endParaRPr>
          </a:p>
        </p:txBody>
      </p:sp>
      <p:sp>
        <p:nvSpPr>
          <p:cNvPr id="186" name="CustomShape 15"/>
          <p:cNvSpPr/>
          <p:nvPr/>
        </p:nvSpPr>
        <p:spPr>
          <a:xfrm rot="1503600">
            <a:off x="8257680" y="3706200"/>
            <a:ext cx="318600" cy="45288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9EC0B9"/>
          </a:solidFill>
          <a:ln>
            <a:solidFill>
              <a:srgbClr val="769D94"/>
            </a:solidFill>
          </a:ln>
          <a:effectLst>
            <a:innerShdw blurRad="114300">
              <a:srgbClr val="000000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nl-NL"/>
          </a:p>
        </p:txBody>
      </p:sp>
      <p:sp>
        <p:nvSpPr>
          <p:cNvPr id="187" name="CustomShape 16"/>
          <p:cNvSpPr/>
          <p:nvPr/>
        </p:nvSpPr>
        <p:spPr>
          <a:xfrm>
            <a:off x="1185480" y="4869720"/>
            <a:ext cx="5181840" cy="699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nl-NL" sz="2000" b="0" strike="noStrike" spc="-1">
                <a:solidFill>
                  <a:srgbClr val="F5A46D"/>
                </a:solidFill>
                <a:latin typeface="Lato regular"/>
                <a:ea typeface="DejaVu Sans"/>
              </a:rPr>
              <a:t>Vaak kwetsbare ouderen en dementerenden</a:t>
            </a:r>
            <a:endParaRPr lang="nl-NL" sz="2000" b="0" strike="noStrike" spc="-1">
              <a:latin typeface="Calibri"/>
            </a:endParaRPr>
          </a:p>
        </p:txBody>
      </p:sp>
      <p:sp>
        <p:nvSpPr>
          <p:cNvPr id="188" name="CustomShape 17"/>
          <p:cNvSpPr/>
          <p:nvPr/>
        </p:nvSpPr>
        <p:spPr>
          <a:xfrm>
            <a:off x="7053840" y="4869720"/>
            <a:ext cx="3760560" cy="699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nl-NL" sz="2000" b="0" strike="noStrike" spc="-1">
                <a:solidFill>
                  <a:srgbClr val="F5A46D"/>
                </a:solidFill>
                <a:latin typeface="Lato regular"/>
                <a:ea typeface="DejaVu Sans"/>
              </a:rPr>
              <a:t>Enigszins variabel circa 6 tot 8 jaar</a:t>
            </a:r>
            <a:endParaRPr lang="nl-NL" sz="2000" b="0" strike="noStrike" spc="-1"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Wat is Proactieve Zorgplanning (PZP)?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r>
              <a:rPr dirty="0"/>
              <a:t>PZP is het </a:t>
            </a:r>
            <a:r>
              <a:rPr dirty="0" err="1"/>
              <a:t>proces</a:t>
            </a:r>
            <a:r>
              <a:rPr dirty="0"/>
              <a:t> </a:t>
            </a:r>
            <a:r>
              <a:rPr dirty="0" err="1"/>
              <a:t>waarbij</a:t>
            </a:r>
            <a:r>
              <a:rPr dirty="0"/>
              <a:t> </a:t>
            </a:r>
            <a:r>
              <a:rPr dirty="0" err="1"/>
              <a:t>patiënten</a:t>
            </a:r>
            <a:r>
              <a:rPr dirty="0"/>
              <a:t>, </a:t>
            </a:r>
            <a:r>
              <a:rPr dirty="0" err="1"/>
              <a:t>hun</a:t>
            </a:r>
            <a:r>
              <a:rPr dirty="0"/>
              <a:t> </a:t>
            </a:r>
            <a:r>
              <a:rPr dirty="0" err="1"/>
              <a:t>naasten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zorgverleners</a:t>
            </a:r>
            <a:r>
              <a:rPr dirty="0"/>
              <a:t> </a:t>
            </a:r>
            <a:r>
              <a:rPr dirty="0" err="1"/>
              <a:t>samen</a:t>
            </a:r>
            <a:r>
              <a:rPr dirty="0"/>
              <a:t> </a:t>
            </a:r>
            <a:r>
              <a:rPr dirty="0" err="1"/>
              <a:t>beslissen</a:t>
            </a:r>
            <a:r>
              <a:rPr dirty="0"/>
              <a:t> over </a:t>
            </a:r>
            <a:r>
              <a:rPr dirty="0" err="1"/>
              <a:t>toekomstige</a:t>
            </a:r>
            <a:r>
              <a:rPr dirty="0"/>
              <a:t> </a:t>
            </a:r>
            <a:r>
              <a:rPr dirty="0" err="1"/>
              <a:t>zorg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behandelingen</a:t>
            </a:r>
            <a:r>
              <a:rPr dirty="0"/>
              <a:t>.</a:t>
            </a:r>
          </a:p>
          <a:p>
            <a:r>
              <a:rPr dirty="0" err="1"/>
              <a:t>Ook</a:t>
            </a:r>
            <a:r>
              <a:rPr dirty="0"/>
              <a:t> </a:t>
            </a:r>
            <a:r>
              <a:rPr dirty="0" err="1"/>
              <a:t>bekend</a:t>
            </a:r>
            <a:r>
              <a:rPr dirty="0"/>
              <a:t> </a:t>
            </a:r>
            <a:r>
              <a:rPr dirty="0" err="1"/>
              <a:t>als</a:t>
            </a:r>
            <a:r>
              <a:rPr dirty="0"/>
              <a:t> Advance Care Planning (ACP).</a:t>
            </a:r>
          </a:p>
          <a:p>
            <a:r>
              <a:rPr dirty="0"/>
              <a:t>Doel: </a:t>
            </a:r>
            <a:r>
              <a:rPr dirty="0" err="1"/>
              <a:t>Betere</a:t>
            </a:r>
            <a:r>
              <a:rPr dirty="0"/>
              <a:t> </a:t>
            </a:r>
            <a:r>
              <a:rPr dirty="0" err="1"/>
              <a:t>afstemming</a:t>
            </a:r>
            <a:r>
              <a:rPr dirty="0"/>
              <a:t> van </a:t>
            </a:r>
            <a:r>
              <a:rPr dirty="0" err="1"/>
              <a:t>zorg</a:t>
            </a:r>
            <a:r>
              <a:rPr dirty="0"/>
              <a:t> op de </a:t>
            </a:r>
            <a:r>
              <a:rPr dirty="0" err="1"/>
              <a:t>wensen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waarden</a:t>
            </a:r>
            <a:r>
              <a:rPr dirty="0"/>
              <a:t> van de </a:t>
            </a:r>
            <a:r>
              <a:rPr dirty="0" err="1"/>
              <a:t>patiënt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Waarom is PZP belangrijk?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- </a:t>
            </a:r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dirty="0" err="1"/>
              <a:t>Verhoogt</a:t>
            </a:r>
            <a:r>
              <a:rPr dirty="0"/>
              <a:t> de </a:t>
            </a:r>
            <a:r>
              <a:rPr dirty="0" err="1"/>
              <a:t>kwaliteit</a:t>
            </a:r>
            <a:r>
              <a:rPr dirty="0"/>
              <a:t> van </a:t>
            </a:r>
            <a:r>
              <a:rPr dirty="0" err="1"/>
              <a:t>leven</a:t>
            </a:r>
            <a:r>
              <a:rPr dirty="0"/>
              <a:t>.</a:t>
            </a:r>
          </a:p>
          <a:p>
            <a:r>
              <a:rPr dirty="0" err="1"/>
              <a:t>Voorkomt</a:t>
            </a:r>
            <a:r>
              <a:rPr dirty="0"/>
              <a:t> </a:t>
            </a:r>
            <a:r>
              <a:rPr dirty="0" err="1"/>
              <a:t>onnodige</a:t>
            </a:r>
            <a:r>
              <a:rPr dirty="0"/>
              <a:t> </a:t>
            </a:r>
            <a:r>
              <a:rPr dirty="0" err="1"/>
              <a:t>medische</a:t>
            </a:r>
            <a:r>
              <a:rPr dirty="0"/>
              <a:t> </a:t>
            </a:r>
            <a:r>
              <a:rPr dirty="0" err="1"/>
              <a:t>interventies</a:t>
            </a:r>
            <a:r>
              <a:rPr dirty="0"/>
              <a:t>.</a:t>
            </a:r>
          </a:p>
          <a:p>
            <a:r>
              <a:rPr dirty="0" err="1"/>
              <a:t>Biedt</a:t>
            </a:r>
            <a:r>
              <a:rPr dirty="0"/>
              <a:t> </a:t>
            </a:r>
            <a:r>
              <a:rPr dirty="0" err="1"/>
              <a:t>duidelijkheid</a:t>
            </a:r>
            <a:r>
              <a:rPr dirty="0"/>
              <a:t> </a:t>
            </a:r>
            <a:r>
              <a:rPr dirty="0" err="1"/>
              <a:t>voor</a:t>
            </a:r>
            <a:r>
              <a:rPr dirty="0"/>
              <a:t> </a:t>
            </a:r>
            <a:r>
              <a:rPr dirty="0" err="1"/>
              <a:t>zorgverleners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familie</a:t>
            </a:r>
            <a:r>
              <a:rPr dirty="0"/>
              <a:t>.</a:t>
            </a:r>
          </a:p>
          <a:p>
            <a:r>
              <a:rPr dirty="0" err="1"/>
              <a:t>Bevordert</a:t>
            </a:r>
            <a:r>
              <a:rPr dirty="0"/>
              <a:t> </a:t>
            </a:r>
            <a:r>
              <a:rPr dirty="0" err="1"/>
              <a:t>autonomie</a:t>
            </a:r>
            <a:r>
              <a:rPr dirty="0"/>
              <a:t> van de </a:t>
            </a:r>
            <a:r>
              <a:rPr dirty="0" err="1"/>
              <a:t>patiënt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endParaRPr lang="nl-NL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C566B0D-F782-1B34-5BF9-64DF02C57A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930145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C7D33F-D827-A974-48C8-DE7DAACCC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995"/>
            <a:ext cx="10515600" cy="1133693"/>
          </a:xfrm>
        </p:spPr>
        <p:txBody>
          <a:bodyPr>
            <a:normAutofit/>
          </a:bodyPr>
          <a:lstStyle/>
          <a:p>
            <a:r>
              <a:rPr lang="nl-NL" sz="5200"/>
              <a:t>Casus</a:t>
            </a:r>
          </a:p>
        </p:txBody>
      </p:sp>
      <p:graphicFrame>
        <p:nvGraphicFramePr>
          <p:cNvPr id="5" name="Tijdelijke aanduiding voor inhoud 2">
            <a:extLst>
              <a:ext uri="{FF2B5EF4-FFF2-40B4-BE49-F238E27FC236}">
                <a16:creationId xmlns:a16="http://schemas.microsoft.com/office/drawing/2014/main" id="{635975EB-3FA6-5130-C3A6-C5F6AA63BB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66759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078858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588BF0-D40B-A03A-E88E-4E1AFC841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365126"/>
            <a:ext cx="7886700" cy="1306443"/>
          </a:xfrm>
        </p:spPr>
        <p:txBody>
          <a:bodyPr>
            <a:normAutofit/>
          </a:bodyPr>
          <a:lstStyle/>
          <a:p>
            <a:r>
              <a:rPr lang="nl-NL" sz="3500"/>
              <a:t>Vraag publiek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F9C9146-86C5-66CA-8A05-5FAA42EAD8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47" r="51978" b="2"/>
          <a:stretch/>
        </p:blipFill>
        <p:spPr>
          <a:xfrm>
            <a:off x="7515969" y="1904282"/>
            <a:ext cx="2567320" cy="4224808"/>
          </a:xfrm>
          <a:prstGeom prst="rect">
            <a:avLst/>
          </a:prstGeom>
        </p:spPr>
      </p:pic>
      <p:graphicFrame>
        <p:nvGraphicFramePr>
          <p:cNvPr id="21" name="Tijdelijke aanduiding voor inhoud 2">
            <a:extLst>
              <a:ext uri="{FF2B5EF4-FFF2-40B4-BE49-F238E27FC236}">
                <a16:creationId xmlns:a16="http://schemas.microsoft.com/office/drawing/2014/main" id="{F8213E89-DCBC-7440-1D06-D1BFCEA689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6777858"/>
              </p:ext>
            </p:extLst>
          </p:nvPr>
        </p:nvGraphicFramePr>
        <p:xfrm>
          <a:off x="2152650" y="1825626"/>
          <a:ext cx="5036058" cy="43034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468936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4936" y="256032"/>
            <a:ext cx="7879842" cy="1014984"/>
          </a:xfrm>
        </p:spPr>
        <p:txBody>
          <a:bodyPr anchor="b">
            <a:normAutofit/>
          </a:bodyPr>
          <a:lstStyle/>
          <a:p>
            <a:r>
              <a:t>Wie is verantwoordelijk?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E90D742-E8E2-9793-6BF6-336FBF68651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152650" y="1926266"/>
          <a:ext cx="78867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4706" y="685801"/>
            <a:ext cx="2621145" cy="5491162"/>
          </a:xfrm>
        </p:spPr>
        <p:txBody>
          <a:bodyPr>
            <a:normAutofit/>
          </a:bodyPr>
          <a:lstStyle/>
          <a:p>
            <a:r>
              <a:rPr lang="nl-NL" sz="4100"/>
              <a:t>Praktische problemen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D70FB77-F935-6389-71E1-D7234E2848A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050910" y="838199"/>
          <a:ext cx="4988440" cy="5338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4706" y="685801"/>
            <a:ext cx="2621145" cy="5491162"/>
          </a:xfrm>
        </p:spPr>
        <p:txBody>
          <a:bodyPr>
            <a:normAutofit/>
          </a:bodyPr>
          <a:lstStyle/>
          <a:p>
            <a:r>
              <a:t>Hoop in de palliatieve fase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EA71545-B378-6D7E-CDB5-E57F9F61D0C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050910" y="838199"/>
          <a:ext cx="4988440" cy="5338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50" y="640823"/>
            <a:ext cx="2563994" cy="5583148"/>
          </a:xfrm>
        </p:spPr>
        <p:txBody>
          <a:bodyPr anchor="ctr">
            <a:normAutofit/>
          </a:bodyPr>
          <a:lstStyle/>
          <a:p>
            <a:r>
              <a:rPr lang="nl-NL" sz="4700" dirty="0"/>
              <a:t>Rol van de specialist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6903589-9902-C571-9468-A11BB24CACF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010013" y="640823"/>
          <a:ext cx="5175384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Wetenschappelijke inzichten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22A00FE-9F6B-7A5E-1EDD-7908AC5A862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981200" y="1600201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6655EE-7082-D4B6-FDF5-63326B6EE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7"/>
            <a:ext cx="4620584" cy="4567137"/>
          </a:xfrm>
        </p:spPr>
        <p:txBody>
          <a:bodyPr vert="horz" lIns="91440" tIns="45720" rIns="91440" bIns="45720" rtlCol="0" anchor="b">
            <a:normAutofit/>
          </a:bodyPr>
          <a:lstStyle/>
          <a:p>
            <a:b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-</a:t>
            </a:r>
            <a:r>
              <a:rPr lang="en-US" sz="1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Notaris</a:t>
            </a: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: </a:t>
            </a:r>
            <a:r>
              <a:rPr lang="en-US" sz="1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levenstestament</a:t>
            </a: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: </a:t>
            </a:r>
            <a:r>
              <a:rPr lang="en-US" sz="1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wettelijke</a:t>
            </a: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vertegenwoordiging</a:t>
            </a: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in de </a:t>
            </a:r>
            <a:r>
              <a:rPr lang="en-US" sz="1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situatie</a:t>
            </a: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van (acute) </a:t>
            </a:r>
            <a:r>
              <a:rPr lang="en-US" sz="1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verslechtering</a:t>
            </a: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en </a:t>
            </a:r>
            <a:r>
              <a:rPr lang="en-US" sz="1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wilsonbekwaamheid</a:t>
            </a:r>
            <a:b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-Arts: </a:t>
            </a:r>
            <a:r>
              <a:rPr lang="en-US" sz="1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levenseindebeslissingen</a:t>
            </a: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(</a:t>
            </a:r>
            <a:r>
              <a:rPr lang="en-US" sz="1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onder</a:t>
            </a: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meer</a:t>
            </a: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vochttoediening</a:t>
            </a: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1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voeding</a:t>
            </a: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1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antibiotica</a:t>
            </a: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1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reanimatie</a:t>
            </a: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1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staken</a:t>
            </a: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van </a:t>
            </a:r>
            <a:r>
              <a:rPr lang="en-US" sz="1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niet-invasieve</a:t>
            </a: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beademing</a:t>
            </a: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1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uitzetten</a:t>
            </a: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van ICD)</a:t>
            </a:r>
            <a:b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-Kennis over </a:t>
            </a:r>
            <a:r>
              <a:rPr lang="en-US" sz="1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palliatieve</a:t>
            </a: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sedatie</a:t>
            </a: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1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euthanasie</a:t>
            </a: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1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orgaandonatie</a:t>
            </a: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1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bewust</a:t>
            </a: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stoppen</a:t>
            </a: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met eten en </a:t>
            </a:r>
            <a:r>
              <a:rPr lang="en-US" sz="1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drinken</a:t>
            </a:r>
            <a:b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-</a:t>
            </a:r>
            <a:r>
              <a:rPr lang="en-US" sz="1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Plaats</a:t>
            </a: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overlijden</a:t>
            </a: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1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kennis</a:t>
            </a: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over </a:t>
            </a:r>
            <a:r>
              <a:rPr lang="en-US" sz="1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mogelijkheden</a:t>
            </a: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en </a:t>
            </a:r>
            <a:r>
              <a:rPr lang="en-US" sz="1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onmogelijkheden</a:t>
            </a:r>
            <a:b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-</a:t>
            </a:r>
            <a:r>
              <a:rPr lang="en-US" sz="1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Nazorg</a:t>
            </a:r>
            <a:endParaRPr lang="en-US" sz="18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42EDF0-FD3F-32E7-3C05-8F88B86847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" b="7704"/>
          <a:stretch/>
        </p:blipFill>
        <p:spPr>
          <a:xfrm>
            <a:off x="6675782" y="385356"/>
            <a:ext cx="5292698" cy="6087287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845FACA4-5E0B-D986-9D61-8072D933F053}"/>
              </a:ext>
            </a:extLst>
          </p:cNvPr>
          <p:cNvSpPr/>
          <p:nvPr/>
        </p:nvSpPr>
        <p:spPr>
          <a:xfrm>
            <a:off x="223520" y="6343224"/>
            <a:ext cx="11744960" cy="401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84718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03794-2E71-44B6-A052-F536B522B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Domeinen</a:t>
            </a:r>
            <a:r>
              <a:rPr lang="en-US" dirty="0"/>
              <a:t> van </a:t>
            </a:r>
            <a:r>
              <a:rPr lang="en-US" dirty="0" err="1"/>
              <a:t>palliatieve</a:t>
            </a:r>
            <a:r>
              <a:rPr lang="en-US" dirty="0"/>
              <a:t> </a:t>
            </a:r>
            <a:r>
              <a:rPr lang="en-US" dirty="0" err="1"/>
              <a:t>zorg</a:t>
            </a:r>
            <a:endParaRPr lang="ru-RU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255F62B-3B43-4242-AE4B-03321AFC0B25}"/>
              </a:ext>
            </a:extLst>
          </p:cNvPr>
          <p:cNvGrpSpPr/>
          <p:nvPr/>
        </p:nvGrpSpPr>
        <p:grpSpPr>
          <a:xfrm>
            <a:off x="768618" y="1449388"/>
            <a:ext cx="5473186" cy="4705857"/>
            <a:chOff x="3359407" y="1449388"/>
            <a:chExt cx="5473186" cy="4705857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5C195DCD-245F-4AE2-A352-62BCFD3A0F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902720" y="1449388"/>
              <a:ext cx="4386560" cy="4328842"/>
            </a:xfrm>
            <a:prstGeom prst="rect">
              <a:avLst/>
            </a:prstGeom>
          </p:spPr>
        </p:pic>
        <p:sp>
          <p:nvSpPr>
            <p:cNvPr id="11" name="TextBox 32">
              <a:extLst>
                <a:ext uri="{FF2B5EF4-FFF2-40B4-BE49-F238E27FC236}">
                  <a16:creationId xmlns:a16="http://schemas.microsoft.com/office/drawing/2014/main" id="{11553E5C-94AA-4682-B3AA-E279B716B477}"/>
                </a:ext>
              </a:extLst>
            </p:cNvPr>
            <p:cNvSpPr/>
            <p:nvPr/>
          </p:nvSpPr>
          <p:spPr>
            <a:xfrm>
              <a:off x="3359407" y="3000628"/>
              <a:ext cx="2146320" cy="3371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nl-NL" sz="1600" b="0" strike="noStrike" spc="-1" dirty="0">
                  <a:solidFill>
                    <a:srgbClr val="484240"/>
                  </a:solidFill>
                  <a:latin typeface="Lato"/>
                  <a:ea typeface="DejaVu Sans"/>
                </a:rPr>
                <a:t>psychisch</a:t>
              </a:r>
              <a:endParaRPr lang="nl-NL" sz="1600" b="0" strike="noStrike" spc="-1" dirty="0">
                <a:latin typeface="Calibri"/>
              </a:endParaRPr>
            </a:p>
          </p:txBody>
        </p:sp>
        <p:sp>
          <p:nvSpPr>
            <p:cNvPr id="12" name="TextBox 32">
              <a:extLst>
                <a:ext uri="{FF2B5EF4-FFF2-40B4-BE49-F238E27FC236}">
                  <a16:creationId xmlns:a16="http://schemas.microsoft.com/office/drawing/2014/main" id="{D04908DE-B8C8-4B93-84C8-AF35CA9B23F0}"/>
                </a:ext>
              </a:extLst>
            </p:cNvPr>
            <p:cNvSpPr/>
            <p:nvPr/>
          </p:nvSpPr>
          <p:spPr>
            <a:xfrm>
              <a:off x="6686273" y="3000628"/>
              <a:ext cx="2146320" cy="3371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nl-NL" sz="1600" b="0" strike="noStrike" spc="-1" dirty="0">
                  <a:solidFill>
                    <a:srgbClr val="484240"/>
                  </a:solidFill>
                  <a:latin typeface="Lato"/>
                  <a:ea typeface="DejaVu Sans"/>
                </a:rPr>
                <a:t>sociaal</a:t>
              </a:r>
              <a:endParaRPr lang="nl-NL" sz="1600" b="0" strike="noStrike" spc="-1" dirty="0">
                <a:latin typeface="Calibri"/>
              </a:endParaRPr>
            </a:p>
          </p:txBody>
        </p:sp>
        <p:sp>
          <p:nvSpPr>
            <p:cNvPr id="13" name="TextBox 32">
              <a:extLst>
                <a:ext uri="{FF2B5EF4-FFF2-40B4-BE49-F238E27FC236}">
                  <a16:creationId xmlns:a16="http://schemas.microsoft.com/office/drawing/2014/main" id="{D78C9A1D-4065-40D2-B737-7774196A9BE1}"/>
                </a:ext>
              </a:extLst>
            </p:cNvPr>
            <p:cNvSpPr/>
            <p:nvPr/>
          </p:nvSpPr>
          <p:spPr>
            <a:xfrm>
              <a:off x="5022840" y="5818145"/>
              <a:ext cx="2146320" cy="3371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nl-NL" sz="1600" b="0" strike="noStrike" spc="-1" dirty="0">
                  <a:solidFill>
                    <a:srgbClr val="484240"/>
                  </a:solidFill>
                  <a:latin typeface="Lato"/>
                  <a:ea typeface="DejaVu Sans"/>
                </a:rPr>
                <a:t>lichamelijk</a:t>
              </a:r>
              <a:endParaRPr lang="nl-NL" sz="1600" b="0" strike="noStrike" spc="-1" dirty="0">
                <a:latin typeface="Calibri"/>
              </a:endParaRPr>
            </a:p>
          </p:txBody>
        </p:sp>
        <p:sp>
          <p:nvSpPr>
            <p:cNvPr id="14" name="TextBox 32">
              <a:extLst>
                <a:ext uri="{FF2B5EF4-FFF2-40B4-BE49-F238E27FC236}">
                  <a16:creationId xmlns:a16="http://schemas.microsoft.com/office/drawing/2014/main" id="{88BE03C2-7A86-4BA2-A631-F283B40040B8}"/>
                </a:ext>
              </a:extLst>
            </p:cNvPr>
            <p:cNvSpPr/>
            <p:nvPr/>
          </p:nvSpPr>
          <p:spPr>
            <a:xfrm>
              <a:off x="5022840" y="3963405"/>
              <a:ext cx="2146320" cy="3371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nl-NL" sz="1600" b="1" strike="noStrike" spc="-1" dirty="0">
                  <a:solidFill>
                    <a:srgbClr val="484240"/>
                  </a:solidFill>
                  <a:latin typeface="Lato"/>
                  <a:ea typeface="DejaVu Sans"/>
                </a:rPr>
                <a:t>spiritueel</a:t>
              </a:r>
              <a:endParaRPr lang="nl-NL" sz="1600" b="1" strike="noStrike" spc="-1" dirty="0">
                <a:latin typeface="Calibri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CBD5787-B414-4997-83D9-BB3CF3F3073B}"/>
              </a:ext>
            </a:extLst>
          </p:cNvPr>
          <p:cNvGrpSpPr/>
          <p:nvPr/>
        </p:nvGrpSpPr>
        <p:grpSpPr>
          <a:xfrm>
            <a:off x="6768547" y="2209032"/>
            <a:ext cx="4654836" cy="1082960"/>
            <a:chOff x="6768547" y="2209032"/>
            <a:chExt cx="4654836" cy="1082960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FE525FE-E064-429E-BB9C-5D4811D38B9E}"/>
                </a:ext>
              </a:extLst>
            </p:cNvPr>
            <p:cNvSpPr txBox="1"/>
            <p:nvPr/>
          </p:nvSpPr>
          <p:spPr>
            <a:xfrm>
              <a:off x="7851507" y="2549912"/>
              <a:ext cx="3571876" cy="401200"/>
            </a:xfrm>
            <a:prstGeom prst="rect">
              <a:avLst/>
            </a:prstGeom>
            <a:noFill/>
          </p:spPr>
          <p:txBody>
            <a:bodyPr wrap="square" lIns="216000">
              <a:spAutoFit/>
            </a:bodyPr>
            <a:lstStyle/>
            <a:p>
              <a:pPr>
                <a:lnSpc>
                  <a:spcPct val="125000"/>
                </a:lnSpc>
                <a:spcAft>
                  <a:spcPts val="1200"/>
                </a:spcAft>
              </a:pPr>
              <a:r>
                <a:rPr lang="nl-NL" dirty="0">
                  <a:solidFill>
                    <a:schemeClr val="accent5"/>
                  </a:solidFill>
                  <a:latin typeface="Lato Regular "/>
                </a:rPr>
                <a:t>(Advance Care Planning)</a:t>
              </a:r>
              <a:endParaRPr lang="nl-NL" sz="1400" dirty="0">
                <a:solidFill>
                  <a:schemeClr val="accent5"/>
                </a:solidFill>
                <a:latin typeface="Lato Regular "/>
              </a:endParaRP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747673FD-9705-48C1-B83F-00FEF27C7CD0}"/>
                </a:ext>
              </a:extLst>
            </p:cNvPr>
            <p:cNvGrpSpPr/>
            <p:nvPr/>
          </p:nvGrpSpPr>
          <p:grpSpPr>
            <a:xfrm>
              <a:off x="6768547" y="2209032"/>
              <a:ext cx="1082960" cy="1082960"/>
              <a:chOff x="6265619" y="3938750"/>
              <a:chExt cx="1082960" cy="1082960"/>
            </a:xfrm>
          </p:grpSpPr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56774187-C62D-4FDF-BD21-9DD910AB0D4C}"/>
                  </a:ext>
                </a:extLst>
              </p:cNvPr>
              <p:cNvSpPr/>
              <p:nvPr/>
            </p:nvSpPr>
            <p:spPr>
              <a:xfrm>
                <a:off x="6265619" y="3938750"/>
                <a:ext cx="1082960" cy="1082960"/>
              </a:xfrm>
              <a:prstGeom prst="ellipse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ru-RU" dirty="0"/>
              </a:p>
            </p:txBody>
          </p:sp>
          <p:pic>
            <p:nvPicPr>
              <p:cNvPr id="16" name="Graphic 15">
                <a:extLst>
                  <a:ext uri="{FF2B5EF4-FFF2-40B4-BE49-F238E27FC236}">
                    <a16:creationId xmlns:a16="http://schemas.microsoft.com/office/drawing/2014/main" id="{99154D30-222F-48E4-BC59-613BB5FC97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6610415" y="4228230"/>
                <a:ext cx="393368" cy="504000"/>
              </a:xfrm>
              <a:prstGeom prst="rect">
                <a:avLst/>
              </a:prstGeom>
            </p:spPr>
          </p:pic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94FCE14-4D68-4342-9C5F-325B7EBF3CBF}"/>
              </a:ext>
            </a:extLst>
          </p:cNvPr>
          <p:cNvGrpSpPr/>
          <p:nvPr/>
        </p:nvGrpSpPr>
        <p:grpSpPr>
          <a:xfrm>
            <a:off x="6768547" y="3566008"/>
            <a:ext cx="4654836" cy="1082960"/>
            <a:chOff x="6768547" y="3566008"/>
            <a:chExt cx="4654836" cy="108296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BA33F5F-3C3D-49B0-9277-0E0BEB8E3DCD}"/>
                </a:ext>
              </a:extLst>
            </p:cNvPr>
            <p:cNvSpPr txBox="1"/>
            <p:nvPr/>
          </p:nvSpPr>
          <p:spPr>
            <a:xfrm>
              <a:off x="7851507" y="3906888"/>
              <a:ext cx="3571876" cy="401200"/>
            </a:xfrm>
            <a:prstGeom prst="rect">
              <a:avLst/>
            </a:prstGeom>
            <a:noFill/>
          </p:spPr>
          <p:txBody>
            <a:bodyPr wrap="square" lIns="216000">
              <a:spAutoFit/>
            </a:bodyPr>
            <a:lstStyle/>
            <a:p>
              <a:pPr>
                <a:lnSpc>
                  <a:spcPct val="125000"/>
                </a:lnSpc>
                <a:spcAft>
                  <a:spcPts val="1200"/>
                </a:spcAft>
              </a:pPr>
              <a:r>
                <a:rPr lang="nl-NL" dirty="0">
                  <a:solidFill>
                    <a:schemeClr val="accent5"/>
                  </a:solidFill>
                  <a:latin typeface="Lato Regular "/>
                </a:rPr>
                <a:t>(End-of-life Care)</a:t>
              </a:r>
              <a:endParaRPr lang="nl-NL" sz="1400" dirty="0">
                <a:solidFill>
                  <a:schemeClr val="accent5"/>
                </a:solidFill>
                <a:latin typeface="Lato Regular "/>
              </a:endParaRP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262C68AB-DF0E-440C-B2F7-DFEF231188EC}"/>
                </a:ext>
              </a:extLst>
            </p:cNvPr>
            <p:cNvGrpSpPr/>
            <p:nvPr/>
          </p:nvGrpSpPr>
          <p:grpSpPr>
            <a:xfrm>
              <a:off x="6768547" y="3566008"/>
              <a:ext cx="1082960" cy="1082960"/>
              <a:chOff x="6768547" y="3566008"/>
              <a:chExt cx="1082960" cy="1082960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6C010B23-3DB0-4F53-B9D9-8E57A65BAE6F}"/>
                  </a:ext>
                </a:extLst>
              </p:cNvPr>
              <p:cNvSpPr/>
              <p:nvPr/>
            </p:nvSpPr>
            <p:spPr>
              <a:xfrm>
                <a:off x="6768547" y="3566008"/>
                <a:ext cx="1082960" cy="1082960"/>
              </a:xfrm>
              <a:prstGeom prst="ellipse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ru-RU" dirty="0"/>
              </a:p>
            </p:txBody>
          </p:sp>
          <p:pic>
            <p:nvPicPr>
              <p:cNvPr id="25" name="Graphic 24">
                <a:extLst>
                  <a:ext uri="{FF2B5EF4-FFF2-40B4-BE49-F238E27FC236}">
                    <a16:creationId xmlns:a16="http://schemas.microsoft.com/office/drawing/2014/main" id="{E17F581D-6C5B-49E9-9387-4A36900105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7181535" y="3855488"/>
                <a:ext cx="346500" cy="504000"/>
              </a:xfrm>
              <a:prstGeom prst="rect">
                <a:avLst/>
              </a:prstGeom>
            </p:spPr>
          </p:pic>
        </p:grpSp>
      </p:grpSp>
      <p:sp>
        <p:nvSpPr>
          <p:cNvPr id="4" name="Rechthoek 3">
            <a:extLst>
              <a:ext uri="{FF2B5EF4-FFF2-40B4-BE49-F238E27FC236}">
                <a16:creationId xmlns:a16="http://schemas.microsoft.com/office/drawing/2014/main" id="{87C7373C-860A-243C-22E2-5F2035B9F2E7}"/>
              </a:ext>
            </a:extLst>
          </p:cNvPr>
          <p:cNvSpPr/>
          <p:nvPr/>
        </p:nvSpPr>
        <p:spPr>
          <a:xfrm>
            <a:off x="10315852" y="419944"/>
            <a:ext cx="1677880" cy="401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871B6325-ACC4-2B31-EDB6-663B4DE367B4}"/>
              </a:ext>
            </a:extLst>
          </p:cNvPr>
          <p:cNvSpPr/>
          <p:nvPr/>
        </p:nvSpPr>
        <p:spPr>
          <a:xfrm>
            <a:off x="163898" y="6396681"/>
            <a:ext cx="6450262" cy="401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8532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4706" y="685801"/>
            <a:ext cx="2621145" cy="5491162"/>
          </a:xfrm>
        </p:spPr>
        <p:txBody>
          <a:bodyPr>
            <a:normAutofit/>
          </a:bodyPr>
          <a:lstStyle/>
          <a:p>
            <a:r>
              <a:t>Conclusie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7B621DF-5A7F-6FA2-8E56-9387881DC4B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050910" y="838199"/>
          <a:ext cx="4988440" cy="5338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hemel, buitenshuis, water, wolk&#10;&#10;Automatisch gegenereerde beschrijving">
            <a:extLst>
              <a:ext uri="{FF2B5EF4-FFF2-40B4-BE49-F238E27FC236}">
                <a16:creationId xmlns:a16="http://schemas.microsoft.com/office/drawing/2014/main" id="{982172A2-5FB7-C101-19C4-B42AB9F496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06" r="16694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2BE49B8-27BC-BD81-B37F-F1EEC3CB67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1475" y="2028616"/>
            <a:ext cx="8456356" cy="2800767"/>
          </a:xfrm>
        </p:spPr>
        <p:txBody>
          <a:bodyPr anchor="ctr">
            <a:normAutofit/>
          </a:bodyPr>
          <a:lstStyle/>
          <a:p>
            <a:r>
              <a:rPr lang="nl-NL" dirty="0"/>
              <a:t>Zelfzorg, zorg voor elkaar, peer support, informele steun</a:t>
            </a:r>
          </a:p>
        </p:txBody>
      </p:sp>
    </p:spTree>
    <p:extLst>
      <p:ext uri="{BB962C8B-B14F-4D97-AF65-F5344CB8AC3E}">
        <p14:creationId xmlns:p14="http://schemas.microsoft.com/office/powerpoint/2010/main" val="255279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6730C7D-496C-455D-A259-8AB8185101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sz="6000" dirty="0"/>
              <a:t>Zorg in de laatste levensfase</a:t>
            </a:r>
            <a:endParaRPr lang="ru-RU" sz="6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246525-AEEA-4054-9B6C-5A1416123F2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2562" y="432084"/>
            <a:ext cx="1217970" cy="2988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9E642218-CD0D-244B-F95A-2A96D2ACDC57}"/>
              </a:ext>
            </a:extLst>
          </p:cNvPr>
          <p:cNvSpPr/>
          <p:nvPr/>
        </p:nvSpPr>
        <p:spPr>
          <a:xfrm>
            <a:off x="9926320" y="223520"/>
            <a:ext cx="2042160" cy="902967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/>
          </a:p>
        </p:txBody>
      </p:sp>
      <p:pic>
        <p:nvPicPr>
          <p:cNvPr id="6" name="1107211_1080p_Calm_Care_1920x1080">
            <a:hlinkClick r:id="" action="ppaction://media"/>
            <a:extLst>
              <a:ext uri="{FF2B5EF4-FFF2-40B4-BE49-F238E27FC236}">
                <a16:creationId xmlns:a16="http://schemas.microsoft.com/office/drawing/2014/main" id="{F7FC6A0C-EDF2-4EF6-A1B7-ABE78EF8584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5E3DA7F-1EC2-49A4-90D7-85127D0F8B3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661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3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C72B1-F8C8-43C5-AD2D-39A970A82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Medische</a:t>
            </a:r>
            <a:r>
              <a:rPr lang="en-US" dirty="0"/>
              <a:t> </a:t>
            </a:r>
            <a:r>
              <a:rPr lang="en-US" dirty="0" err="1"/>
              <a:t>interventies</a:t>
            </a:r>
            <a:r>
              <a:rPr lang="en-US" dirty="0"/>
              <a:t> </a:t>
            </a:r>
            <a:r>
              <a:rPr lang="en-US" dirty="0" err="1"/>
              <a:t>laatste</a:t>
            </a:r>
            <a:r>
              <a:rPr lang="en-US" dirty="0"/>
              <a:t> </a:t>
            </a:r>
            <a:r>
              <a:rPr lang="en-US" dirty="0" err="1"/>
              <a:t>levensfase</a:t>
            </a:r>
            <a:endParaRPr lang="ru-RU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79A500-869D-4BBF-80A4-A70522D4891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Picture Placeholder 4">
            <a:extLst>
              <a:ext uri="{FF2B5EF4-FFF2-40B4-BE49-F238E27FC236}">
                <a16:creationId xmlns:a16="http://schemas.microsoft.com/office/drawing/2014/main" id="{91AD62D1-A812-47C7-922E-8A12A8B2251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3" b="6333"/>
          <a:stretch>
            <a:fillRect/>
          </a:stretch>
        </p:blipFill>
        <p:spPr>
          <a:xfrm>
            <a:off x="372150" y="1449338"/>
            <a:ext cx="3571200" cy="4680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38BC96E-EF41-441A-BD3B-D4DDAF603801}"/>
              </a:ext>
            </a:extLst>
          </p:cNvPr>
          <p:cNvSpPr txBox="1"/>
          <p:nvPr/>
        </p:nvSpPr>
        <p:spPr>
          <a:xfrm>
            <a:off x="4841637" y="1762957"/>
            <a:ext cx="3041888" cy="276999"/>
          </a:xfrm>
          <a:prstGeom prst="rect">
            <a:avLst/>
          </a:prstGeom>
          <a:noFill/>
        </p:spPr>
        <p:txBody>
          <a:bodyPr wrap="square" lIns="180000" tIns="0" rIns="0" bIns="0" numCol="1" spcCol="360000">
            <a:spAutoFit/>
          </a:bodyPr>
          <a:lstStyle/>
          <a:p>
            <a:r>
              <a:rPr lang="en-US" dirty="0">
                <a:solidFill>
                  <a:srgbClr val="484240"/>
                </a:solidFill>
              </a:rPr>
              <a:t>Er </a:t>
            </a:r>
            <a:r>
              <a:rPr lang="en-US" dirty="0" err="1">
                <a:solidFill>
                  <a:srgbClr val="484240"/>
                </a:solidFill>
              </a:rPr>
              <a:t>zijn</a:t>
            </a:r>
            <a:endParaRPr lang="en-US" dirty="0">
              <a:solidFill>
                <a:srgbClr val="48424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D755DE-FA97-4CE8-8E76-12F13AACB1E0}"/>
              </a:ext>
            </a:extLst>
          </p:cNvPr>
          <p:cNvSpPr txBox="1"/>
          <p:nvPr/>
        </p:nvSpPr>
        <p:spPr>
          <a:xfrm>
            <a:off x="4841637" y="2519080"/>
            <a:ext cx="3714077" cy="276999"/>
          </a:xfrm>
          <a:prstGeom prst="rect">
            <a:avLst/>
          </a:prstGeom>
          <a:noFill/>
        </p:spPr>
        <p:txBody>
          <a:bodyPr wrap="square" lIns="180000" tIns="0" rIns="0" bIns="0" numCol="1" spcCol="360000">
            <a:spAutoFit/>
          </a:bodyPr>
          <a:lstStyle/>
          <a:p>
            <a:r>
              <a:rPr lang="en-US" dirty="0" err="1">
                <a:solidFill>
                  <a:srgbClr val="484240"/>
                </a:solidFill>
              </a:rPr>
              <a:t>Symptoombestrijding</a:t>
            </a:r>
            <a:endParaRPr lang="en-US" dirty="0">
              <a:solidFill>
                <a:srgbClr val="484240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8460BBF-8260-4A95-B43F-3BE06E9E68AC}"/>
              </a:ext>
            </a:extLst>
          </p:cNvPr>
          <p:cNvSpPr/>
          <p:nvPr/>
        </p:nvSpPr>
        <p:spPr>
          <a:xfrm>
            <a:off x="4305298" y="2391864"/>
            <a:ext cx="536340" cy="53634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2C7C892-170B-4568-B161-A804DC28F49B}"/>
              </a:ext>
            </a:extLst>
          </p:cNvPr>
          <p:cNvSpPr/>
          <p:nvPr/>
        </p:nvSpPr>
        <p:spPr>
          <a:xfrm>
            <a:off x="4305298" y="1633287"/>
            <a:ext cx="536340" cy="53634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6AD5ED1-AD9C-46DB-BB5F-27ADBD89FF29}"/>
              </a:ext>
            </a:extLst>
          </p:cNvPr>
          <p:cNvSpPr txBox="1"/>
          <p:nvPr/>
        </p:nvSpPr>
        <p:spPr>
          <a:xfrm>
            <a:off x="4841637" y="3279004"/>
            <a:ext cx="3041888" cy="276999"/>
          </a:xfrm>
          <a:prstGeom prst="rect">
            <a:avLst/>
          </a:prstGeom>
          <a:noFill/>
        </p:spPr>
        <p:txBody>
          <a:bodyPr wrap="square" lIns="180000" tIns="0" rIns="0" bIns="0" numCol="1" spcCol="360000">
            <a:spAutoFit/>
          </a:bodyPr>
          <a:lstStyle/>
          <a:p>
            <a:r>
              <a:rPr lang="en-US" dirty="0" err="1">
                <a:solidFill>
                  <a:srgbClr val="484240"/>
                </a:solidFill>
              </a:rPr>
              <a:t>Pallliatieve</a:t>
            </a:r>
            <a:r>
              <a:rPr lang="en-US" dirty="0">
                <a:solidFill>
                  <a:srgbClr val="484240"/>
                </a:solidFill>
              </a:rPr>
              <a:t> </a:t>
            </a:r>
            <a:r>
              <a:rPr lang="en-US" dirty="0" err="1">
                <a:solidFill>
                  <a:srgbClr val="484240"/>
                </a:solidFill>
              </a:rPr>
              <a:t>sedatie</a:t>
            </a:r>
            <a:endParaRPr lang="en-US" dirty="0">
              <a:solidFill>
                <a:srgbClr val="48424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F76E1BD-3782-4BF2-A797-662A20FADD43}"/>
              </a:ext>
            </a:extLst>
          </p:cNvPr>
          <p:cNvSpPr txBox="1"/>
          <p:nvPr/>
        </p:nvSpPr>
        <p:spPr>
          <a:xfrm>
            <a:off x="4841637" y="4034230"/>
            <a:ext cx="3714077" cy="276999"/>
          </a:xfrm>
          <a:prstGeom prst="rect">
            <a:avLst/>
          </a:prstGeom>
          <a:noFill/>
        </p:spPr>
        <p:txBody>
          <a:bodyPr wrap="square" lIns="180000" tIns="0" rIns="0" bIns="0" numCol="1" spcCol="360000">
            <a:spAutoFit/>
          </a:bodyPr>
          <a:lstStyle/>
          <a:p>
            <a:r>
              <a:rPr lang="en-US" dirty="0">
                <a:solidFill>
                  <a:srgbClr val="484240"/>
                </a:solidFill>
              </a:rPr>
              <a:t>Acute </a:t>
            </a:r>
            <a:r>
              <a:rPr lang="en-US" dirty="0" err="1">
                <a:solidFill>
                  <a:srgbClr val="484240"/>
                </a:solidFill>
              </a:rPr>
              <a:t>palliatieve</a:t>
            </a:r>
            <a:r>
              <a:rPr lang="en-US" dirty="0">
                <a:solidFill>
                  <a:srgbClr val="484240"/>
                </a:solidFill>
              </a:rPr>
              <a:t> </a:t>
            </a:r>
            <a:r>
              <a:rPr lang="en-US" dirty="0" err="1">
                <a:solidFill>
                  <a:srgbClr val="484240"/>
                </a:solidFill>
              </a:rPr>
              <a:t>sedatie</a:t>
            </a:r>
            <a:endParaRPr lang="en-US" dirty="0">
              <a:solidFill>
                <a:srgbClr val="484240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901AA55-2E26-41ED-A84D-9ABCFBFA5314}"/>
              </a:ext>
            </a:extLst>
          </p:cNvPr>
          <p:cNvSpPr/>
          <p:nvPr/>
        </p:nvSpPr>
        <p:spPr>
          <a:xfrm>
            <a:off x="4305298" y="3909017"/>
            <a:ext cx="536340" cy="53634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D5DA7D8-BB68-42D8-9909-53D1D117742B}"/>
              </a:ext>
            </a:extLst>
          </p:cNvPr>
          <p:cNvSpPr/>
          <p:nvPr/>
        </p:nvSpPr>
        <p:spPr>
          <a:xfrm>
            <a:off x="4305298" y="3150440"/>
            <a:ext cx="536340" cy="53634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9AFEAC-45E2-41E3-BCBF-95B19690C30F}"/>
              </a:ext>
            </a:extLst>
          </p:cNvPr>
          <p:cNvSpPr txBox="1"/>
          <p:nvPr/>
        </p:nvSpPr>
        <p:spPr>
          <a:xfrm>
            <a:off x="4841637" y="4780142"/>
            <a:ext cx="3041888" cy="276999"/>
          </a:xfrm>
          <a:prstGeom prst="rect">
            <a:avLst/>
          </a:prstGeom>
          <a:noFill/>
        </p:spPr>
        <p:txBody>
          <a:bodyPr wrap="square" lIns="180000" tIns="0" rIns="0" bIns="0" numCol="1" spcCol="360000">
            <a:spAutoFit/>
          </a:bodyPr>
          <a:lstStyle/>
          <a:p>
            <a:r>
              <a:rPr lang="nl-NL" dirty="0">
                <a:solidFill>
                  <a:srgbClr val="484240"/>
                </a:solidFill>
              </a:rPr>
              <a:t>Afzien van eten en drinken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2139D73-0BF9-4719-8561-B3AB5E2E3550}"/>
              </a:ext>
            </a:extLst>
          </p:cNvPr>
          <p:cNvSpPr txBox="1"/>
          <p:nvPr/>
        </p:nvSpPr>
        <p:spPr>
          <a:xfrm>
            <a:off x="4841637" y="5538719"/>
            <a:ext cx="3714077" cy="276999"/>
          </a:xfrm>
          <a:prstGeom prst="rect">
            <a:avLst/>
          </a:prstGeom>
          <a:noFill/>
        </p:spPr>
        <p:txBody>
          <a:bodyPr wrap="square" lIns="180000" tIns="0" rIns="0" bIns="0" numCol="1" spcCol="360000">
            <a:spAutoFit/>
          </a:bodyPr>
          <a:lstStyle/>
          <a:p>
            <a:r>
              <a:rPr lang="en-US" dirty="0">
                <a:solidFill>
                  <a:schemeClr val="accent5"/>
                </a:solidFill>
              </a:rPr>
              <a:t>(</a:t>
            </a:r>
            <a:r>
              <a:rPr lang="en-US" dirty="0" err="1">
                <a:solidFill>
                  <a:schemeClr val="accent5"/>
                </a:solidFill>
              </a:rPr>
              <a:t>Euthanasie</a:t>
            </a:r>
            <a:r>
              <a:rPr lang="en-US" dirty="0">
                <a:solidFill>
                  <a:schemeClr val="accent5"/>
                </a:solidFill>
              </a:rPr>
              <a:t>)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626F09A-9927-44E0-8C93-0B3DF302DDC2}"/>
              </a:ext>
            </a:extLst>
          </p:cNvPr>
          <p:cNvSpPr/>
          <p:nvPr/>
        </p:nvSpPr>
        <p:spPr>
          <a:xfrm>
            <a:off x="4305298" y="5409049"/>
            <a:ext cx="536340" cy="53634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615CCB3-3047-4833-93FE-FA7DC339E82D}"/>
              </a:ext>
            </a:extLst>
          </p:cNvPr>
          <p:cNvSpPr/>
          <p:nvPr/>
        </p:nvSpPr>
        <p:spPr>
          <a:xfrm>
            <a:off x="4305298" y="4650472"/>
            <a:ext cx="536340" cy="53634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A6B057BC-924B-4E31-982A-C93A8BC723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67703" y="4024187"/>
            <a:ext cx="211530" cy="306000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B14AC784-F8A4-4E32-B5BE-0EDCE28E9D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11468" y="3300792"/>
            <a:ext cx="324000" cy="235636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0EAF9B76-1DCB-47A8-AD5E-BB479908E0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55650" y="2495579"/>
            <a:ext cx="235636" cy="324000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B6B584C7-C2BF-4C53-BC2F-C0A72E8007E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29468" y="4776536"/>
            <a:ext cx="288000" cy="284212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30DC911B-BDB0-4529-9E68-4D2BDA44E32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484182" y="5515219"/>
            <a:ext cx="222750" cy="324000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4E1D9F2C-CF65-01F7-98C1-E7F35A5B07C2}"/>
              </a:ext>
            </a:extLst>
          </p:cNvPr>
          <p:cNvSpPr/>
          <p:nvPr/>
        </p:nvSpPr>
        <p:spPr>
          <a:xfrm>
            <a:off x="163898" y="6396681"/>
            <a:ext cx="6450262" cy="401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0C2D0F0D-8EE6-16DA-B6DF-9FF7450BCC2C}"/>
              </a:ext>
            </a:extLst>
          </p:cNvPr>
          <p:cNvSpPr/>
          <p:nvPr/>
        </p:nvSpPr>
        <p:spPr>
          <a:xfrm>
            <a:off x="9347200" y="419944"/>
            <a:ext cx="2692728" cy="401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0627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6730C7D-496C-455D-A259-8AB8185101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Hoe </a:t>
            </a:r>
            <a:r>
              <a:rPr lang="en-US" sz="44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gaan</a:t>
            </a:r>
            <a:r>
              <a:rPr lang="en-US" sz="4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we </a:t>
            </a:r>
            <a:r>
              <a:rPr lang="en-US" sz="44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dood</a:t>
            </a:r>
            <a:r>
              <a:rPr lang="en-US" sz="4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?</a:t>
            </a:r>
          </a:p>
          <a:p>
            <a:r>
              <a:rPr lang="en-US" sz="6000" dirty="0"/>
              <a:t>Final common pathway</a:t>
            </a:r>
            <a:endParaRPr lang="ru-RU" sz="6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246525-AEEA-4054-9B6C-5A1416123F2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2562" y="432084"/>
            <a:ext cx="1217970" cy="298800"/>
          </a:xfrm>
          <a:prstGeom prst="rect">
            <a:avLst/>
          </a:prstGeom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89D42DDC-28A3-84DC-AF98-8574CF2FC9E8}"/>
              </a:ext>
            </a:extLst>
          </p:cNvPr>
          <p:cNvSpPr/>
          <p:nvPr/>
        </p:nvSpPr>
        <p:spPr>
          <a:xfrm>
            <a:off x="9059906" y="353284"/>
            <a:ext cx="2760618" cy="4012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/>
          </a:p>
        </p:txBody>
      </p:sp>
      <p:pic>
        <p:nvPicPr>
          <p:cNvPr id="3" name="2457559_Hospital_Assistance_Bed_3840x2160">
            <a:hlinkClick r:id="" action="ppaction://media"/>
            <a:extLst>
              <a:ext uri="{FF2B5EF4-FFF2-40B4-BE49-F238E27FC236}">
                <a16:creationId xmlns:a16="http://schemas.microsoft.com/office/drawing/2014/main" id="{6EFC6243-43A7-4DA5-A23A-93F07EAAB2D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5E3DA7F-1EC2-49A4-90D7-85127D0F8B3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09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5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A651F-7055-4926-AE57-C0B2B6E74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Oscar the cat:</a:t>
            </a:r>
            <a:br>
              <a:rPr lang="en-US" dirty="0"/>
            </a:br>
            <a:r>
              <a:rPr lang="nl-NL" dirty="0">
                <a:solidFill>
                  <a:schemeClr val="accent6"/>
                </a:solidFill>
                <a:latin typeface="EB Garamond" panose="00000500000000000000" pitchFamily="2" charset="0"/>
                <a:ea typeface="EB Garamond" panose="00000500000000000000" pitchFamily="2" charset="0"/>
              </a:rPr>
              <a:t>Kan je het overlijden zien aankomen?</a:t>
            </a:r>
            <a:endParaRPr lang="ru-RU" dirty="0">
              <a:solidFill>
                <a:schemeClr val="accent6"/>
              </a:solidFill>
              <a:latin typeface="EB Garamond" panose="00000500000000000000" pitchFamily="2" charset="0"/>
              <a:ea typeface="EB Garamond" panose="000005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7AE048-FBAA-4E15-95E4-B88AB54E752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1449388"/>
            <a:ext cx="5102201" cy="46799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C3D9004-680A-45B1-821D-C1E22020C91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61" t="24079" r="21743" b="60437"/>
          <a:stretch/>
        </p:blipFill>
        <p:spPr>
          <a:xfrm>
            <a:off x="2052616" y="1151047"/>
            <a:ext cx="1588616" cy="5966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D9A01B4-B61E-447D-ADC9-11C03E0C2FF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73" t="3043" r="10631" b="81473"/>
          <a:stretch/>
        </p:blipFill>
        <p:spPr>
          <a:xfrm>
            <a:off x="3038352" y="5706953"/>
            <a:ext cx="1588616" cy="59668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E34940D-8FE8-4643-BBE7-5E8CE3517C83}"/>
              </a:ext>
            </a:extLst>
          </p:cNvPr>
          <p:cNvSpPr txBox="1"/>
          <p:nvPr/>
        </p:nvSpPr>
        <p:spPr>
          <a:xfrm>
            <a:off x="6096000" y="2038088"/>
            <a:ext cx="5724525" cy="347787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>
              <a:buClr>
                <a:srgbClr val="C24A78"/>
              </a:buClr>
              <a:buNone/>
            </a:pPr>
            <a:r>
              <a:rPr lang="nl-NL" sz="4400" dirty="0">
                <a:solidFill>
                  <a:srgbClr val="484240"/>
                </a:solidFill>
                <a:latin typeface="+mj-lt"/>
              </a:rPr>
              <a:t>Oscar jumps onto her bed, curls up beside </a:t>
            </a:r>
            <a:br>
              <a:rPr lang="ru-RU" sz="4400" dirty="0">
                <a:solidFill>
                  <a:srgbClr val="484240"/>
                </a:solidFill>
                <a:latin typeface="+mj-lt"/>
              </a:rPr>
            </a:br>
            <a:r>
              <a:rPr lang="nl-NL" sz="4400" dirty="0">
                <a:solidFill>
                  <a:srgbClr val="484240"/>
                </a:solidFill>
                <a:latin typeface="+mj-lt"/>
              </a:rPr>
              <a:t>Mrs K. Her family </a:t>
            </a:r>
            <a:br>
              <a:rPr lang="ru-RU" sz="4400" dirty="0">
                <a:solidFill>
                  <a:srgbClr val="484240"/>
                </a:solidFill>
                <a:latin typeface="+mj-lt"/>
              </a:rPr>
            </a:br>
            <a:r>
              <a:rPr lang="nl-NL" sz="4400" dirty="0">
                <a:solidFill>
                  <a:srgbClr val="484240"/>
                </a:solidFill>
                <a:latin typeface="+mj-lt"/>
              </a:rPr>
              <a:t>is called. Shortly thereafter Mrs K. dies.</a:t>
            </a:r>
            <a:endParaRPr lang="ru-RU" sz="4400" dirty="0">
              <a:solidFill>
                <a:srgbClr val="484240"/>
              </a:solidFill>
              <a:latin typeface="+mj-lt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A197682-81A3-4231-9BA4-F790D914BC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6000" y="1449388"/>
            <a:ext cx="680558" cy="52932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346FF1F-424F-405F-A09E-DF63E9FBC2F6}"/>
              </a:ext>
            </a:extLst>
          </p:cNvPr>
          <p:cNvSpPr txBox="1"/>
          <p:nvPr/>
        </p:nvSpPr>
        <p:spPr>
          <a:xfrm>
            <a:off x="6094810" y="5575340"/>
            <a:ext cx="5725715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>
              <a:buClr>
                <a:srgbClr val="C24A78"/>
              </a:buClr>
              <a:buNone/>
            </a:pPr>
            <a:r>
              <a:rPr lang="nl-NL" sz="1800" b="1" dirty="0">
                <a:solidFill>
                  <a:schemeClr val="accent5"/>
                </a:solidFill>
              </a:rPr>
              <a:t>“A day in the life of Oscar the cat</a:t>
            </a:r>
            <a:r>
              <a:rPr lang="en-US" b="1" dirty="0">
                <a:solidFill>
                  <a:schemeClr val="accent5"/>
                </a:solidFill>
              </a:rPr>
              <a:t>”</a:t>
            </a:r>
            <a:br>
              <a:rPr lang="en-US" b="1" dirty="0">
                <a:solidFill>
                  <a:schemeClr val="accent5"/>
                </a:solidFill>
              </a:rPr>
            </a:br>
            <a:r>
              <a:rPr lang="nl-NL" sz="1800" dirty="0">
                <a:solidFill>
                  <a:schemeClr val="accent5"/>
                </a:solidFill>
              </a:rPr>
              <a:t>(Dosa, NEJM 2007)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CFE66AB5-8F0A-76A2-B1CC-4920ED53493C}"/>
              </a:ext>
            </a:extLst>
          </p:cNvPr>
          <p:cNvSpPr/>
          <p:nvPr/>
        </p:nvSpPr>
        <p:spPr>
          <a:xfrm>
            <a:off x="9347200" y="419944"/>
            <a:ext cx="2692728" cy="401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E74E4A48-9DF9-B06F-4869-A8C250A0540B}"/>
              </a:ext>
            </a:extLst>
          </p:cNvPr>
          <p:cNvSpPr/>
          <p:nvPr/>
        </p:nvSpPr>
        <p:spPr>
          <a:xfrm>
            <a:off x="297541" y="6300838"/>
            <a:ext cx="11596917" cy="401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09657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64BB3-2E6C-4FDE-BD12-D9E7D9E3E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common pathway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9FADF9-2601-407A-A17E-7551FB715BDE}"/>
              </a:ext>
            </a:extLst>
          </p:cNvPr>
          <p:cNvSpPr txBox="1"/>
          <p:nvPr/>
        </p:nvSpPr>
        <p:spPr>
          <a:xfrm>
            <a:off x="371475" y="1457339"/>
            <a:ext cx="5724525" cy="61555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buClr>
                <a:srgbClr val="3F9E35"/>
              </a:buClr>
            </a:pPr>
            <a:r>
              <a:rPr lang="nl-NL" sz="2000" dirty="0">
                <a:solidFill>
                  <a:srgbClr val="484240"/>
                </a:solidFill>
              </a:rPr>
              <a:t>Metabole ontregeling van het lichaam (vrijkomen van cytokines) leidt tot een </a:t>
            </a:r>
            <a:r>
              <a:rPr lang="nl-NL" sz="2000" b="1" dirty="0">
                <a:solidFill>
                  <a:schemeClr val="accent2"/>
                </a:solidFill>
              </a:rPr>
              <a:t>cascade aan reacties: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38DB3B0-FE33-47CF-92F7-1DD5F700B20C}"/>
              </a:ext>
            </a:extLst>
          </p:cNvPr>
          <p:cNvCxnSpPr>
            <a:cxnSpLocks/>
            <a:stCxn id="8" idx="6"/>
            <a:endCxn id="9" idx="2"/>
          </p:cNvCxnSpPr>
          <p:nvPr/>
        </p:nvCxnSpPr>
        <p:spPr>
          <a:xfrm>
            <a:off x="1173804" y="3321677"/>
            <a:ext cx="1875278" cy="0"/>
          </a:xfrm>
          <a:prstGeom prst="line">
            <a:avLst/>
          </a:prstGeom>
          <a:noFill/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3DE7328-856F-459B-B338-1C9372A194A7}"/>
              </a:ext>
            </a:extLst>
          </p:cNvPr>
          <p:cNvCxnSpPr>
            <a:cxnSpLocks/>
            <a:stCxn id="9" idx="6"/>
            <a:endCxn id="10" idx="2"/>
          </p:cNvCxnSpPr>
          <p:nvPr/>
        </p:nvCxnSpPr>
        <p:spPr>
          <a:xfrm>
            <a:off x="3851411" y="3321677"/>
            <a:ext cx="2527988" cy="0"/>
          </a:xfrm>
          <a:prstGeom prst="line">
            <a:avLst/>
          </a:prstGeom>
          <a:noFill/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5E7E072-2F16-40CF-AFAA-30F8CFF43024}"/>
              </a:ext>
            </a:extLst>
          </p:cNvPr>
          <p:cNvCxnSpPr>
            <a:cxnSpLocks/>
            <a:stCxn id="10" idx="6"/>
            <a:endCxn id="11" idx="2"/>
          </p:cNvCxnSpPr>
          <p:nvPr/>
        </p:nvCxnSpPr>
        <p:spPr>
          <a:xfrm>
            <a:off x="7181728" y="3321677"/>
            <a:ext cx="2050131" cy="0"/>
          </a:xfrm>
          <a:prstGeom prst="line">
            <a:avLst/>
          </a:prstGeom>
          <a:noFill/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88D9981-A67F-4CEC-A371-203E0970C6A6}"/>
              </a:ext>
            </a:extLst>
          </p:cNvPr>
          <p:cNvGrpSpPr/>
          <p:nvPr/>
        </p:nvGrpSpPr>
        <p:grpSpPr>
          <a:xfrm>
            <a:off x="9184550" y="2920512"/>
            <a:ext cx="2635975" cy="2019101"/>
            <a:chOff x="9184550" y="2920512"/>
            <a:chExt cx="2635975" cy="2019101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5CA4783-3F95-4C68-B0BD-5AA728FED61C}"/>
                </a:ext>
              </a:extLst>
            </p:cNvPr>
            <p:cNvSpPr txBox="1"/>
            <p:nvPr/>
          </p:nvSpPr>
          <p:spPr>
            <a:xfrm>
              <a:off x="9184550" y="3585396"/>
              <a:ext cx="960370" cy="135421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US" sz="8800" dirty="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+mj-lt"/>
                </a:rPr>
                <a:t>4</a:t>
              </a:r>
              <a:endParaRPr lang="ru-RU" sz="88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C379C15-7E87-4868-A6ED-622D10455F54}"/>
                </a:ext>
              </a:extLst>
            </p:cNvPr>
            <p:cNvSpPr/>
            <p:nvPr/>
          </p:nvSpPr>
          <p:spPr>
            <a:xfrm>
              <a:off x="9231859" y="2920512"/>
              <a:ext cx="802329" cy="802329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5A67DC4-547E-4BD0-B574-CDF63D7F4887}"/>
                </a:ext>
              </a:extLst>
            </p:cNvPr>
            <p:cNvSpPr txBox="1"/>
            <p:nvPr/>
          </p:nvSpPr>
          <p:spPr>
            <a:xfrm>
              <a:off x="9231859" y="3985506"/>
              <a:ext cx="2588666" cy="553998"/>
            </a:xfrm>
            <a:prstGeom prst="rect">
              <a:avLst/>
            </a:prstGeom>
            <a:noFill/>
          </p:spPr>
          <p:txBody>
            <a:bodyPr wrap="square" lIns="0" tIns="0" rIns="0" bIns="0" numCol="1" spcCol="360000">
              <a:spAutoFit/>
            </a:bodyPr>
            <a:lstStyle/>
            <a:p>
              <a:r>
                <a:rPr lang="nl-NL" dirty="0">
                  <a:solidFill>
                    <a:srgbClr val="484240"/>
                  </a:solidFill>
                </a:rPr>
                <a:t>Cerebraal zuurstoftekort en ischemie</a:t>
              </a:r>
              <a:endParaRPr lang="en-US" dirty="0">
                <a:solidFill>
                  <a:srgbClr val="484240"/>
                </a:solidFill>
              </a:endParaRPr>
            </a:p>
          </p:txBody>
        </p:sp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6E573CEF-BE1B-4A59-AF1F-A1F6F6C13A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453023" y="3141676"/>
              <a:ext cx="360000" cy="360000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DB4479F-06C6-43C3-965A-74DDCFC0412B}"/>
              </a:ext>
            </a:extLst>
          </p:cNvPr>
          <p:cNvGrpSpPr/>
          <p:nvPr/>
        </p:nvGrpSpPr>
        <p:grpSpPr>
          <a:xfrm>
            <a:off x="6300378" y="2920512"/>
            <a:ext cx="2189829" cy="2019101"/>
            <a:chOff x="6300378" y="2920512"/>
            <a:chExt cx="2189829" cy="2019101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EC46613-C3EF-4179-904B-150CDFD38C73}"/>
                </a:ext>
              </a:extLst>
            </p:cNvPr>
            <p:cNvSpPr txBox="1"/>
            <p:nvPr/>
          </p:nvSpPr>
          <p:spPr>
            <a:xfrm>
              <a:off x="6300378" y="3585396"/>
              <a:ext cx="960370" cy="135421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US" sz="8800" dirty="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+mj-lt"/>
                </a:rPr>
                <a:t>3</a:t>
              </a:r>
              <a:endParaRPr lang="ru-RU" sz="88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A348082-ACD1-4062-88FF-5AEAE2473AE5}"/>
                </a:ext>
              </a:extLst>
            </p:cNvPr>
            <p:cNvSpPr/>
            <p:nvPr/>
          </p:nvSpPr>
          <p:spPr>
            <a:xfrm>
              <a:off x="6379399" y="2920512"/>
              <a:ext cx="802329" cy="802329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67066E4-DFBB-423C-A34B-4067A3279C47}"/>
                </a:ext>
              </a:extLst>
            </p:cNvPr>
            <p:cNvSpPr txBox="1"/>
            <p:nvPr/>
          </p:nvSpPr>
          <p:spPr>
            <a:xfrm>
              <a:off x="6379399" y="3985506"/>
              <a:ext cx="2110808" cy="553998"/>
            </a:xfrm>
            <a:prstGeom prst="rect">
              <a:avLst/>
            </a:prstGeom>
            <a:noFill/>
          </p:spPr>
          <p:txBody>
            <a:bodyPr wrap="square" lIns="0" tIns="0" rIns="0" bIns="0" numCol="1" spcCol="360000">
              <a:spAutoFit/>
            </a:bodyPr>
            <a:lstStyle/>
            <a:p>
              <a:r>
                <a:rPr lang="nl-NL" dirty="0">
                  <a:solidFill>
                    <a:srgbClr val="484240"/>
                  </a:solidFill>
                </a:rPr>
                <a:t>Verminderde functie </a:t>
              </a:r>
              <a:br>
                <a:rPr lang="nl-NL" dirty="0">
                  <a:solidFill>
                    <a:srgbClr val="484240"/>
                  </a:solidFill>
                </a:rPr>
              </a:br>
              <a:r>
                <a:rPr lang="nl-NL" dirty="0">
                  <a:solidFill>
                    <a:srgbClr val="484240"/>
                  </a:solidFill>
                </a:rPr>
                <a:t>van lever- en nieren</a:t>
              </a:r>
              <a:endParaRPr lang="en-US" dirty="0">
                <a:solidFill>
                  <a:srgbClr val="484240"/>
                </a:solidFill>
              </a:endParaRPr>
            </a:p>
          </p:txBody>
        </p:sp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25BF509B-929F-499D-93B8-974DDF8D3D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564563" y="3157611"/>
              <a:ext cx="432000" cy="328131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CB1DF53-6B20-4F41-A84B-565CDACE2C24}"/>
              </a:ext>
            </a:extLst>
          </p:cNvPr>
          <p:cNvGrpSpPr/>
          <p:nvPr/>
        </p:nvGrpSpPr>
        <p:grpSpPr>
          <a:xfrm>
            <a:off x="2955773" y="2920512"/>
            <a:ext cx="2681975" cy="2019101"/>
            <a:chOff x="2955773" y="2920512"/>
            <a:chExt cx="2681975" cy="201910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B2834B2-818B-4773-9B49-6A5D7DD2FB2A}"/>
                </a:ext>
              </a:extLst>
            </p:cNvPr>
            <p:cNvSpPr txBox="1"/>
            <p:nvPr/>
          </p:nvSpPr>
          <p:spPr>
            <a:xfrm>
              <a:off x="2955773" y="3585396"/>
              <a:ext cx="960370" cy="135421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US" sz="8800" dirty="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+mj-lt"/>
                </a:rPr>
                <a:t>2</a:t>
              </a:r>
              <a:endParaRPr lang="ru-RU" sz="88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15FCE65-8EC8-4B89-A6B3-3F2B20D95525}"/>
                </a:ext>
              </a:extLst>
            </p:cNvPr>
            <p:cNvSpPr/>
            <p:nvPr/>
          </p:nvSpPr>
          <p:spPr>
            <a:xfrm>
              <a:off x="3049082" y="2920512"/>
              <a:ext cx="802329" cy="802329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856D822-E729-4703-8D4B-7F2C2F988FB4}"/>
                </a:ext>
              </a:extLst>
            </p:cNvPr>
            <p:cNvSpPr txBox="1"/>
            <p:nvPr/>
          </p:nvSpPr>
          <p:spPr>
            <a:xfrm>
              <a:off x="3049082" y="3985506"/>
              <a:ext cx="2588666" cy="553998"/>
            </a:xfrm>
            <a:prstGeom prst="rect">
              <a:avLst/>
            </a:prstGeom>
            <a:noFill/>
          </p:spPr>
          <p:txBody>
            <a:bodyPr wrap="square" lIns="0" tIns="0" rIns="0" bIns="0" numCol="1" spcCol="360000">
              <a:spAutoFit/>
            </a:bodyPr>
            <a:lstStyle/>
            <a:p>
              <a:r>
                <a:rPr lang="nl-NL" dirty="0">
                  <a:solidFill>
                    <a:srgbClr val="484240"/>
                  </a:solidFill>
                </a:rPr>
                <a:t>Verminderde pompfunctie van het hart</a:t>
              </a:r>
              <a:endParaRPr lang="en-US" dirty="0">
                <a:solidFill>
                  <a:srgbClr val="484240"/>
                </a:solidFill>
              </a:endParaRPr>
            </a:p>
          </p:txBody>
        </p:sp>
        <p:pic>
          <p:nvPicPr>
            <p:cNvPr id="29" name="Graphic 28">
              <a:extLst>
                <a:ext uri="{FF2B5EF4-FFF2-40B4-BE49-F238E27FC236}">
                  <a16:creationId xmlns:a16="http://schemas.microsoft.com/office/drawing/2014/main" id="{7693FE2F-2643-46F7-B318-6B018B4331E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294920" y="3105676"/>
              <a:ext cx="310652" cy="432000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7C7A63D-7133-4A90-BF80-D04C4CB993E6}"/>
              </a:ext>
            </a:extLst>
          </p:cNvPr>
          <p:cNvGrpSpPr/>
          <p:nvPr/>
        </p:nvGrpSpPr>
        <p:grpSpPr>
          <a:xfrm>
            <a:off x="263878" y="2920512"/>
            <a:ext cx="2043553" cy="2019101"/>
            <a:chOff x="263878" y="2920512"/>
            <a:chExt cx="2043553" cy="2019101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CC14E1D-11D9-481D-ABD6-DCDA9DB388BE}"/>
                </a:ext>
              </a:extLst>
            </p:cNvPr>
            <p:cNvSpPr txBox="1"/>
            <p:nvPr/>
          </p:nvSpPr>
          <p:spPr>
            <a:xfrm>
              <a:off x="263878" y="3585396"/>
              <a:ext cx="960370" cy="135421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US" sz="8800" dirty="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+mj-lt"/>
                </a:rPr>
                <a:t>1</a:t>
              </a:r>
              <a:endParaRPr lang="ru-RU" sz="88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4A9FAD9-B6A2-4915-9F5C-81039A1D7199}"/>
                </a:ext>
              </a:extLst>
            </p:cNvPr>
            <p:cNvSpPr txBox="1"/>
            <p:nvPr/>
          </p:nvSpPr>
          <p:spPr>
            <a:xfrm>
              <a:off x="371475" y="3985506"/>
              <a:ext cx="1935956" cy="553998"/>
            </a:xfrm>
            <a:prstGeom prst="rect">
              <a:avLst/>
            </a:prstGeom>
            <a:noFill/>
          </p:spPr>
          <p:txBody>
            <a:bodyPr wrap="square" lIns="0" tIns="0" rIns="0" bIns="0" numCol="1" spcCol="360000">
              <a:spAutoFit/>
            </a:bodyPr>
            <a:lstStyle/>
            <a:p>
              <a:r>
                <a:rPr lang="en-US" dirty="0" err="1">
                  <a:solidFill>
                    <a:srgbClr val="484240"/>
                  </a:solidFill>
                </a:rPr>
                <a:t>Anorexie</a:t>
              </a:r>
              <a:r>
                <a:rPr lang="en-US" dirty="0">
                  <a:solidFill>
                    <a:srgbClr val="484240"/>
                  </a:solidFill>
                </a:rPr>
                <a:t>/</a:t>
              </a:r>
              <a:br>
                <a:rPr lang="en-US" dirty="0">
                  <a:solidFill>
                    <a:srgbClr val="484240"/>
                  </a:solidFill>
                </a:rPr>
              </a:br>
              <a:r>
                <a:rPr lang="en-US" dirty="0" err="1">
                  <a:solidFill>
                    <a:srgbClr val="484240"/>
                  </a:solidFill>
                </a:rPr>
                <a:t>cachexiesyndroom</a:t>
              </a:r>
              <a:endParaRPr lang="en-US" dirty="0">
                <a:solidFill>
                  <a:srgbClr val="484240"/>
                </a:solidFill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6DA4BB07-2F2C-46BD-AD69-F5F411D4155C}"/>
                </a:ext>
              </a:extLst>
            </p:cNvPr>
            <p:cNvSpPr/>
            <p:nvPr/>
          </p:nvSpPr>
          <p:spPr>
            <a:xfrm>
              <a:off x="371475" y="2920512"/>
              <a:ext cx="802329" cy="802329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dirty="0"/>
            </a:p>
          </p:txBody>
        </p:sp>
        <p:pic>
          <p:nvPicPr>
            <p:cNvPr id="34" name="Graphic 33">
              <a:extLst>
                <a:ext uri="{FF2B5EF4-FFF2-40B4-BE49-F238E27FC236}">
                  <a16:creationId xmlns:a16="http://schemas.microsoft.com/office/drawing/2014/main" id="{F221A675-29E0-4A85-9C2A-2E0BFBE3934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56639" y="3105676"/>
              <a:ext cx="432000" cy="432000"/>
            </a:xfrm>
            <a:prstGeom prst="rect">
              <a:avLst/>
            </a:prstGeom>
          </p:spPr>
        </p:pic>
      </p:grpSp>
      <p:sp>
        <p:nvSpPr>
          <p:cNvPr id="3" name="Rechthoek 2">
            <a:extLst>
              <a:ext uri="{FF2B5EF4-FFF2-40B4-BE49-F238E27FC236}">
                <a16:creationId xmlns:a16="http://schemas.microsoft.com/office/drawing/2014/main" id="{84F3FEB4-B282-9FDD-44F3-46A3CA28CEE3}"/>
              </a:ext>
            </a:extLst>
          </p:cNvPr>
          <p:cNvSpPr/>
          <p:nvPr/>
        </p:nvSpPr>
        <p:spPr>
          <a:xfrm>
            <a:off x="9347200" y="419944"/>
            <a:ext cx="2692728" cy="401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E14A2245-F21B-A75E-92A0-FDFD6A4EDC31}"/>
              </a:ext>
            </a:extLst>
          </p:cNvPr>
          <p:cNvSpPr/>
          <p:nvPr/>
        </p:nvSpPr>
        <p:spPr>
          <a:xfrm>
            <a:off x="297541" y="6300838"/>
            <a:ext cx="11596917" cy="401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86266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FAB00-C1ED-4F6D-A70E-F22D67F3E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Gedaalde cardiac output</a:t>
            </a:r>
            <a:endParaRPr lang="ru-RU" dirty="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3390D847-39CE-4D9A-8CAE-5FDC7B14879F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60" b="993"/>
          <a:stretch/>
        </p:blipFill>
        <p:spPr>
          <a:xfrm>
            <a:off x="372150" y="1449338"/>
            <a:ext cx="3571200" cy="46800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D4F71C6-0E31-4981-A2FD-CACCC103AE31}"/>
              </a:ext>
            </a:extLst>
          </p:cNvPr>
          <p:cNvSpPr txBox="1"/>
          <p:nvPr/>
        </p:nvSpPr>
        <p:spPr>
          <a:xfrm>
            <a:off x="4314695" y="2179507"/>
            <a:ext cx="3571200" cy="3308598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1" i="0" u="none" strike="noStrike" kern="1200" cap="none" spc="0" normalizeH="0" baseline="0" noProof="0" dirty="0">
                <a:ln>
                  <a:noFill/>
                </a:ln>
                <a:solidFill>
                  <a:srgbClr val="769D94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Daling cardiac output: </a:t>
            </a:r>
            <a:br>
              <a:rPr kumimoji="0" lang="nl-NL" sz="1800" b="1" i="0" u="none" strike="noStrike" kern="1200" cap="none" spc="0" normalizeH="0" baseline="0" noProof="0" dirty="0">
                <a:ln>
                  <a:noFill/>
                </a:ln>
                <a:solidFill>
                  <a:srgbClr val="769D94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</a:br>
            <a:r>
              <a:rPr kumimoji="0" lang="nl-NL" sz="1800" b="1" i="0" u="none" strike="noStrike" kern="1200" cap="none" spc="0" normalizeH="0" baseline="0" noProof="0" dirty="0">
                <a:ln>
                  <a:noFill/>
                </a:ln>
                <a:solidFill>
                  <a:srgbClr val="769D94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slechte perifere circulatie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69D9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rgbClr val="484240"/>
                </a:solidFill>
                <a:latin typeface="Lato"/>
              </a:rPr>
              <a:t>Huidafwijkingen (livido reticularis)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69D9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 err="1">
                <a:solidFill>
                  <a:srgbClr val="484240"/>
                </a:solidFill>
                <a:latin typeface="Lato"/>
              </a:rPr>
              <a:t>Fascies</a:t>
            </a:r>
            <a:r>
              <a:rPr lang="nl-NL" sz="1600" dirty="0">
                <a:solidFill>
                  <a:srgbClr val="484240"/>
                </a:solidFill>
                <a:latin typeface="Lato"/>
              </a:rPr>
              <a:t> hippocratica / </a:t>
            </a:r>
            <a:br>
              <a:rPr lang="nl-NL" sz="1600" dirty="0">
                <a:solidFill>
                  <a:srgbClr val="484240"/>
                </a:solidFill>
                <a:latin typeface="Lato"/>
              </a:rPr>
            </a:br>
            <a:r>
              <a:rPr lang="nl-NL" sz="1600" dirty="0">
                <a:solidFill>
                  <a:srgbClr val="484240"/>
                </a:solidFill>
                <a:latin typeface="Lato"/>
              </a:rPr>
              <a:t>ingevallen gelaat / spitse neus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69D9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rgbClr val="484240"/>
                </a:solidFill>
                <a:latin typeface="Lato"/>
              </a:rPr>
              <a:t>Droge slijmvliezen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69D9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rgbClr val="484240"/>
                </a:solidFill>
                <a:latin typeface="Lato"/>
              </a:rPr>
              <a:t>Nierinsufficiëntie </a:t>
            </a:r>
            <a:r>
              <a:rPr lang="nl-NL" sz="1600" dirty="0">
                <a:solidFill>
                  <a:srgbClr val="48424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→ </a:t>
            </a:r>
            <a:br>
              <a:rPr lang="nl-NL" sz="1600" dirty="0">
                <a:solidFill>
                  <a:srgbClr val="48424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nl-NL" sz="1600" dirty="0">
                <a:solidFill>
                  <a:srgbClr val="484240"/>
                </a:solidFill>
                <a:latin typeface="Lato"/>
              </a:rPr>
              <a:t>uremie </a:t>
            </a:r>
            <a:r>
              <a:rPr lang="nl-NL" sz="1600" dirty="0">
                <a:solidFill>
                  <a:srgbClr val="48424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→</a:t>
            </a:r>
            <a:r>
              <a:rPr lang="nl-NL" sz="1600" dirty="0">
                <a:solidFill>
                  <a:srgbClr val="484240"/>
                </a:solidFill>
                <a:latin typeface="Lato"/>
              </a:rPr>
              <a:t> sufheid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69D9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rgbClr val="484240"/>
                </a:solidFill>
                <a:latin typeface="Lato"/>
              </a:rPr>
              <a:t>Nierinsufficiëntie </a:t>
            </a:r>
            <a:r>
              <a:rPr lang="nl-NL" sz="1600" dirty="0">
                <a:solidFill>
                  <a:srgbClr val="48424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→</a:t>
            </a:r>
            <a:r>
              <a:rPr lang="nl-NL" sz="1600" dirty="0">
                <a:solidFill>
                  <a:srgbClr val="484240"/>
                </a:solidFill>
                <a:latin typeface="Lato"/>
              </a:rPr>
              <a:t> </a:t>
            </a:r>
            <a:br>
              <a:rPr lang="nl-NL" sz="1600" dirty="0">
                <a:solidFill>
                  <a:srgbClr val="484240"/>
                </a:solidFill>
                <a:latin typeface="Lato"/>
              </a:rPr>
            </a:br>
            <a:r>
              <a:rPr lang="nl-NL" sz="1600" dirty="0">
                <a:solidFill>
                  <a:srgbClr val="484240"/>
                </a:solidFill>
                <a:latin typeface="Lato"/>
              </a:rPr>
              <a:t>slechtere klaring medicatie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69D9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rgbClr val="484240"/>
                </a:solidFill>
                <a:latin typeface="Lato"/>
              </a:rPr>
              <a:t>Oligurie / anurie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7F8E8F9-D2AE-4A84-B824-3AD717758961}"/>
              </a:ext>
            </a:extLst>
          </p:cNvPr>
          <p:cNvSpPr/>
          <p:nvPr/>
        </p:nvSpPr>
        <p:spPr>
          <a:xfrm>
            <a:off x="4314695" y="1458425"/>
            <a:ext cx="536340" cy="5363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31D8692-238E-4391-81A1-8EC1C9117B1E}"/>
              </a:ext>
            </a:extLst>
          </p:cNvPr>
          <p:cNvSpPr/>
          <p:nvPr/>
        </p:nvSpPr>
        <p:spPr>
          <a:xfrm>
            <a:off x="8259369" y="1458425"/>
            <a:ext cx="536340" cy="5363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A05AED2-A83F-4F62-B352-77C2C0B31E66}"/>
              </a:ext>
            </a:extLst>
          </p:cNvPr>
          <p:cNvSpPr txBox="1"/>
          <p:nvPr/>
        </p:nvSpPr>
        <p:spPr>
          <a:xfrm>
            <a:off x="8245475" y="2179507"/>
            <a:ext cx="3571200" cy="553998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nl-NL" b="1" dirty="0">
                <a:solidFill>
                  <a:srgbClr val="769D94"/>
                </a:solidFill>
              </a:rPr>
              <a:t>Lever insufficiëntie: </a:t>
            </a:r>
            <a:br>
              <a:rPr lang="nl-NL" b="1" dirty="0">
                <a:solidFill>
                  <a:srgbClr val="769D94"/>
                </a:solidFill>
              </a:rPr>
            </a:br>
            <a:r>
              <a:rPr lang="nl-NL" b="1" dirty="0">
                <a:solidFill>
                  <a:srgbClr val="769D94"/>
                </a:solidFill>
              </a:rPr>
              <a:t>sufheid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04C88FB-FA5B-46C6-9F7B-8B1E2AD97B19}"/>
              </a:ext>
            </a:extLst>
          </p:cNvPr>
          <p:cNvSpPr txBox="1"/>
          <p:nvPr/>
        </p:nvSpPr>
        <p:spPr>
          <a:xfrm>
            <a:off x="8257240" y="4210832"/>
            <a:ext cx="3571200" cy="1277273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1" i="0" u="none" strike="noStrike" kern="1200" cap="none" spc="0" normalizeH="0" baseline="0" noProof="0" dirty="0">
                <a:ln>
                  <a:noFill/>
                </a:ln>
                <a:solidFill>
                  <a:srgbClr val="769D94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Respiratoire insufficiëntie </a:t>
            </a:r>
            <a:br>
              <a:rPr kumimoji="0" lang="nl-NL" sz="1800" b="1" i="0" u="none" strike="noStrike" kern="1200" cap="none" spc="0" normalizeH="0" baseline="0" noProof="0" dirty="0">
                <a:ln>
                  <a:noFill/>
                </a:ln>
                <a:solidFill>
                  <a:srgbClr val="769D94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</a:br>
            <a:r>
              <a:rPr kumimoji="0" lang="nl-NL" sz="1800" b="1" i="0" u="none" strike="noStrike" kern="1200" cap="none" spc="0" normalizeH="0" baseline="0" noProof="0" dirty="0">
                <a:ln>
                  <a:noFill/>
                </a:ln>
                <a:solidFill>
                  <a:srgbClr val="769D94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door longoedeem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69D9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rgbClr val="484240"/>
                </a:solidFill>
                <a:latin typeface="Lato"/>
              </a:rPr>
              <a:t>Benauwdheid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69D9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rgbClr val="484240"/>
                </a:solidFill>
                <a:latin typeface="Lato"/>
              </a:rPr>
              <a:t>Sufheid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B99536C-210D-4441-A9FF-81DA7A34BD6C}"/>
              </a:ext>
            </a:extLst>
          </p:cNvPr>
          <p:cNvSpPr/>
          <p:nvPr/>
        </p:nvSpPr>
        <p:spPr>
          <a:xfrm>
            <a:off x="8257240" y="3489750"/>
            <a:ext cx="536340" cy="5363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CA75CA8B-D3B9-412C-8D69-4290A66B03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72842" y="1573595"/>
            <a:ext cx="220045" cy="306000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1694B94C-B088-425E-A42F-9BB945B8D4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74539" y="1596198"/>
            <a:ext cx="306000" cy="260795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F1830CBD-A32F-41AA-9FF2-17DA396652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72410" y="3604920"/>
            <a:ext cx="306000" cy="306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F1673306-5E63-6CE8-467E-896E283B5BF9}"/>
              </a:ext>
            </a:extLst>
          </p:cNvPr>
          <p:cNvSpPr/>
          <p:nvPr/>
        </p:nvSpPr>
        <p:spPr>
          <a:xfrm>
            <a:off x="297541" y="6300838"/>
            <a:ext cx="11596917" cy="401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119A50D2-EB1B-41C0-AF76-426C1C192509}"/>
              </a:ext>
            </a:extLst>
          </p:cNvPr>
          <p:cNvSpPr/>
          <p:nvPr/>
        </p:nvSpPr>
        <p:spPr>
          <a:xfrm>
            <a:off x="9059906" y="353284"/>
            <a:ext cx="2760618" cy="401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10266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/>
      <p:bldP spid="18" grpId="0"/>
      <p:bldP spid="1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46359-C91B-4F8A-A088-B56A1CFFA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Cerebrale hypoxie</a:t>
            </a:r>
            <a:endParaRPr lang="ru-RU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EB73BC88-DA66-4E12-8A2B-E45BD2CC1308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59" r="24559"/>
          <a:stretch>
            <a:fillRect/>
          </a:stretch>
        </p:blipFill>
        <p:spPr/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9BE5D06-7DE5-49C6-994E-505025FEC492}"/>
              </a:ext>
            </a:extLst>
          </p:cNvPr>
          <p:cNvSpPr txBox="1"/>
          <p:nvPr/>
        </p:nvSpPr>
        <p:spPr>
          <a:xfrm>
            <a:off x="4314695" y="2179507"/>
            <a:ext cx="3571200" cy="1846659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1" i="0" u="none" strike="noStrike" kern="1200" cap="none" spc="0" normalizeH="0" baseline="0" noProof="0" dirty="0">
                <a:ln>
                  <a:noFill/>
                </a:ln>
                <a:solidFill>
                  <a:srgbClr val="769D94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Zuurstoftekort in de hersenen.</a:t>
            </a:r>
            <a:br>
              <a:rPr kumimoji="0" lang="nl-NL" sz="1800" b="1" i="0" u="none" strike="noStrike" kern="1200" cap="none" spc="0" normalizeH="0" baseline="0" noProof="0" dirty="0">
                <a:ln>
                  <a:noFill/>
                </a:ln>
                <a:solidFill>
                  <a:srgbClr val="769D94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</a:br>
            <a:r>
              <a:rPr kumimoji="0" lang="nl-NL" sz="1800" b="1" i="0" u="none" strike="noStrike" kern="1200" cap="none" spc="0" normalizeH="0" baseline="0" noProof="0" dirty="0">
                <a:ln>
                  <a:noFill/>
                </a:ln>
                <a:solidFill>
                  <a:srgbClr val="769D94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Dit leidt tot: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69D9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rgbClr val="484240"/>
                </a:solidFill>
                <a:latin typeface="Lato"/>
              </a:rPr>
              <a:t>Sufheid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69D9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rgbClr val="484240"/>
                </a:solidFill>
                <a:latin typeface="Lato"/>
              </a:rPr>
              <a:t>Afname reflexen: hoestreflex / slikreflex: reutelen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69D9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rgbClr val="484240"/>
                </a:solidFill>
                <a:latin typeface="Lato"/>
              </a:rPr>
              <a:t>Cheynes-Stokes Ademhaling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1879CEE-AB10-4342-B287-B55512BA4BA6}"/>
              </a:ext>
            </a:extLst>
          </p:cNvPr>
          <p:cNvSpPr/>
          <p:nvPr/>
        </p:nvSpPr>
        <p:spPr>
          <a:xfrm>
            <a:off x="4314695" y="1458425"/>
            <a:ext cx="536340" cy="5363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86019B85-917D-42F2-AFA2-4ACD2C7BC8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45424" y="1573595"/>
            <a:ext cx="274881" cy="306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75F858E5-9BC0-FDFC-126C-79C074CBA3E4}"/>
              </a:ext>
            </a:extLst>
          </p:cNvPr>
          <p:cNvSpPr/>
          <p:nvPr/>
        </p:nvSpPr>
        <p:spPr>
          <a:xfrm>
            <a:off x="297541" y="6300838"/>
            <a:ext cx="11596917" cy="401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6C5094A2-8862-3D88-4FA4-BE343DEAC9F3}"/>
              </a:ext>
            </a:extLst>
          </p:cNvPr>
          <p:cNvSpPr/>
          <p:nvPr/>
        </p:nvSpPr>
        <p:spPr>
          <a:xfrm>
            <a:off x="9059906" y="353284"/>
            <a:ext cx="2760618" cy="401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273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B452F-DD05-4FDC-BDC7-16AB6F614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Waakmand</a:t>
            </a:r>
            <a:endParaRPr lang="ru-RU" dirty="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56A1BB94-BBE1-4961-BB3A-024A42A74E68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47" r="24547"/>
          <a:stretch>
            <a:fillRect/>
          </a:stretch>
        </p:blipFill>
        <p:spPr/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B7DFED6-5881-4CD9-91AB-105AAA32216D}"/>
              </a:ext>
            </a:extLst>
          </p:cNvPr>
          <p:cNvSpPr txBox="1"/>
          <p:nvPr/>
        </p:nvSpPr>
        <p:spPr>
          <a:xfrm>
            <a:off x="371475" y="6209944"/>
            <a:ext cx="3571875" cy="215444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1" u="none" strike="noStrike" kern="1200" cap="none" spc="0" normalizeH="0" baseline="0" noProof="0" dirty="0">
                <a:ln>
                  <a:noFill/>
                </a:ln>
                <a:solidFill>
                  <a:srgbClr val="B2B2B2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Foto: </a:t>
            </a:r>
            <a:r>
              <a:rPr kumimoji="0" lang="nl-NL" sz="800" b="0" i="1" u="none" strike="noStrike" kern="1200" cap="none" spc="0" normalizeH="0" baseline="0" noProof="0" dirty="0">
                <a:ln>
                  <a:noFill/>
                </a:ln>
                <a:solidFill>
                  <a:srgbClr val="B2B2B2"/>
                </a:solidFill>
                <a:effectLst/>
                <a:uLnTx/>
                <a:uFillTx/>
                <a:latin typeface="Lato"/>
                <a:ea typeface="+mn-ea"/>
                <a:cs typeface="+mn-cs"/>
                <a:hlinkClick r:id="rId3"/>
              </a:rPr>
              <a:t>palliatievezorg.nl</a:t>
            </a:r>
            <a:endParaRPr kumimoji="0" lang="nl-NL" sz="800" b="0" i="1" u="none" strike="noStrike" kern="1200" cap="none" spc="0" normalizeH="0" baseline="0" noProof="0" dirty="0">
              <a:ln>
                <a:noFill/>
              </a:ln>
              <a:solidFill>
                <a:srgbClr val="B2B2B2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45E249-2DDD-4E9A-80FF-91BB908925E8}"/>
              </a:ext>
            </a:extLst>
          </p:cNvPr>
          <p:cNvSpPr txBox="1"/>
          <p:nvPr/>
        </p:nvSpPr>
        <p:spPr>
          <a:xfrm>
            <a:off x="4841637" y="1762957"/>
            <a:ext cx="3041888" cy="276999"/>
          </a:xfrm>
          <a:prstGeom prst="rect">
            <a:avLst/>
          </a:prstGeom>
          <a:noFill/>
        </p:spPr>
        <p:txBody>
          <a:bodyPr wrap="square" lIns="180000" tIns="0" rIns="0" bIns="0" numCol="1" spcCol="360000">
            <a:spAutoFit/>
          </a:bodyPr>
          <a:lstStyle/>
          <a:p>
            <a:r>
              <a:rPr lang="en-US" dirty="0" err="1">
                <a:solidFill>
                  <a:srgbClr val="484240"/>
                </a:solidFill>
              </a:rPr>
              <a:t>Boeken</a:t>
            </a:r>
            <a:endParaRPr lang="en-US" dirty="0">
              <a:solidFill>
                <a:srgbClr val="48424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EA2F7F-0479-4A12-9EBC-5C7CF2DC0BEC}"/>
              </a:ext>
            </a:extLst>
          </p:cNvPr>
          <p:cNvSpPr txBox="1"/>
          <p:nvPr/>
        </p:nvSpPr>
        <p:spPr>
          <a:xfrm>
            <a:off x="4841637" y="2519080"/>
            <a:ext cx="3714077" cy="276999"/>
          </a:xfrm>
          <a:prstGeom prst="rect">
            <a:avLst/>
          </a:prstGeom>
          <a:noFill/>
        </p:spPr>
        <p:txBody>
          <a:bodyPr wrap="square" lIns="180000" tIns="0" rIns="0" bIns="0" numCol="1" spcCol="360000">
            <a:spAutoFit/>
          </a:bodyPr>
          <a:lstStyle/>
          <a:p>
            <a:r>
              <a:rPr lang="en-US" dirty="0" err="1">
                <a:solidFill>
                  <a:srgbClr val="484240"/>
                </a:solidFill>
              </a:rPr>
              <a:t>Gedichtenbundels</a:t>
            </a:r>
            <a:endParaRPr lang="en-US" dirty="0">
              <a:solidFill>
                <a:srgbClr val="484240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AE42E98-5F08-4F23-ADC4-2F47EF74203C}"/>
              </a:ext>
            </a:extLst>
          </p:cNvPr>
          <p:cNvSpPr/>
          <p:nvPr/>
        </p:nvSpPr>
        <p:spPr>
          <a:xfrm>
            <a:off x="4305298" y="2391864"/>
            <a:ext cx="536340" cy="53634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C224C01-26F0-4C1A-9EE3-1207A4B2EBDF}"/>
              </a:ext>
            </a:extLst>
          </p:cNvPr>
          <p:cNvSpPr/>
          <p:nvPr/>
        </p:nvSpPr>
        <p:spPr>
          <a:xfrm>
            <a:off x="4305298" y="1633287"/>
            <a:ext cx="536340" cy="53634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003ADD-95B2-420A-AD8D-EF5FD6D7D263}"/>
              </a:ext>
            </a:extLst>
          </p:cNvPr>
          <p:cNvSpPr txBox="1"/>
          <p:nvPr/>
        </p:nvSpPr>
        <p:spPr>
          <a:xfrm>
            <a:off x="4841637" y="3279004"/>
            <a:ext cx="3041888" cy="276999"/>
          </a:xfrm>
          <a:prstGeom prst="rect">
            <a:avLst/>
          </a:prstGeom>
          <a:noFill/>
        </p:spPr>
        <p:txBody>
          <a:bodyPr wrap="square" lIns="180000" tIns="0" rIns="0" bIns="0" numCol="1" spcCol="360000">
            <a:spAutoFit/>
          </a:bodyPr>
          <a:lstStyle/>
          <a:p>
            <a:r>
              <a:rPr lang="en-US" dirty="0" err="1">
                <a:solidFill>
                  <a:srgbClr val="484240"/>
                </a:solidFill>
              </a:rPr>
              <a:t>Kussens</a:t>
            </a:r>
            <a:r>
              <a:rPr lang="en-US" dirty="0">
                <a:solidFill>
                  <a:srgbClr val="484240"/>
                </a:solidFill>
              </a:rPr>
              <a:t>/</a:t>
            </a:r>
            <a:r>
              <a:rPr lang="en-US" dirty="0" err="1">
                <a:solidFill>
                  <a:srgbClr val="484240"/>
                </a:solidFill>
              </a:rPr>
              <a:t>dekens</a:t>
            </a:r>
            <a:endParaRPr lang="en-US" dirty="0">
              <a:solidFill>
                <a:srgbClr val="48424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B451650-83CB-4A02-B13A-8ECF7BEFFEB4}"/>
              </a:ext>
            </a:extLst>
          </p:cNvPr>
          <p:cNvSpPr txBox="1"/>
          <p:nvPr/>
        </p:nvSpPr>
        <p:spPr>
          <a:xfrm>
            <a:off x="4841637" y="4034230"/>
            <a:ext cx="3714077" cy="276999"/>
          </a:xfrm>
          <a:prstGeom prst="rect">
            <a:avLst/>
          </a:prstGeom>
          <a:noFill/>
        </p:spPr>
        <p:txBody>
          <a:bodyPr wrap="square" lIns="180000" tIns="0" rIns="0" bIns="0" numCol="1" spcCol="360000">
            <a:spAutoFit/>
          </a:bodyPr>
          <a:lstStyle/>
          <a:p>
            <a:r>
              <a:rPr lang="en-US">
                <a:solidFill>
                  <a:srgbClr val="484240"/>
                </a:solidFill>
              </a:rPr>
              <a:t>Zelfverzorging</a:t>
            </a:r>
            <a:endParaRPr lang="en-US" dirty="0">
              <a:solidFill>
                <a:srgbClr val="484240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4FFBFC9-556F-4F91-BB91-BE100615A391}"/>
              </a:ext>
            </a:extLst>
          </p:cNvPr>
          <p:cNvSpPr/>
          <p:nvPr/>
        </p:nvSpPr>
        <p:spPr>
          <a:xfrm>
            <a:off x="4305298" y="3909017"/>
            <a:ext cx="536340" cy="53634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553DE69-A8FC-4133-AB9F-8EABEB1273CA}"/>
              </a:ext>
            </a:extLst>
          </p:cNvPr>
          <p:cNvSpPr/>
          <p:nvPr/>
        </p:nvSpPr>
        <p:spPr>
          <a:xfrm>
            <a:off x="4305298" y="3150440"/>
            <a:ext cx="536340" cy="53634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4E2A7EF-90C6-44AA-B49E-DC693DA4AD4D}"/>
              </a:ext>
            </a:extLst>
          </p:cNvPr>
          <p:cNvSpPr txBox="1"/>
          <p:nvPr/>
        </p:nvSpPr>
        <p:spPr>
          <a:xfrm>
            <a:off x="4841637" y="4780142"/>
            <a:ext cx="3041888" cy="276999"/>
          </a:xfrm>
          <a:prstGeom prst="rect">
            <a:avLst/>
          </a:prstGeom>
          <a:noFill/>
        </p:spPr>
        <p:txBody>
          <a:bodyPr wrap="square" lIns="180000" tIns="0" rIns="0" bIns="0" numCol="1" spcCol="360000">
            <a:spAutoFit/>
          </a:bodyPr>
          <a:lstStyle/>
          <a:p>
            <a:r>
              <a:rPr lang="nl-NL">
                <a:solidFill>
                  <a:srgbClr val="484240"/>
                </a:solidFill>
              </a:rPr>
              <a:t>Snacks</a:t>
            </a:r>
            <a:endParaRPr lang="nl-NL" dirty="0">
              <a:solidFill>
                <a:srgbClr val="48424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19A2FA6-1CAF-447B-821B-08E70B44ECE2}"/>
              </a:ext>
            </a:extLst>
          </p:cNvPr>
          <p:cNvSpPr txBox="1"/>
          <p:nvPr/>
        </p:nvSpPr>
        <p:spPr>
          <a:xfrm>
            <a:off x="4841637" y="5538719"/>
            <a:ext cx="3714077" cy="276999"/>
          </a:xfrm>
          <a:prstGeom prst="rect">
            <a:avLst/>
          </a:prstGeom>
          <a:noFill/>
        </p:spPr>
        <p:txBody>
          <a:bodyPr wrap="square" lIns="180000" tIns="0" rIns="0" bIns="0" numCol="1" spcCol="360000">
            <a:spAutoFit/>
          </a:bodyPr>
          <a:lstStyle/>
          <a:p>
            <a:r>
              <a:rPr lang="en-US" dirty="0" err="1">
                <a:solidFill>
                  <a:srgbClr val="484240"/>
                </a:solidFill>
              </a:rPr>
              <a:t>Kaarsen</a:t>
            </a:r>
            <a:endParaRPr lang="en-US" dirty="0">
              <a:solidFill>
                <a:srgbClr val="484240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C765566-3CBD-4B41-82AE-859F717D1802}"/>
              </a:ext>
            </a:extLst>
          </p:cNvPr>
          <p:cNvSpPr/>
          <p:nvPr/>
        </p:nvSpPr>
        <p:spPr>
          <a:xfrm>
            <a:off x="4305298" y="5409049"/>
            <a:ext cx="536340" cy="53634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8E01B46-D1DC-4DED-A70E-DAA5903EC6A9}"/>
              </a:ext>
            </a:extLst>
          </p:cNvPr>
          <p:cNvSpPr/>
          <p:nvPr/>
        </p:nvSpPr>
        <p:spPr>
          <a:xfrm>
            <a:off x="4305298" y="4650472"/>
            <a:ext cx="536340" cy="53634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8621AC91-73A9-412A-914E-4A81906077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20468" y="1778525"/>
            <a:ext cx="306000" cy="245861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53EA0A70-7B92-4C39-8610-0500219E70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20468" y="4037169"/>
            <a:ext cx="306000" cy="280036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E80BC049-908B-4D02-BC15-6883EBDBABB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486210" y="5524219"/>
            <a:ext cx="174516" cy="306000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9EC3E754-E4EC-4037-BF7B-C3A63423078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460266" y="4765642"/>
            <a:ext cx="226405" cy="306000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F50BFE7B-54D9-42BD-9A40-B5A0F2DC6D7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420468" y="2507034"/>
            <a:ext cx="306000" cy="306000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57C48F79-A16F-404C-AC13-38B040FA12F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420468" y="3274997"/>
            <a:ext cx="306000" cy="287227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01C469EC-497D-B942-E34D-23C3822D7D44}"/>
              </a:ext>
            </a:extLst>
          </p:cNvPr>
          <p:cNvSpPr/>
          <p:nvPr/>
        </p:nvSpPr>
        <p:spPr>
          <a:xfrm>
            <a:off x="297541" y="6464122"/>
            <a:ext cx="11596917" cy="2379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FA84B67F-020A-1E47-8C42-0AE633F30359}"/>
              </a:ext>
            </a:extLst>
          </p:cNvPr>
          <p:cNvSpPr/>
          <p:nvPr/>
        </p:nvSpPr>
        <p:spPr>
          <a:xfrm>
            <a:off x="9059906" y="353284"/>
            <a:ext cx="2760618" cy="401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32673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95B1B-52CB-4560-A737-A2C6BA3B9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Koppelbed</a:t>
            </a:r>
            <a:endParaRPr lang="ru-RU" dirty="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C811135F-F42D-4F4B-9690-58A407A3F0D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" t="3216" b="-42"/>
          <a:stretch/>
        </p:blipFill>
        <p:spPr>
          <a:xfrm>
            <a:off x="371475" y="1449388"/>
            <a:ext cx="7512050" cy="4684712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F8B1240-4853-4ABC-9613-A2FC198372A5}"/>
              </a:ext>
            </a:extLst>
          </p:cNvPr>
          <p:cNvSpPr txBox="1"/>
          <p:nvPr/>
        </p:nvSpPr>
        <p:spPr>
          <a:xfrm>
            <a:off x="371475" y="6209944"/>
            <a:ext cx="3571875" cy="215444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1" u="none" strike="noStrike" kern="1200" cap="none" spc="0" normalizeH="0" baseline="0" noProof="0" dirty="0">
                <a:ln>
                  <a:noFill/>
                </a:ln>
                <a:solidFill>
                  <a:srgbClr val="B2B2B2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Foto: </a:t>
            </a:r>
            <a:r>
              <a:rPr kumimoji="0" lang="nl-NL" sz="800" b="0" i="1" u="none" strike="noStrike" kern="1200" cap="none" spc="0" normalizeH="0" baseline="0" noProof="0" dirty="0">
                <a:ln>
                  <a:noFill/>
                </a:ln>
                <a:solidFill>
                  <a:srgbClr val="B2B2B2"/>
                </a:solidFill>
                <a:effectLst/>
                <a:uLnTx/>
                <a:uFillTx/>
                <a:latin typeface="Lato"/>
                <a:ea typeface="+mn-ea"/>
                <a:cs typeface="+mn-cs"/>
                <a:hlinkClick r:id="rId3"/>
              </a:rPr>
              <a:t>www.mmc.nl</a:t>
            </a:r>
            <a:endParaRPr kumimoji="0" lang="nl-NL" sz="800" b="0" i="1" u="none" strike="noStrike" kern="1200" cap="none" spc="0" normalizeH="0" baseline="0" noProof="0" dirty="0">
              <a:ln>
                <a:noFill/>
              </a:ln>
              <a:solidFill>
                <a:srgbClr val="B2B2B2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8DCA338-9888-4CEB-96D5-ACB5FB95E2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2215" y="2076508"/>
            <a:ext cx="1944760" cy="135249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2015504-978C-4420-8EBF-DB22B9E5F5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2215" y="1449388"/>
            <a:ext cx="3352800" cy="38100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2882F9D7-18DF-8995-8225-E3C4191B57A7}"/>
              </a:ext>
            </a:extLst>
          </p:cNvPr>
          <p:cNvSpPr/>
          <p:nvPr/>
        </p:nvSpPr>
        <p:spPr>
          <a:xfrm>
            <a:off x="297541" y="6501232"/>
            <a:ext cx="11596917" cy="2008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0D404E60-48A9-46B4-C07A-71AE0ED73A6C}"/>
              </a:ext>
            </a:extLst>
          </p:cNvPr>
          <p:cNvSpPr/>
          <p:nvPr/>
        </p:nvSpPr>
        <p:spPr>
          <a:xfrm>
            <a:off x="9059906" y="353284"/>
            <a:ext cx="2760618" cy="401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5734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84113E-0A6E-0D86-ED39-811866724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Hospice in </a:t>
            </a:r>
            <a:r>
              <a:rPr lang="nl-NL" dirty="0" err="1"/>
              <a:t>hospital</a:t>
            </a:r>
            <a:endParaRPr lang="nl-NL" dirty="0"/>
          </a:p>
        </p:txBody>
      </p:sp>
      <p:pic>
        <p:nvPicPr>
          <p:cNvPr id="5" name="Tijdelijke aanduiding voor afbeelding 4" descr="Afbeelding met overdekt, muur, lamp, Lampenkap&#10;&#10;Automatisch gegenereerde beschrijving">
            <a:extLst>
              <a:ext uri="{FF2B5EF4-FFF2-40B4-BE49-F238E27FC236}">
                <a16:creationId xmlns:a16="http://schemas.microsoft.com/office/drawing/2014/main" id="{F2FE8BD9-5030-23E8-BEF3-A6C540C22A5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83" b="13383"/>
          <a:stretch>
            <a:fillRect/>
          </a:stretch>
        </p:blipFill>
        <p:spPr/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F466A6FB-148C-1EC3-31FE-D425514FE011}"/>
              </a:ext>
            </a:extLst>
          </p:cNvPr>
          <p:cNvSpPr/>
          <p:nvPr/>
        </p:nvSpPr>
        <p:spPr>
          <a:xfrm>
            <a:off x="297541" y="6494462"/>
            <a:ext cx="11596917" cy="2075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07C8A813-0962-98CD-6295-898AC4C61F7E}"/>
              </a:ext>
            </a:extLst>
          </p:cNvPr>
          <p:cNvSpPr/>
          <p:nvPr/>
        </p:nvSpPr>
        <p:spPr>
          <a:xfrm>
            <a:off x="9059906" y="353284"/>
            <a:ext cx="2760618" cy="401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26502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E8F33-FA50-4B67-B70E-07FB93B38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dirty="0"/>
              <a:t>Palliatieve zorg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FFDF0E-D21B-4D24-AA83-DB229FE7AA3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12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F38B9A-322A-4DD4-A622-112C2E80DE43}"/>
              </a:ext>
            </a:extLst>
          </p:cNvPr>
          <p:cNvSpPr txBox="1"/>
          <p:nvPr/>
        </p:nvSpPr>
        <p:spPr>
          <a:xfrm>
            <a:off x="371474" y="2419609"/>
            <a:ext cx="3571876" cy="369332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lvl="0">
              <a:spcAft>
                <a:spcPts val="1200"/>
              </a:spcAft>
            </a:pPr>
            <a:r>
              <a:rPr lang="en-US" dirty="0" err="1">
                <a:solidFill>
                  <a:srgbClr val="FFFFFF"/>
                </a:solidFill>
                <a:latin typeface="Lato Regular "/>
              </a:rPr>
              <a:t>Nog</a:t>
            </a:r>
            <a:r>
              <a:rPr lang="en-US" dirty="0">
                <a:solidFill>
                  <a:srgbClr val="FFFFFF"/>
                </a:solidFill>
                <a:latin typeface="Lato Regular 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Lato Regular "/>
              </a:rPr>
              <a:t>veel</a:t>
            </a:r>
            <a:r>
              <a:rPr lang="en-US" dirty="0">
                <a:solidFill>
                  <a:srgbClr val="FFFFFF"/>
                </a:solidFill>
                <a:latin typeface="Lato Regular 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Lato Regular "/>
              </a:rPr>
              <a:t>uitdagingen</a:t>
            </a:r>
            <a:endParaRPr lang="en-US" dirty="0">
              <a:solidFill>
                <a:srgbClr val="FFFFFF"/>
              </a:solidFill>
              <a:latin typeface="Lato Regular 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D53828C-E172-4685-9AEC-4AF9386E7BC5}"/>
              </a:ext>
            </a:extLst>
          </p:cNvPr>
          <p:cNvSpPr/>
          <p:nvPr/>
        </p:nvSpPr>
        <p:spPr>
          <a:xfrm>
            <a:off x="345534" y="1449388"/>
            <a:ext cx="802329" cy="802329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C6D7FC1-8D42-476A-8403-0DDF24A7FFFE}"/>
              </a:ext>
            </a:extLst>
          </p:cNvPr>
          <p:cNvSpPr/>
          <p:nvPr/>
        </p:nvSpPr>
        <p:spPr>
          <a:xfrm>
            <a:off x="4285709" y="1449388"/>
            <a:ext cx="802329" cy="802329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278EA09-D3AA-438D-8D68-BEE20E23E274}"/>
              </a:ext>
            </a:extLst>
          </p:cNvPr>
          <p:cNvSpPr/>
          <p:nvPr/>
        </p:nvSpPr>
        <p:spPr>
          <a:xfrm>
            <a:off x="8219535" y="1449388"/>
            <a:ext cx="802329" cy="802329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1F0B25-1BE4-4115-9423-78F4C5BD252B}"/>
              </a:ext>
            </a:extLst>
          </p:cNvPr>
          <p:cNvSpPr txBox="1"/>
          <p:nvPr/>
        </p:nvSpPr>
        <p:spPr>
          <a:xfrm>
            <a:off x="4311649" y="2419609"/>
            <a:ext cx="3571876" cy="369332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lvl="0">
              <a:spcAft>
                <a:spcPts val="1200"/>
              </a:spcAft>
            </a:pPr>
            <a:r>
              <a:rPr lang="en-US" dirty="0" err="1">
                <a:solidFill>
                  <a:srgbClr val="FFFFFF"/>
                </a:solidFill>
                <a:latin typeface="Lato Regular "/>
              </a:rPr>
              <a:t>Maatschappelijke</a:t>
            </a:r>
            <a:r>
              <a:rPr lang="en-US" dirty="0">
                <a:solidFill>
                  <a:srgbClr val="FFFFFF"/>
                </a:solidFill>
                <a:latin typeface="Lato Regular 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Lato Regular "/>
              </a:rPr>
              <a:t>relevantie</a:t>
            </a:r>
            <a:endParaRPr lang="en-US" dirty="0">
              <a:solidFill>
                <a:srgbClr val="FFFFFF"/>
              </a:solidFill>
              <a:latin typeface="Lato Regular 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E1247D-E4B8-4414-A15F-DA199044C474}"/>
              </a:ext>
            </a:extLst>
          </p:cNvPr>
          <p:cNvSpPr txBox="1"/>
          <p:nvPr/>
        </p:nvSpPr>
        <p:spPr>
          <a:xfrm>
            <a:off x="8251824" y="2419609"/>
            <a:ext cx="3571876" cy="369332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lvl="0">
              <a:spcAft>
                <a:spcPts val="1200"/>
              </a:spcAft>
            </a:pPr>
            <a:r>
              <a:rPr lang="en-US" dirty="0" err="1">
                <a:solidFill>
                  <a:srgbClr val="FFFFFF"/>
                </a:solidFill>
                <a:latin typeface="Lato Regular "/>
              </a:rPr>
              <a:t>Ethiek</a:t>
            </a:r>
            <a:endParaRPr kumimoji="0" lang="en-US" sz="18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Regular 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FCB7D28-11C6-476A-9819-27F5777A99E3}"/>
              </a:ext>
            </a:extLst>
          </p:cNvPr>
          <p:cNvSpPr txBox="1"/>
          <p:nvPr/>
        </p:nvSpPr>
        <p:spPr>
          <a:xfrm>
            <a:off x="371474" y="4557660"/>
            <a:ext cx="3571876" cy="369332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lvl="0">
              <a:spcAft>
                <a:spcPts val="1200"/>
              </a:spcAft>
            </a:pPr>
            <a:r>
              <a:rPr lang="en-US" dirty="0" err="1">
                <a:solidFill>
                  <a:srgbClr val="FFFFFF"/>
                </a:solidFill>
                <a:latin typeface="Lato Regular "/>
              </a:rPr>
              <a:t>Empathie</a:t>
            </a:r>
            <a:r>
              <a:rPr lang="en-US" dirty="0">
                <a:solidFill>
                  <a:srgbClr val="FFFFFF"/>
                </a:solidFill>
                <a:latin typeface="Lato Regular "/>
              </a:rPr>
              <a:t> / </a:t>
            </a:r>
            <a:r>
              <a:rPr lang="en-US" dirty="0" err="1">
                <a:solidFill>
                  <a:srgbClr val="FFFFFF"/>
                </a:solidFill>
                <a:latin typeface="Lato Regular "/>
              </a:rPr>
              <a:t>compassie</a:t>
            </a:r>
            <a:endParaRPr lang="en-US" dirty="0">
              <a:solidFill>
                <a:srgbClr val="FFFFFF"/>
              </a:solidFill>
              <a:latin typeface="Lato Regular 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45F11AF-8AAC-4707-8AFB-6FAD80E34337}"/>
              </a:ext>
            </a:extLst>
          </p:cNvPr>
          <p:cNvSpPr/>
          <p:nvPr/>
        </p:nvSpPr>
        <p:spPr>
          <a:xfrm>
            <a:off x="345534" y="3587439"/>
            <a:ext cx="802329" cy="802329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A1962A5-D29B-4E6C-AE9D-459EF0359A29}"/>
              </a:ext>
            </a:extLst>
          </p:cNvPr>
          <p:cNvSpPr/>
          <p:nvPr/>
        </p:nvSpPr>
        <p:spPr>
          <a:xfrm>
            <a:off x="4285709" y="3587439"/>
            <a:ext cx="802329" cy="802329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085522F-E969-4E06-92AB-4D3C1BD27AE8}"/>
              </a:ext>
            </a:extLst>
          </p:cNvPr>
          <p:cNvSpPr/>
          <p:nvPr/>
        </p:nvSpPr>
        <p:spPr>
          <a:xfrm>
            <a:off x="8219535" y="3587439"/>
            <a:ext cx="802329" cy="802329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3ABC400-F601-4382-A0CD-445914F629BA}"/>
              </a:ext>
            </a:extLst>
          </p:cNvPr>
          <p:cNvSpPr txBox="1"/>
          <p:nvPr/>
        </p:nvSpPr>
        <p:spPr>
          <a:xfrm>
            <a:off x="4311649" y="4557660"/>
            <a:ext cx="3571876" cy="369332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lvl="0">
              <a:spcAft>
                <a:spcPts val="1200"/>
              </a:spcAft>
            </a:pPr>
            <a:r>
              <a:rPr lang="en-US" dirty="0" err="1">
                <a:solidFill>
                  <a:srgbClr val="FFFFFF"/>
                </a:solidFill>
                <a:latin typeface="Lato Regular "/>
              </a:rPr>
              <a:t>Positie</a:t>
            </a:r>
            <a:r>
              <a:rPr lang="en-US" dirty="0">
                <a:solidFill>
                  <a:srgbClr val="FFFFFF"/>
                </a:solidFill>
                <a:latin typeface="Lato Regular 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Lato Regular "/>
              </a:rPr>
              <a:t>zorgverlener</a:t>
            </a:r>
            <a:endParaRPr lang="en-US" dirty="0">
              <a:solidFill>
                <a:srgbClr val="FFFFFF"/>
              </a:solidFill>
              <a:latin typeface="Lato Regular 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544876-A7B7-4D40-A9E7-CEAF063BA638}"/>
              </a:ext>
            </a:extLst>
          </p:cNvPr>
          <p:cNvSpPr txBox="1"/>
          <p:nvPr/>
        </p:nvSpPr>
        <p:spPr>
          <a:xfrm>
            <a:off x="8251824" y="4557660"/>
            <a:ext cx="3571876" cy="646331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lvl="0">
              <a:spcAft>
                <a:spcPts val="1200"/>
              </a:spcAft>
            </a:pPr>
            <a:r>
              <a:rPr lang="nl-NL" dirty="0">
                <a:solidFill>
                  <a:srgbClr val="FFFFFF"/>
                </a:solidFill>
                <a:latin typeface="Lato Regular "/>
              </a:rPr>
              <a:t>Zorg voor de zorgverlener / vrijwilliger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D4341393-1016-49E3-B97F-643F051853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0698" y="1635982"/>
            <a:ext cx="432000" cy="429139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D6BB2CEB-863D-441C-B20F-835D976018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70873" y="1674036"/>
            <a:ext cx="432000" cy="353032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055BDBB0-7B16-4393-929B-C5C315571C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89312" y="3772603"/>
            <a:ext cx="395122" cy="432000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BC611705-A4AC-44EA-B0D4-DFFB69FC474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404699" y="1649280"/>
            <a:ext cx="432000" cy="402545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4F24D959-4A52-4C96-B2C3-4B0C090CB49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72199" y="3772603"/>
            <a:ext cx="297000" cy="432000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D2CE0860-3742-454F-9A47-8C42397B709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30698" y="3776784"/>
            <a:ext cx="432000" cy="423639"/>
          </a:xfrm>
          <a:prstGeom prst="rect">
            <a:avLst/>
          </a:prstGeom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52C7D596-5461-40EA-A309-DEF889795A44}"/>
              </a:ext>
            </a:extLst>
          </p:cNvPr>
          <p:cNvSpPr/>
          <p:nvPr/>
        </p:nvSpPr>
        <p:spPr>
          <a:xfrm>
            <a:off x="9059906" y="353284"/>
            <a:ext cx="2760618" cy="4012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E8CE7668-5CFD-1A43-394D-3683661F4A4D}"/>
              </a:ext>
            </a:extLst>
          </p:cNvPr>
          <p:cNvSpPr/>
          <p:nvPr/>
        </p:nvSpPr>
        <p:spPr>
          <a:xfrm>
            <a:off x="285776" y="6395256"/>
            <a:ext cx="6328383" cy="4012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20983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  <p:bldP spid="9" grpId="0"/>
      <p:bldP spid="10" grpId="0"/>
      <p:bldP spid="13" grpId="0"/>
      <p:bldP spid="15" grpId="0" animBg="1"/>
      <p:bldP spid="17" grpId="0" animBg="1"/>
      <p:bldP spid="19" grpId="0" animBg="1"/>
      <p:bldP spid="20" grpId="0"/>
      <p:bldP spid="2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3736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Carend">
      <a:dk1>
        <a:srgbClr val="000000"/>
      </a:dk1>
      <a:lt1>
        <a:srgbClr val="FFFFFF"/>
      </a:lt1>
      <a:dk2>
        <a:srgbClr val="484240"/>
      </a:dk2>
      <a:lt2>
        <a:srgbClr val="EEE8E0"/>
      </a:lt2>
      <a:accent1>
        <a:srgbClr val="9EC0B9"/>
      </a:accent1>
      <a:accent2>
        <a:srgbClr val="769D94"/>
      </a:accent2>
      <a:accent3>
        <a:srgbClr val="F5A46D"/>
      </a:accent3>
      <a:accent4>
        <a:srgbClr val="EC6533"/>
      </a:accent4>
      <a:accent5>
        <a:srgbClr val="B2B2B2"/>
      </a:accent5>
      <a:accent6>
        <a:srgbClr val="5D5C56"/>
      </a:accent6>
      <a:hlink>
        <a:srgbClr val="769D94"/>
      </a:hlink>
      <a:folHlink>
        <a:srgbClr val="B2B2B2"/>
      </a:folHlink>
    </a:clrScheme>
    <a:fontScheme name="Carend">
      <a:majorFont>
        <a:latin typeface="EB Garamond SemiBold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E15EF77317CBB4592D57B93E2943854" ma:contentTypeVersion="16" ma:contentTypeDescription="Een nieuw document maken." ma:contentTypeScope="" ma:versionID="924aa46a5cab82e0335fddc7b844ce86">
  <xsd:schema xmlns:xsd="http://www.w3.org/2001/XMLSchema" xmlns:xs="http://www.w3.org/2001/XMLSchema" xmlns:p="http://schemas.microsoft.com/office/2006/metadata/properties" xmlns:ns2="e5f5f7f0-a835-4cfc-a5e0-e2d6ddecd8bb" xmlns:ns3="02d7853b-d75d-4c50-bdc5-f99958211bb2" targetNamespace="http://schemas.microsoft.com/office/2006/metadata/properties" ma:root="true" ma:fieldsID="843f6bf4aaa60b99c7697a1668f490e3" ns2:_="" ns3:_="">
    <xsd:import namespace="e5f5f7f0-a835-4cfc-a5e0-e2d6ddecd8bb"/>
    <xsd:import namespace="02d7853b-d75d-4c50-bdc5-f99958211bb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f5f7f0-a835-4cfc-a5e0-e2d6ddecd8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Afbeeldingtags" ma:readOnly="false" ma:fieldId="{5cf76f15-5ced-4ddc-b409-7134ff3c332f}" ma:taxonomyMulti="true" ma:sspId="3d408531-16bf-4205-8b2e-2741fafa2de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d7853b-d75d-4c50-bdc5-f99958211bb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ebfd8285-7118-4bc3-ba15-c3805359fcb6}" ma:internalName="TaxCatchAll" ma:showField="CatchAllData" ma:web="02d7853b-d75d-4c50-bdc5-f99958211b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5f5f7f0-a835-4cfc-a5e0-e2d6ddecd8bb">
      <Terms xmlns="http://schemas.microsoft.com/office/infopath/2007/PartnerControls"/>
    </lcf76f155ced4ddcb4097134ff3c332f>
    <TaxCatchAll xmlns="02d7853b-d75d-4c50-bdc5-f99958211bb2" xsi:nil="true"/>
  </documentManagement>
</p:properties>
</file>

<file path=customXml/itemProps1.xml><?xml version="1.0" encoding="utf-8"?>
<ds:datastoreItem xmlns:ds="http://schemas.openxmlformats.org/officeDocument/2006/customXml" ds:itemID="{7F4106AA-2587-46E2-9B89-98B3D3EFE983}"/>
</file>

<file path=customXml/itemProps2.xml><?xml version="1.0" encoding="utf-8"?>
<ds:datastoreItem xmlns:ds="http://schemas.openxmlformats.org/officeDocument/2006/customXml" ds:itemID="{5DD137EA-96B0-47DD-B240-F9C0D3397F5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4E9DF2A-182E-47BA-8B7B-F067E078836B}">
  <ds:schemaRefs>
    <ds:schemaRef ds:uri="e5f5f7f0-a835-4cfc-a5e0-e2d6ddecd8bb"/>
    <ds:schemaRef ds:uri="http://schemas.microsoft.com/office/2006/metadata/properties"/>
    <ds:schemaRef ds:uri="02d7853b-d75d-4c50-bdc5-f99958211bb2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  <ds:schemaRef ds:uri="http://schemas.microsoft.com/office/infopath/2007/PartnerControl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998</Words>
  <Application>Microsoft Office PowerPoint</Application>
  <PresentationFormat>Breedbeeld</PresentationFormat>
  <Paragraphs>165</Paragraphs>
  <Slides>35</Slides>
  <Notes>4</Notes>
  <HiddenSlides>0</HiddenSlides>
  <MMClips>3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35</vt:i4>
      </vt:variant>
    </vt:vector>
  </HeadingPairs>
  <TitlesOfParts>
    <vt:vector size="36" baseType="lpstr">
      <vt:lpstr>1_Office Theme</vt:lpstr>
      <vt:lpstr>Proactieve zorgplanning, samenwerking 1e en 2e lijn</vt:lpstr>
      <vt:lpstr>Domeinen van palliatieve zorg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Wat is Proactieve Zorgplanning (PZP)?</vt:lpstr>
      <vt:lpstr>Waarom is PZP belangrijk?</vt:lpstr>
      <vt:lpstr>PowerPoint-presentatie</vt:lpstr>
      <vt:lpstr>Casus</vt:lpstr>
      <vt:lpstr>Vraag publiek</vt:lpstr>
      <vt:lpstr>Wie is verantwoordelijk?</vt:lpstr>
      <vt:lpstr>Praktische problemen</vt:lpstr>
      <vt:lpstr>Hoop in de palliatieve fase</vt:lpstr>
      <vt:lpstr>Rol van de specialist</vt:lpstr>
      <vt:lpstr>Wetenschappelijke inzichten</vt:lpstr>
      <vt:lpstr> -Notaris: levenstestament: wettelijke vertegenwoordiging in de situatie van (acute) verslechtering en wilsonbekwaamheid  -Arts: levenseindebeslissingen (onder meer vochttoediening, voeding, antibiotica, reanimatie, staken van niet-invasieve beademing, uitzetten van ICD)  -Kennis over palliatieve sedatie, euthanasie, orgaandonatie, bewust stoppen met eten en drinken  -Plaats overlijden, kennis over mogelijkheden en onmogelijkheden  -Nazorg</vt:lpstr>
      <vt:lpstr>Domeinen van palliatieve zorg</vt:lpstr>
      <vt:lpstr>Conclusie</vt:lpstr>
      <vt:lpstr>PowerPoint-presentatie</vt:lpstr>
      <vt:lpstr>PowerPoint-presentatie</vt:lpstr>
      <vt:lpstr>Medische interventies laatste levensfase</vt:lpstr>
      <vt:lpstr>PowerPoint-presentatie</vt:lpstr>
      <vt:lpstr>Oscar the cat: Kan je het overlijden zien aankomen?</vt:lpstr>
      <vt:lpstr>Final common pathway</vt:lpstr>
      <vt:lpstr>Gedaalde cardiac output</vt:lpstr>
      <vt:lpstr>Cerebrale hypoxie</vt:lpstr>
      <vt:lpstr>Waakmand</vt:lpstr>
      <vt:lpstr>Koppelbed</vt:lpstr>
      <vt:lpstr>Hospice in hospital</vt:lpstr>
      <vt:lpstr>Palliatieve zorg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Introductie palliatieve zorg</dc:title>
  <dc:creator>Mariia Osovitniaia</dc:creator>
  <cp:lastModifiedBy>Ilse Peters | RHOGO</cp:lastModifiedBy>
  <cp:revision>433</cp:revision>
  <dcterms:created xsi:type="dcterms:W3CDTF">2022-12-11T17:54:27Z</dcterms:created>
  <dcterms:modified xsi:type="dcterms:W3CDTF">2025-11-17T08:40:24Z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0x0101008E15EF77317CBB4592D57B93E2943854</vt:lpwstr>
  </property>
  <property fmtid="{D5CDD505-2E9C-101B-9397-08002B2CF9AE}" pid="3" name="MediaServiceImageTags">
    <vt:lpwstr/>
  </property>
</Properties>
</file>