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16.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17.xml" ContentType="application/vnd.openxmlformats-officedocument.presentationml.slide+xml"/>
  <Override PartName="/ppt/slides/slide1.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Layouts/slideLayout13.xml" ContentType="application/vnd.openxmlformats-officedocument.presentationml.slideLayout+xml"/>
  <Override PartName="/ppt/notesSlides/notesSlide3.xml" ContentType="application/vnd.openxmlformats-officedocument.presentationml.notesSlide+xml"/>
  <Override PartName="/ppt/slideLayouts/slideLayout14.xml" ContentType="application/vnd.openxmlformats-officedocument.presentationml.slideLayout+xml"/>
  <Override PartName="/ppt/notesSlides/notesSlide2.xml" ContentType="application/vnd.openxmlformats-officedocument.presentationml.notesSlide+xml"/>
  <Override PartName="/ppt/handoutMasters/handoutMaster1.xml" ContentType="application/vnd.openxmlformats-officedocument.presentationml.handoutMaster+xml"/>
  <Override PartName="/ppt/theme/theme3.xml" ContentType="application/vnd.openxmlformats-officedocument.theme+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charts/chart1.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Lst>
  <p:notesMasterIdLst>
    <p:notesMasterId r:id="rId30"/>
  </p:notesMasterIdLst>
  <p:handoutMasterIdLst>
    <p:handoutMasterId r:id="rId31"/>
  </p:handoutMasterIdLst>
  <p:sldIdLst>
    <p:sldId id="456" r:id="rId2"/>
    <p:sldId id="509" r:id="rId3"/>
    <p:sldId id="539" r:id="rId4"/>
    <p:sldId id="479" r:id="rId5"/>
    <p:sldId id="544" r:id="rId6"/>
    <p:sldId id="541" r:id="rId7"/>
    <p:sldId id="542" r:id="rId8"/>
    <p:sldId id="543" r:id="rId9"/>
    <p:sldId id="563" r:id="rId10"/>
    <p:sldId id="562" r:id="rId11"/>
    <p:sldId id="546" r:id="rId12"/>
    <p:sldId id="545" r:id="rId13"/>
    <p:sldId id="531" r:id="rId14"/>
    <p:sldId id="523" r:id="rId15"/>
    <p:sldId id="551" r:id="rId16"/>
    <p:sldId id="552" r:id="rId17"/>
    <p:sldId id="522" r:id="rId18"/>
    <p:sldId id="521" r:id="rId19"/>
    <p:sldId id="554" r:id="rId20"/>
    <p:sldId id="561" r:id="rId21"/>
    <p:sldId id="555" r:id="rId22"/>
    <p:sldId id="557" r:id="rId23"/>
    <p:sldId id="558" r:id="rId24"/>
    <p:sldId id="559" r:id="rId25"/>
    <p:sldId id="556" r:id="rId26"/>
    <p:sldId id="565" r:id="rId27"/>
    <p:sldId id="564" r:id="rId28"/>
    <p:sldId id="512" r:id="rId29"/>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Georgia" pitchFamily="18" charset="0"/>
        <a:ea typeface="ＭＳ Ｐゴシック"/>
        <a:cs typeface="ＭＳ Ｐゴシック"/>
      </a:defRPr>
    </a:lvl1pPr>
    <a:lvl2pPr marL="457200" algn="l" rtl="0" fontAlgn="base">
      <a:spcBef>
        <a:spcPct val="0"/>
      </a:spcBef>
      <a:spcAft>
        <a:spcPct val="0"/>
      </a:spcAft>
      <a:defRPr kern="1200">
        <a:solidFill>
          <a:schemeClr val="tx1"/>
        </a:solidFill>
        <a:latin typeface="Georgia" pitchFamily="18" charset="0"/>
        <a:ea typeface="ＭＳ Ｐゴシック"/>
        <a:cs typeface="ＭＳ Ｐゴシック"/>
      </a:defRPr>
    </a:lvl2pPr>
    <a:lvl3pPr marL="914400" algn="l" rtl="0" fontAlgn="base">
      <a:spcBef>
        <a:spcPct val="0"/>
      </a:spcBef>
      <a:spcAft>
        <a:spcPct val="0"/>
      </a:spcAft>
      <a:defRPr kern="1200">
        <a:solidFill>
          <a:schemeClr val="tx1"/>
        </a:solidFill>
        <a:latin typeface="Georgia" pitchFamily="18" charset="0"/>
        <a:ea typeface="ＭＳ Ｐゴシック"/>
        <a:cs typeface="ＭＳ Ｐゴシック"/>
      </a:defRPr>
    </a:lvl3pPr>
    <a:lvl4pPr marL="1371600" algn="l" rtl="0" fontAlgn="base">
      <a:spcBef>
        <a:spcPct val="0"/>
      </a:spcBef>
      <a:spcAft>
        <a:spcPct val="0"/>
      </a:spcAft>
      <a:defRPr kern="1200">
        <a:solidFill>
          <a:schemeClr val="tx1"/>
        </a:solidFill>
        <a:latin typeface="Georgia" pitchFamily="18" charset="0"/>
        <a:ea typeface="ＭＳ Ｐゴシック"/>
        <a:cs typeface="ＭＳ Ｐゴシック"/>
      </a:defRPr>
    </a:lvl4pPr>
    <a:lvl5pPr marL="1828800" algn="l" rtl="0" fontAlgn="base">
      <a:spcBef>
        <a:spcPct val="0"/>
      </a:spcBef>
      <a:spcAft>
        <a:spcPct val="0"/>
      </a:spcAft>
      <a:defRPr kern="1200">
        <a:solidFill>
          <a:schemeClr val="tx1"/>
        </a:solidFill>
        <a:latin typeface="Georgia" pitchFamily="18" charset="0"/>
        <a:ea typeface="ＭＳ Ｐゴシック"/>
        <a:cs typeface="ＭＳ Ｐゴシック"/>
      </a:defRPr>
    </a:lvl5pPr>
    <a:lvl6pPr marL="2286000" algn="l" defTabSz="914400" rtl="0" eaLnBrk="1" latinLnBrk="0" hangingPunct="1">
      <a:defRPr kern="1200">
        <a:solidFill>
          <a:schemeClr val="tx1"/>
        </a:solidFill>
        <a:latin typeface="Georgia" pitchFamily="18" charset="0"/>
        <a:ea typeface="ＭＳ Ｐゴシック"/>
        <a:cs typeface="ＭＳ Ｐゴシック"/>
      </a:defRPr>
    </a:lvl6pPr>
    <a:lvl7pPr marL="2743200" algn="l" defTabSz="914400" rtl="0" eaLnBrk="1" latinLnBrk="0" hangingPunct="1">
      <a:defRPr kern="1200">
        <a:solidFill>
          <a:schemeClr val="tx1"/>
        </a:solidFill>
        <a:latin typeface="Georgia" pitchFamily="18" charset="0"/>
        <a:ea typeface="ＭＳ Ｐゴシック"/>
        <a:cs typeface="ＭＳ Ｐゴシック"/>
      </a:defRPr>
    </a:lvl7pPr>
    <a:lvl8pPr marL="3200400" algn="l" defTabSz="914400" rtl="0" eaLnBrk="1" latinLnBrk="0" hangingPunct="1">
      <a:defRPr kern="1200">
        <a:solidFill>
          <a:schemeClr val="tx1"/>
        </a:solidFill>
        <a:latin typeface="Georgia" pitchFamily="18" charset="0"/>
        <a:ea typeface="ＭＳ Ｐゴシック"/>
        <a:cs typeface="ＭＳ Ｐゴシック"/>
      </a:defRPr>
    </a:lvl8pPr>
    <a:lvl9pPr marL="3657600" algn="l" defTabSz="914400" rtl="0" eaLnBrk="1" latinLnBrk="0" hangingPunct="1">
      <a:defRPr kern="1200">
        <a:solidFill>
          <a:schemeClr val="tx1"/>
        </a:solidFill>
        <a:latin typeface="Georgia" pitchFamily="18" charset="0"/>
        <a:ea typeface="ＭＳ Ｐゴシック"/>
        <a:cs typeface="ＭＳ Ｐゴシック"/>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2255"/>
    <a:srgbClr val="000000"/>
    <a:srgbClr val="00006D"/>
    <a:srgbClr val="9494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5" autoAdjust="0"/>
    <p:restoredTop sz="94569" autoAdjust="0"/>
  </p:normalViewPr>
  <p:slideViewPr>
    <p:cSldViewPr>
      <p:cViewPr varScale="1">
        <p:scale>
          <a:sx n="110" d="100"/>
          <a:sy n="110" d="100"/>
        </p:scale>
        <p:origin x="1644" y="102"/>
      </p:cViewPr>
      <p:guideLst>
        <p:guide orient="horz" pos="2160"/>
        <p:guide pos="2880"/>
      </p:guideLst>
    </p:cSldViewPr>
  </p:slideViewPr>
  <p:outlineViewPr>
    <p:cViewPr>
      <p:scale>
        <a:sx n="33" d="100"/>
        <a:sy n="33" d="100"/>
      </p:scale>
      <p:origin x="0" y="261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4400096360623761"/>
          <c:y val="0.23231958548930634"/>
          <c:w val="0.62872122401494757"/>
          <c:h val="0.6801396216869412"/>
        </c:manualLayout>
      </c:layout>
      <c:barChart>
        <c:barDir val="bar"/>
        <c:grouping val="stacked"/>
        <c:varyColors val="0"/>
        <c:ser>
          <c:idx val="0"/>
          <c:order val="0"/>
          <c:tx>
            <c:strRef>
              <c:f>Sheet1!$B$1</c:f>
              <c:strCache>
                <c:ptCount val="1"/>
                <c:pt idx="0">
                  <c:v>Series 1</c:v>
                </c:pt>
              </c:strCache>
            </c:strRef>
          </c:tx>
          <c:spPr>
            <a:noFill/>
            <a:ln w="27675">
              <a:noFill/>
            </a:ln>
          </c:spPr>
          <c:invertIfNegative val="0"/>
          <c:cat>
            <c:strRef>
              <c:f>Sheet1!$A$2:$A$14</c:f>
              <c:strCache>
                <c:ptCount val="13"/>
                <c:pt idx="0">
                  <c:v>T2D (preventie)</c:v>
                </c:pt>
                <c:pt idx="1">
                  <c:v>T2D (remissie)</c:v>
                </c:pt>
                <c:pt idx="2">
                  <c:v>Prediabetes</c:v>
                </c:pt>
                <c:pt idx="3">
                  <c:v>Dyslipidemie</c:v>
                </c:pt>
                <c:pt idx="4">
                  <c:v>Hypertensie</c:v>
                </c:pt>
                <c:pt idx="5">
                  <c:v>Niet-alcoholische leververvetting</c:v>
                </c:pt>
                <c:pt idx="6">
                  <c:v>Obstructief slaapapneu</c:v>
                </c:pt>
                <c:pt idx="7">
                  <c:v>Artrose</c:v>
                </c:pt>
                <c:pt idx="8">
                  <c:v>Stressincontinentie</c:v>
                </c:pt>
                <c:pt idx="9">
                  <c:v>Psoriasis</c:v>
                </c:pt>
                <c:pt idx="10">
                  <c:v>Gastro-oesofageale refluxziekte</c:v>
                </c:pt>
                <c:pt idx="11">
                  <c:v>Polycysteus ovarium syndroom</c:v>
                </c:pt>
                <c:pt idx="12">
                  <c:v>Astma</c:v>
                </c:pt>
              </c:strCache>
            </c:strRef>
          </c:cat>
          <c:val>
            <c:numRef>
              <c:f>Sheet1!$B$2:$B$14</c:f>
              <c:numCache>
                <c:formatCode>General</c:formatCode>
                <c:ptCount val="13"/>
                <c:pt idx="0">
                  <c:v>3</c:v>
                </c:pt>
                <c:pt idx="1">
                  <c:v>10</c:v>
                </c:pt>
                <c:pt idx="2">
                  <c:v>5</c:v>
                </c:pt>
                <c:pt idx="3">
                  <c:v>3</c:v>
                </c:pt>
                <c:pt idx="4">
                  <c:v>5</c:v>
                </c:pt>
                <c:pt idx="5">
                  <c:v>5</c:v>
                </c:pt>
                <c:pt idx="6">
                  <c:v>9.3000000000000007</c:v>
                </c:pt>
                <c:pt idx="7">
                  <c:v>5</c:v>
                </c:pt>
                <c:pt idx="8">
                  <c:v>5</c:v>
                </c:pt>
                <c:pt idx="9">
                  <c:v>5</c:v>
                </c:pt>
                <c:pt idx="10">
                  <c:v>5</c:v>
                </c:pt>
                <c:pt idx="11">
                  <c:v>5</c:v>
                </c:pt>
                <c:pt idx="12">
                  <c:v>8.5</c:v>
                </c:pt>
              </c:numCache>
            </c:numRef>
          </c:val>
          <c:extLst xmlns:c16r2="http://schemas.microsoft.com/office/drawing/2015/06/chart">
            <c:ext xmlns:c16="http://schemas.microsoft.com/office/drawing/2014/chart" uri="{C3380CC4-5D6E-409C-BE32-E72D297353CC}">
              <c16:uniqueId val="{00000000-2675-428D-89C8-0C70F196F5F2}"/>
            </c:ext>
          </c:extLst>
        </c:ser>
        <c:ser>
          <c:idx val="1"/>
          <c:order val="1"/>
          <c:tx>
            <c:strRef>
              <c:f>Sheet1!$C$1</c:f>
              <c:strCache>
                <c:ptCount val="1"/>
                <c:pt idx="0">
                  <c:v>Series 2</c:v>
                </c:pt>
              </c:strCache>
            </c:strRef>
          </c:tx>
          <c:spPr>
            <a:solidFill>
              <a:schemeClr val="accent1"/>
            </a:solidFill>
            <a:ln w="3459">
              <a:noFill/>
              <a:prstDash val="solid"/>
            </a:ln>
          </c:spPr>
          <c:invertIfNegative val="0"/>
          <c:dPt>
            <c:idx val="9"/>
            <c:invertIfNegative val="0"/>
            <c:bubble3D val="0"/>
            <c:spPr>
              <a:solidFill>
                <a:schemeClr val="accent1"/>
              </a:solidFill>
              <a:ln w="13838">
                <a:noFill/>
                <a:prstDash val="solid"/>
              </a:ln>
            </c:spPr>
            <c:extLst xmlns:c16r2="http://schemas.microsoft.com/office/drawing/2015/06/chart">
              <c:ext xmlns:c16="http://schemas.microsoft.com/office/drawing/2014/chart" uri="{C3380CC4-5D6E-409C-BE32-E72D297353CC}">
                <c16:uniqueId val="{00000002-2675-428D-89C8-0C70F196F5F2}"/>
              </c:ext>
            </c:extLst>
          </c:dPt>
          <c:cat>
            <c:strRef>
              <c:f>Sheet1!$A$2:$A$14</c:f>
              <c:strCache>
                <c:ptCount val="13"/>
                <c:pt idx="0">
                  <c:v>T2D (preventie)</c:v>
                </c:pt>
                <c:pt idx="1">
                  <c:v>T2D (remissie)</c:v>
                </c:pt>
                <c:pt idx="2">
                  <c:v>Prediabetes</c:v>
                </c:pt>
                <c:pt idx="3">
                  <c:v>Dyslipidemie</c:v>
                </c:pt>
                <c:pt idx="4">
                  <c:v>Hypertensie</c:v>
                </c:pt>
                <c:pt idx="5">
                  <c:v>Niet-alcoholische leververvetting</c:v>
                </c:pt>
                <c:pt idx="6">
                  <c:v>Obstructief slaapapneu</c:v>
                </c:pt>
                <c:pt idx="7">
                  <c:v>Artrose</c:v>
                </c:pt>
                <c:pt idx="8">
                  <c:v>Stressincontinentie</c:v>
                </c:pt>
                <c:pt idx="9">
                  <c:v>Psoriasis</c:v>
                </c:pt>
                <c:pt idx="10">
                  <c:v>Gastro-oesofageale refluxziekte</c:v>
                </c:pt>
                <c:pt idx="11">
                  <c:v>Polycysteus ovarium syndroom</c:v>
                </c:pt>
                <c:pt idx="12">
                  <c:v>Astma</c:v>
                </c:pt>
              </c:strCache>
            </c:strRef>
          </c:cat>
          <c:val>
            <c:numRef>
              <c:f>Sheet1!$C$2:$C$14</c:f>
              <c:numCache>
                <c:formatCode>General</c:formatCode>
                <c:ptCount val="13"/>
                <c:pt idx="0">
                  <c:v>7</c:v>
                </c:pt>
                <c:pt idx="1">
                  <c:v>15</c:v>
                </c:pt>
                <c:pt idx="2">
                  <c:v>10</c:v>
                </c:pt>
                <c:pt idx="3">
                  <c:v>12</c:v>
                </c:pt>
                <c:pt idx="4">
                  <c:v>10</c:v>
                </c:pt>
                <c:pt idx="5">
                  <c:v>5</c:v>
                </c:pt>
                <c:pt idx="6">
                  <c:v>1.4</c:v>
                </c:pt>
                <c:pt idx="7">
                  <c:v>5</c:v>
                </c:pt>
                <c:pt idx="8">
                  <c:v>5</c:v>
                </c:pt>
                <c:pt idx="9">
                  <c:v>5</c:v>
                </c:pt>
                <c:pt idx="10">
                  <c:v>5</c:v>
                </c:pt>
                <c:pt idx="11">
                  <c:v>5</c:v>
                </c:pt>
                <c:pt idx="12">
                  <c:v>5</c:v>
                </c:pt>
              </c:numCache>
            </c:numRef>
          </c:val>
          <c:extLst xmlns:c16r2="http://schemas.microsoft.com/office/drawing/2015/06/chart">
            <c:ext xmlns:c16="http://schemas.microsoft.com/office/drawing/2014/chart" uri="{C3380CC4-5D6E-409C-BE32-E72D297353CC}">
              <c16:uniqueId val="{00000003-2675-428D-89C8-0C70F196F5F2}"/>
            </c:ext>
          </c:extLst>
        </c:ser>
        <c:dLbls>
          <c:showLegendKey val="0"/>
          <c:showVal val="0"/>
          <c:showCatName val="0"/>
          <c:showSerName val="0"/>
          <c:showPercent val="0"/>
          <c:showBubbleSize val="0"/>
        </c:dLbls>
        <c:gapWidth val="34"/>
        <c:overlap val="100"/>
        <c:axId val="487185336"/>
        <c:axId val="487187688"/>
      </c:barChart>
      <c:catAx>
        <c:axId val="487185336"/>
        <c:scaling>
          <c:orientation val="maxMin"/>
        </c:scaling>
        <c:delete val="0"/>
        <c:axPos val="l"/>
        <c:majorGridlines>
          <c:spPr>
            <a:ln>
              <a:solidFill>
                <a:schemeClr val="accent6">
                  <a:alpha val="50000"/>
                </a:schemeClr>
              </a:solidFill>
            </a:ln>
          </c:spPr>
        </c:majorGridlines>
        <c:numFmt formatCode="General" sourceLinked="0"/>
        <c:majorTickMark val="none"/>
        <c:minorTickMark val="none"/>
        <c:tickLblPos val="nextTo"/>
        <c:spPr>
          <a:noFill/>
          <a:ln w="9525" cap="flat" cmpd="sng" algn="ctr">
            <a:solidFill>
              <a:schemeClr val="accent5"/>
            </a:solidFill>
            <a:round/>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nl-NL"/>
          </a:p>
        </c:txPr>
        <c:crossAx val="487187688"/>
        <c:crosses val="autoZero"/>
        <c:auto val="0"/>
        <c:lblAlgn val="ctr"/>
        <c:lblOffset val="100"/>
        <c:noMultiLvlLbl val="0"/>
      </c:catAx>
      <c:valAx>
        <c:axId val="487187688"/>
        <c:scaling>
          <c:orientation val="minMax"/>
          <c:max val="15"/>
          <c:min val="0"/>
        </c:scaling>
        <c:delete val="0"/>
        <c:axPos val="t"/>
        <c:majorGridlines>
          <c:spPr>
            <a:ln w="6919" cap="flat" cmpd="sng" algn="ctr">
              <a:solidFill>
                <a:srgbClr val="82786F"/>
              </a:solidFill>
              <a:prstDash val="sysDot"/>
              <a:round/>
            </a:ln>
            <a:effectLst/>
          </c:spPr>
        </c:majorGridlines>
        <c:title>
          <c:tx>
            <c:rich>
              <a:bodyPr/>
              <a:lstStyle/>
              <a:p>
                <a:pPr>
                  <a:defRPr lang="en-GB" sz="1015" b="0" i="0" u="none" strike="noStrike" baseline="0">
                    <a:solidFill>
                      <a:srgbClr val="001965"/>
                    </a:solidFill>
                    <a:latin typeface="+mn-lt"/>
                    <a:ea typeface="Calibri"/>
                    <a:cs typeface="Calibri"/>
                  </a:defRPr>
                </a:pPr>
                <a:r>
                  <a:rPr lang="nl-NL" sz="1600" b="0" i="0" u="none" strike="noStrike" baseline="0" dirty="0" smtClean="0">
                    <a:solidFill>
                      <a:srgbClr val="001965"/>
                    </a:solidFill>
                    <a:effectLst/>
                    <a:latin typeface="+mn-lt"/>
                    <a:cs typeface="Calibri"/>
                  </a:rPr>
                  <a:t>Klinisch relevante gewichtsdaling </a:t>
                </a:r>
                <a:r>
                  <a:rPr lang="en-GB" sz="1600" b="0" i="0" u="none" strike="noStrike" baseline="0" dirty="0" smtClean="0">
                    <a:solidFill>
                      <a:srgbClr val="001965"/>
                    </a:solidFill>
                    <a:latin typeface="+mn-lt"/>
                    <a:cs typeface="Arial"/>
                  </a:rPr>
                  <a:t>(%)</a:t>
                </a:r>
                <a:r>
                  <a:rPr lang="en-GB" sz="1600" b="0" i="0" u="none" strike="noStrike" baseline="30000" dirty="0" smtClean="0">
                    <a:solidFill>
                      <a:srgbClr val="001965"/>
                    </a:solidFill>
                    <a:latin typeface="+mn-lt"/>
                    <a:cs typeface="Arial"/>
                  </a:rPr>
                  <a:t>*</a:t>
                </a:r>
                <a:endParaRPr lang="en-GB" sz="1600" b="0" i="0" u="none" strike="noStrike" baseline="30000" dirty="0">
                  <a:solidFill>
                    <a:srgbClr val="001965"/>
                  </a:solidFill>
                  <a:latin typeface="+mn-lt"/>
                  <a:cs typeface="Arial"/>
                </a:endParaRPr>
              </a:p>
            </c:rich>
          </c:tx>
          <c:layout>
            <c:manualLayout>
              <c:xMode val="edge"/>
              <c:yMode val="edge"/>
              <c:x val="0.29705387307361636"/>
              <c:y val="6.0379653789209203E-2"/>
            </c:manualLayout>
          </c:layout>
          <c:overlay val="0"/>
          <c:spPr>
            <a:noFill/>
            <a:ln w="27675">
              <a:noFill/>
            </a:ln>
          </c:spPr>
        </c:title>
        <c:numFmt formatCode="General" sourceLinked="1"/>
        <c:majorTickMark val="none"/>
        <c:minorTickMark val="none"/>
        <c:tickLblPos val="nextTo"/>
        <c:spPr>
          <a:ln w="9525">
            <a:solidFill>
              <a:schemeClr val="accent5"/>
            </a:solidFill>
            <a:prstDash val="solid"/>
          </a:ln>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nl-NL"/>
          </a:p>
        </c:txPr>
        <c:crossAx val="487185336"/>
        <c:crosses val="autoZero"/>
        <c:crossBetween val="between"/>
        <c:majorUnit val="5"/>
      </c:valAx>
      <c:spPr>
        <a:noFill/>
        <a:ln w="25772">
          <a:noFill/>
        </a:ln>
      </c:spPr>
    </c:plotArea>
    <c:plotVisOnly val="1"/>
    <c:dispBlanksAs val="gap"/>
    <c:showDLblsOverMax val="0"/>
  </c:chart>
  <c:spPr>
    <a:noFill/>
    <a:ln>
      <a:noFill/>
    </a:ln>
  </c:spPr>
  <c:txPr>
    <a:bodyPr/>
    <a:lstStyle/>
    <a:p>
      <a:pPr>
        <a:defRPr/>
      </a:pPr>
      <a:endParaRPr lang="nl-NL"/>
    </a:p>
  </c:txPr>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0" hangingPunct="0">
              <a:defRPr sz="1200">
                <a:latin typeface="Georgia" charset="0"/>
                <a:ea typeface="ＭＳ Ｐゴシック" charset="0"/>
                <a:cs typeface="ＭＳ Ｐゴシック" charset="0"/>
              </a:defRPr>
            </a:lvl1pPr>
          </a:lstStyle>
          <a:p>
            <a:pPr>
              <a:defRPr/>
            </a:pPr>
            <a:endParaRPr lang="nl-NL"/>
          </a:p>
        </p:txBody>
      </p:sp>
      <p:sp>
        <p:nvSpPr>
          <p:cNvPr id="62467" name="Rectangle 3"/>
          <p:cNvSpPr>
            <a:spLocks noGrp="1" noChangeArrowheads="1"/>
          </p:cNvSpPr>
          <p:nvPr>
            <p:ph type="dt" sz="quarter"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0" hangingPunct="0">
              <a:defRPr sz="1200">
                <a:latin typeface="Georgia" charset="0"/>
                <a:ea typeface="ＭＳ Ｐゴシック" charset="0"/>
                <a:cs typeface="ＭＳ Ｐゴシック" charset="0"/>
              </a:defRPr>
            </a:lvl1pPr>
          </a:lstStyle>
          <a:p>
            <a:pPr>
              <a:defRPr/>
            </a:pPr>
            <a:fld id="{0D37813C-5CEC-4A13-9628-836303B0966A}" type="datetime1">
              <a:rPr lang="nl-NL"/>
              <a:pPr>
                <a:defRPr/>
              </a:pPr>
              <a:t>10-5-2023</a:t>
            </a:fld>
            <a:endParaRPr lang="nl-NL"/>
          </a:p>
        </p:txBody>
      </p:sp>
      <p:sp>
        <p:nvSpPr>
          <p:cNvPr id="62468" name="Rectangle 4"/>
          <p:cNvSpPr>
            <a:spLocks noGrp="1" noChangeArrowheads="1"/>
          </p:cNvSpPr>
          <p:nvPr>
            <p:ph type="ftr" sz="quarter" idx="2"/>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eaLnBrk="0" hangingPunct="0">
              <a:defRPr sz="1200">
                <a:latin typeface="Georgia" charset="0"/>
                <a:ea typeface="ＭＳ Ｐゴシック" charset="0"/>
                <a:cs typeface="ＭＳ Ｐゴシック" charset="0"/>
              </a:defRPr>
            </a:lvl1pPr>
          </a:lstStyle>
          <a:p>
            <a:pPr>
              <a:defRPr/>
            </a:pPr>
            <a:endParaRPr lang="nl-NL"/>
          </a:p>
        </p:txBody>
      </p:sp>
      <p:sp>
        <p:nvSpPr>
          <p:cNvPr id="62469" name="Rectangle 5"/>
          <p:cNvSpPr>
            <a:spLocks noGrp="1" noChangeArrowheads="1"/>
          </p:cNvSpPr>
          <p:nvPr>
            <p:ph type="sldNum" sz="quarter" idx="3"/>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0" hangingPunct="0">
              <a:defRPr sz="1200">
                <a:latin typeface="Georgia" charset="0"/>
                <a:ea typeface="ＭＳ Ｐゴシック" charset="0"/>
                <a:cs typeface="ＭＳ Ｐゴシック" charset="0"/>
              </a:defRPr>
            </a:lvl1pPr>
          </a:lstStyle>
          <a:p>
            <a:pPr>
              <a:defRPr/>
            </a:pPr>
            <a:fld id="{264436B8-D108-451A-8FBC-00E0816F7D4D}" type="slidenum">
              <a:rPr lang="nl-NL"/>
              <a:pPr>
                <a:defRPr/>
              </a:pPr>
              <a:t>‹nr.›</a:t>
            </a:fld>
            <a:endParaRPr lang="nl-NL"/>
          </a:p>
        </p:txBody>
      </p:sp>
    </p:spTree>
    <p:extLst>
      <p:ext uri="{BB962C8B-B14F-4D97-AF65-F5344CB8AC3E}">
        <p14:creationId xmlns:p14="http://schemas.microsoft.com/office/powerpoint/2010/main" val="33958406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ea typeface="ＭＳ Ｐゴシック" charset="0"/>
                <a:cs typeface="+mn-cs"/>
              </a:defRPr>
            </a:lvl1pPr>
          </a:lstStyle>
          <a:p>
            <a:pPr>
              <a:defRPr/>
            </a:pPr>
            <a:endParaRPr lang="nl-NL"/>
          </a:p>
        </p:txBody>
      </p:sp>
      <p:sp>
        <p:nvSpPr>
          <p:cNvPr id="20483"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mn-cs"/>
              </a:defRPr>
            </a:lvl1pPr>
          </a:lstStyle>
          <a:p>
            <a:pPr>
              <a:defRPr/>
            </a:pPr>
            <a:endParaRPr lang="nl-NL"/>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0485"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20486"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a:defRPr sz="1200">
                <a:latin typeface="Arial" charset="0"/>
                <a:ea typeface="ＭＳ Ｐゴシック" charset="0"/>
                <a:cs typeface="+mn-cs"/>
              </a:defRPr>
            </a:lvl1pPr>
          </a:lstStyle>
          <a:p>
            <a:pPr>
              <a:defRPr/>
            </a:pPr>
            <a:endParaRPr lang="nl-NL"/>
          </a:p>
        </p:txBody>
      </p:sp>
      <p:sp>
        <p:nvSpPr>
          <p:cNvPr id="20487"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atin typeface="Arial" charset="0"/>
                <a:ea typeface="ＭＳ Ｐゴシック" charset="0"/>
                <a:cs typeface="+mn-cs"/>
              </a:defRPr>
            </a:lvl1pPr>
          </a:lstStyle>
          <a:p>
            <a:pPr>
              <a:defRPr/>
            </a:pPr>
            <a:fld id="{680EF086-6B19-41C8-B585-39AEB9B7137A}" type="slidenum">
              <a:rPr lang="nl-NL"/>
              <a:pPr>
                <a:defRPr/>
              </a:pPr>
              <a:t>‹nr.›</a:t>
            </a:fld>
            <a:endParaRPr lang="nl-NL"/>
          </a:p>
        </p:txBody>
      </p:sp>
    </p:spTree>
    <p:extLst>
      <p:ext uri="{BB962C8B-B14F-4D97-AF65-F5344CB8AC3E}">
        <p14:creationId xmlns:p14="http://schemas.microsoft.com/office/powerpoint/2010/main" val="3877290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4099"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4100" name="Tijdelijke aanduiding voor dia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A32120B-31FC-43EF-8CEE-F501157CC1A5}" type="slidenum">
              <a:rPr lang="nl-NL"/>
              <a:pPr/>
              <a:t>2</a:t>
            </a:fld>
            <a:endParaRPr lang="nl-NL"/>
          </a:p>
        </p:txBody>
      </p:sp>
    </p:spTree>
    <p:extLst>
      <p:ext uri="{BB962C8B-B14F-4D97-AF65-F5344CB8AC3E}">
        <p14:creationId xmlns:p14="http://schemas.microsoft.com/office/powerpoint/2010/main" val="2931977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en-GB" dirty="0"/>
              <a:t>Lifestyle modification or very-low calorie diets can lead to modest weight losses of up to 10% but with a great chance of weight regain</a:t>
            </a:r>
          </a:p>
          <a:p>
            <a:pPr marL="171450" indent="-171450">
              <a:buFont typeface="Arial" panose="020B0604020202020204" pitchFamily="34" charset="0"/>
              <a:buChar char="•"/>
            </a:pPr>
            <a:r>
              <a:rPr lang="en-GB" dirty="0"/>
              <a:t>Evidence</a:t>
            </a:r>
            <a:r>
              <a:rPr lang="en-GB" baseline="0" dirty="0"/>
              <a:t> suggests that i</a:t>
            </a:r>
            <a:r>
              <a:rPr lang="en-GB" dirty="0"/>
              <a:t>ntensive</a:t>
            </a:r>
            <a:r>
              <a:rPr lang="en-GB" baseline="0" dirty="0"/>
              <a:t> behavioural therapy can deliver the weight loss of 4-6 %</a:t>
            </a:r>
          </a:p>
          <a:p>
            <a:pPr marL="171450" indent="-171450">
              <a:buFont typeface="Arial" panose="020B0604020202020204" pitchFamily="34" charset="0"/>
              <a:buChar char="•"/>
            </a:pPr>
            <a:r>
              <a:rPr lang="en-GB" baseline="0" dirty="0"/>
              <a:t>Approved and available pharmacotherapeutic options can deliver weight loss in range of 3-10%</a:t>
            </a:r>
          </a:p>
          <a:p>
            <a:pPr marL="171450" indent="-171450">
              <a:buFont typeface="Arial" panose="020B0604020202020204" pitchFamily="34" charset="0"/>
              <a:buChar char="•"/>
            </a:pPr>
            <a:r>
              <a:rPr lang="en-GB" dirty="0"/>
              <a:t>In contrast, bariatric surgery induces very large and sustained weight losses of 10–40%. However, only few patients are candidates for this invasive procedure.</a:t>
            </a:r>
          </a:p>
          <a:p>
            <a:pPr marL="171450" indent="-171450">
              <a:buFont typeface="Arial" panose="020B0604020202020204" pitchFamily="34" charset="0"/>
              <a:buChar char="•"/>
            </a:pPr>
            <a:r>
              <a:rPr lang="en-GB" dirty="0"/>
              <a:t>Therefore, there has been a treatment gap for the majority of patients requiring a clinically relevant weight loss, and newly approved pharmacotherapies, together with lifestyle modification, may be a suitable treatment option for these individuals.</a:t>
            </a:r>
          </a:p>
          <a:p>
            <a:endParaRPr lang="en-GB" dirty="0"/>
          </a:p>
        </p:txBody>
      </p:sp>
      <p:sp>
        <p:nvSpPr>
          <p:cNvPr id="4" name="Tijdelijke aanduiding voor dianummer 3"/>
          <p:cNvSpPr>
            <a:spLocks noGrp="1"/>
          </p:cNvSpPr>
          <p:nvPr>
            <p:ph type="sldNum" sz="quarter" idx="5"/>
          </p:nvPr>
        </p:nvSpPr>
        <p:spPr/>
        <p:txBody>
          <a:bodyPr/>
          <a:lstStyle/>
          <a:p>
            <a:fld id="{6A8E0DD7-E0F8-4407-9465-484CE0261ABF}" type="slidenum">
              <a:rPr lang="en-GB" smtClean="0"/>
              <a:t>17</a:t>
            </a:fld>
            <a:endParaRPr lang="en-GB"/>
          </a:p>
        </p:txBody>
      </p:sp>
    </p:spTree>
    <p:extLst>
      <p:ext uri="{BB962C8B-B14F-4D97-AF65-F5344CB8AC3E}">
        <p14:creationId xmlns:p14="http://schemas.microsoft.com/office/powerpoint/2010/main" val="1366633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sz="1200" u="sng" dirty="0" err="1">
                <a:latin typeface="Verdana" panose="020B0604030504040204" pitchFamily="34" charset="0"/>
                <a:cs typeface="Arial" charset="0"/>
              </a:rPr>
              <a:t>Cefalu</a:t>
            </a:r>
            <a:r>
              <a:rPr lang="en-GB" sz="1200" u="sng" dirty="0">
                <a:latin typeface="Verdana" panose="020B0604030504040204" pitchFamily="34" charset="0"/>
                <a:cs typeface="Arial" charset="0"/>
              </a:rPr>
              <a:t> </a:t>
            </a:r>
            <a:r>
              <a:rPr lang="en-GB" sz="1200" i="1" u="sng" dirty="0">
                <a:latin typeface="Verdana" panose="020B0604030504040204" pitchFamily="34" charset="0"/>
                <a:cs typeface="Arial" charset="0"/>
              </a:rPr>
              <a:t>et al</a:t>
            </a:r>
            <a:r>
              <a:rPr lang="en-GB" sz="1200" u="sng" dirty="0">
                <a:latin typeface="Verdana" panose="020B0604030504040204" pitchFamily="34" charset="0"/>
                <a:cs typeface="Arial" charset="0"/>
              </a:rPr>
              <a:t>. </a:t>
            </a:r>
            <a:r>
              <a:rPr lang="en-GB" sz="1200" i="1" u="sng" dirty="0">
                <a:latin typeface="Verdana" panose="020B0604030504040204" pitchFamily="34" charset="0"/>
                <a:cs typeface="Arial" charset="0"/>
              </a:rPr>
              <a:t>Diabetes Care</a:t>
            </a:r>
            <a:r>
              <a:rPr lang="en-GB" sz="1200" u="sng" dirty="0">
                <a:latin typeface="Verdana" panose="020B0604030504040204" pitchFamily="34" charset="0"/>
                <a:cs typeface="Arial" charset="0"/>
              </a:rPr>
              <a:t> 2015;38:1567–82</a:t>
            </a:r>
            <a:endParaRPr lang="en-GB" sz="1200" b="1" u="sng" dirty="0"/>
          </a:p>
          <a:p>
            <a:endParaRPr lang="en-GB" sz="1200" b="1" dirty="0"/>
          </a:p>
          <a:p>
            <a:r>
              <a:rPr lang="en-GB" sz="1200" b="1" dirty="0"/>
              <a:t>Abstract</a:t>
            </a:r>
          </a:p>
          <a:p>
            <a:r>
              <a:rPr lang="en-GB" sz="1200" dirty="0"/>
              <a:t>As obesity rates increase, so too do the risks of type 2 diabetes, cardiovascular disease, and numerous other detrimental conditions. The prevalence of obesity in U.S. adults more than doubled between 1980 and 2010, from 15.0 to 36.1%. Although this trend may be </a:t>
            </a:r>
            <a:r>
              <a:rPr lang="en-GB" sz="1200" dirty="0" err="1"/>
              <a:t>leveling</a:t>
            </a:r>
            <a:r>
              <a:rPr lang="en-GB" sz="1200" dirty="0"/>
              <a:t> off, obesity and its individual, societal, and economic costs remain of grave concern. In June 2014, a Diabetes Care Editors' Expert Forum convened to review the state of obesity research and discuss the latest prevention initiatives and </a:t>
            </a:r>
            <a:r>
              <a:rPr lang="en-GB" sz="1200" dirty="0" err="1"/>
              <a:t>behavioral</a:t>
            </a:r>
            <a:r>
              <a:rPr lang="en-GB" sz="1200" dirty="0"/>
              <a:t>, medical, and surgical therapies. This article, an outgrowth of the forum, offers an expansive view of the obesity epidemic, beginning with a discussion of its root causes. Recent insights into the genetic and physiological factors that influence body weight are reviewed, as are the pathophysiology of obesity-related metabolic dysfunction and the concept of metabolically healthy obesity. The authors address the crucial question of how much weight loss is necessary to yield meaningful benefits. They describe the challenges of </a:t>
            </a:r>
            <a:r>
              <a:rPr lang="en-GB" sz="1200" dirty="0" err="1"/>
              <a:t>behavioral</a:t>
            </a:r>
            <a:r>
              <a:rPr lang="en-GB" sz="1200" dirty="0"/>
              <a:t> modification and predictors of its success. The effects of diabetes pharmacotherapies on body weight are reviewed, including potential weight-neutral combination therapies. The authors also summarize the evidence for safety and efficacy of pharmacotherapeutic and surgical obesity treatments. The article concludes with an impassioned call for researchers, clinicians, governmental agencies, health policymakers, and health-related industries to collectively embrace the urgent mandate to improve prevention and treatment and for society at large to acknowledge and manage obesity as a serious disease.</a:t>
            </a:r>
            <a:endParaRPr lang="en-GB" sz="600" dirty="0">
              <a:latin typeface="Verdana" panose="020B0604030504040204" pitchFamily="34" charset="0"/>
              <a:ea typeface="Verdana" panose="020B0604030504040204" pitchFamily="34" charset="0"/>
              <a:cs typeface="Verdana" panose="020B0604030504040204" pitchFamily="34" charset="0"/>
            </a:endParaRPr>
          </a:p>
          <a:p>
            <a:endParaRPr lang="en-GB" sz="600" dirty="0">
              <a:latin typeface="Verdana" panose="020B0604030504040204" pitchFamily="34" charset="0"/>
              <a:ea typeface="Verdana" panose="020B0604030504040204" pitchFamily="34" charset="0"/>
              <a:cs typeface="Verdana" panose="020B0604030504040204" pitchFamily="34" charset="0"/>
            </a:endParaRPr>
          </a:p>
          <a:p>
            <a:r>
              <a:rPr lang="en-GB" sz="1200" u="sng" dirty="0"/>
              <a:t>Lean et al. Lancet 2017;doi:10.1016/S0140-6736(17)33102-1</a:t>
            </a:r>
          </a:p>
          <a:p>
            <a:endParaRPr lang="en-GB" sz="1200" u="sng" dirty="0"/>
          </a:p>
          <a:p>
            <a:r>
              <a:rPr lang="en-GB" sz="1200" b="1" dirty="0"/>
              <a:t>Background</a:t>
            </a:r>
          </a:p>
          <a:p>
            <a:r>
              <a:rPr lang="en-GB" sz="1200" dirty="0"/>
              <a:t>Type 2 diabetes is a chronic disorder that requires lifelong treatment. We aimed to assess whether intensive weight management within routine primary care would achieve remission of type 2 diabetes.</a:t>
            </a:r>
          </a:p>
          <a:p>
            <a:r>
              <a:rPr lang="en-GB" sz="1200" b="1" dirty="0"/>
              <a:t>Methods</a:t>
            </a:r>
          </a:p>
          <a:p>
            <a:r>
              <a:rPr lang="en-GB" sz="1200" dirty="0"/>
              <a:t>We did this open-label, cluster-randomised trial (</a:t>
            </a:r>
            <a:r>
              <a:rPr lang="en-GB" sz="1200" dirty="0" err="1"/>
              <a:t>DiRECT</a:t>
            </a:r>
            <a:r>
              <a:rPr lang="en-GB" sz="1200" dirty="0"/>
              <a:t>) at 49 primary care practices in Scotland and the Tyneside region of England. Practices were randomly assigned (1:1), via a computer-generated list, to provide either a weight management programme (intervention) or best-practice care by guidelines (control), with stratification for study site (Tyneside or Scotland) and practice list size (&gt;5700 or ≤5700). Participants, carers, and research assistants who collected outcome data were aware of group allocation; however, allocation was concealed from the study statistician. We recruited individuals aged 20–65 years who had been diagnosed with type 2 diabetes within the past 6 years, had a body-mass index of 27–45 kg/m</a:t>
            </a:r>
            <a:r>
              <a:rPr lang="en-GB" sz="1200" baseline="30000" dirty="0"/>
              <a:t>2</a:t>
            </a:r>
            <a:r>
              <a:rPr lang="en-GB" sz="1200" dirty="0"/>
              <a:t>, and were not receiving insulin. The intervention comprised withdrawal of antidiabetic and antihypertensive drugs, total diet replacement (825–853 kcal/day formula diet for 3–5 months), stepped food reintroduction (2–8 weeks), and structured support for long-term weight loss maintenance. Co-primary outcomes were weight loss of 15 kg or more, and remission of diabetes, defined as glycated haemoglobin (HbA</a:t>
            </a:r>
            <a:r>
              <a:rPr lang="en-GB" sz="1200" baseline="-25000" dirty="0"/>
              <a:t>1c</a:t>
            </a:r>
            <a:r>
              <a:rPr lang="en-GB" sz="1200" dirty="0"/>
              <a:t>) of less than 6·5% (&lt;48 mmol/mol) after at least 2 months off all antidiabetic medications, from baseline to 12 months. These outcomes were analysed hierarchically. This trial is registered with the ISRCTN registry, number 03267836.</a:t>
            </a:r>
          </a:p>
          <a:p>
            <a:r>
              <a:rPr lang="en-GB" sz="1200" b="1" dirty="0"/>
              <a:t>Findings</a:t>
            </a:r>
          </a:p>
          <a:p>
            <a:r>
              <a:rPr lang="en-GB" sz="1200" dirty="0"/>
              <a:t>Between July 25, 2014, and Aug 5, 2017, we recruited 306 individuals from 49 intervention (n=23) and control (n=26) general practices; 149 participants per group comprised the intention-to-treat population. At 12 months, we recorded weight loss of 15 kg or more in 36 (24%) participants in the intervention group and no participants in the control group (p&lt;0·0001). Diabetes remission was achieved in 68 (46%) participants in the intervention group and six (4%) participants in the control group (odds ratio 19·7, 95% CI 7·8–49·8; p&lt;0·0001). Remission varied with weight loss in the whole study population, with achievement in none of 76 participants who gained weight, six (7%) of 89 participants who maintained 0–5 kg weight loss, 19 (34%) of 56 participants with 5–10 kg loss, 16 (57%) of 28 participants with 10–15 kg loss, and 31 (86%) of 36 participants who lost 15 kg or more. Mean bodyweight fell by 10·0 kg (SD 8·0) in the intervention group and 1·0 kg (3·7) in the control group (adjusted difference −8·8 kg, 95% CI −10·3 to −7·3; p&lt;0·0001). Quality of life, as measured by the </a:t>
            </a:r>
            <a:r>
              <a:rPr lang="en-GB" sz="1200" dirty="0" err="1"/>
              <a:t>EuroQol</a:t>
            </a:r>
            <a:r>
              <a:rPr lang="en-GB" sz="1200" dirty="0"/>
              <a:t> 5 Dimensions visual analogue scale, improved by 7·2 points (SD 21·3) in the intervention group, and decreased by 2·9 points (15·5) in the control group (adjusted difference 6·4 points, 95% CI 2·5–10·3; p=0·0012). Nine serious adverse events were reported by seven (4%) of 157 participants in the intervention group and two were reported by two (1%) participants in the control group. Two serious adverse events (biliary colic and abdominal pain), occurring in the same participant, were deemed potentially related to the intervention. No serious adverse events led to withdrawal from the study.</a:t>
            </a:r>
          </a:p>
          <a:p>
            <a:r>
              <a:rPr lang="en-GB" sz="1200" b="1" dirty="0"/>
              <a:t>Interpretation</a:t>
            </a:r>
          </a:p>
          <a:p>
            <a:r>
              <a:rPr lang="en-GB" sz="1200" dirty="0"/>
              <a:t>Our findings show that, at 12 months, almost half of participants achieved remission to a non-diabetic state and off antidiabetic drugs. Remission of type 2 diabetes is a practical target for primary care.</a:t>
            </a:r>
          </a:p>
          <a:p>
            <a:r>
              <a:rPr lang="en-GB" sz="1200" b="1" dirty="0"/>
              <a:t>Funding</a:t>
            </a:r>
          </a:p>
          <a:p>
            <a:r>
              <a:rPr lang="en-GB" sz="1200" dirty="0"/>
              <a:t>Diabetes UK.</a:t>
            </a:r>
          </a:p>
        </p:txBody>
      </p:sp>
      <p:sp>
        <p:nvSpPr>
          <p:cNvPr id="4" name="Tijdelijke aanduiding voor dianummer 3"/>
          <p:cNvSpPr>
            <a:spLocks noGrp="1"/>
          </p:cNvSpPr>
          <p:nvPr>
            <p:ph type="sldNum" sz="quarter" idx="5"/>
          </p:nvPr>
        </p:nvSpPr>
        <p:spPr/>
        <p:txBody>
          <a:bodyPr/>
          <a:lstStyle/>
          <a:p>
            <a:fld id="{6A8E0DD7-E0F8-4407-9465-484CE0261ABF}" type="slidenum">
              <a:rPr lang="en-GB" smtClean="0"/>
              <a:t>18</a:t>
            </a:fld>
            <a:endParaRPr lang="en-GB"/>
          </a:p>
        </p:txBody>
      </p:sp>
    </p:spTree>
    <p:extLst>
      <p:ext uri="{BB962C8B-B14F-4D97-AF65-F5344CB8AC3E}">
        <p14:creationId xmlns:p14="http://schemas.microsoft.com/office/powerpoint/2010/main" val="23476278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4" name="Picture 2" descr="Logo_Tergooi_zorgt vooruit"/>
          <p:cNvPicPr>
            <a:picLocks noChangeAspect="1" noChangeArrowheads="1"/>
          </p:cNvPicPr>
          <p:nvPr/>
        </p:nvPicPr>
        <p:blipFill>
          <a:blip r:embed="rId2"/>
          <a:srcRect/>
          <a:stretch>
            <a:fillRect/>
          </a:stretch>
        </p:blipFill>
        <p:spPr bwMode="auto">
          <a:xfrm>
            <a:off x="7077075" y="536575"/>
            <a:ext cx="1508125" cy="1743075"/>
          </a:xfrm>
          <a:prstGeom prst="rect">
            <a:avLst/>
          </a:prstGeom>
          <a:noFill/>
          <a:ln w="9525">
            <a:noFill/>
            <a:miter lim="800000"/>
            <a:headEnd/>
            <a:tailEnd/>
          </a:ln>
        </p:spPr>
      </p:pic>
      <p:sp>
        <p:nvSpPr>
          <p:cNvPr id="5" name="Rectangle 5"/>
          <p:cNvSpPr>
            <a:spLocks noChangeArrowheads="1"/>
          </p:cNvSpPr>
          <p:nvPr/>
        </p:nvSpPr>
        <p:spPr bwMode="auto">
          <a:xfrm>
            <a:off x="0" y="0"/>
            <a:ext cx="304800" cy="6858000"/>
          </a:xfrm>
          <a:prstGeom prst="rect">
            <a:avLst/>
          </a:prstGeom>
          <a:solidFill>
            <a:srgbClr val="7AB800"/>
          </a:solidFill>
          <a:ln>
            <a:noFill/>
          </a:ln>
          <a:effectLst/>
          <a:extLst/>
        </p:spPr>
        <p:txBody>
          <a:bodyPr wrap="none" anchor="ctr"/>
          <a:lstStyle/>
          <a:p>
            <a:pPr algn="ctr">
              <a:defRPr/>
            </a:pPr>
            <a:endParaRPr lang="en-US">
              <a:latin typeface="Georgia" charset="0"/>
              <a:ea typeface="ＭＳ Ｐゴシック" charset="0"/>
              <a:cs typeface="Arial" charset="0"/>
            </a:endParaRPr>
          </a:p>
        </p:txBody>
      </p:sp>
      <p:pic>
        <p:nvPicPr>
          <p:cNvPr id="6" name="Picture 9" descr="Payoff_zorgt vooruit"/>
          <p:cNvPicPr>
            <a:picLocks noChangeAspect="1" noChangeArrowheads="1"/>
          </p:cNvPicPr>
          <p:nvPr/>
        </p:nvPicPr>
        <p:blipFill>
          <a:blip r:embed="rId3"/>
          <a:srcRect/>
          <a:stretch>
            <a:fillRect/>
          </a:stretch>
        </p:blipFill>
        <p:spPr bwMode="auto">
          <a:xfrm>
            <a:off x="7070725" y="6530975"/>
            <a:ext cx="1454150" cy="146050"/>
          </a:xfrm>
          <a:prstGeom prst="rect">
            <a:avLst/>
          </a:prstGeom>
          <a:noFill/>
          <a:ln w="9525">
            <a:noFill/>
            <a:miter lim="800000"/>
            <a:headEnd/>
            <a:tailEnd/>
          </a:ln>
        </p:spPr>
      </p:pic>
      <p:sp>
        <p:nvSpPr>
          <p:cNvPr id="100355" name="Rectangle 3"/>
          <p:cNvSpPr>
            <a:spLocks noGrp="1" noChangeArrowheads="1"/>
          </p:cNvSpPr>
          <p:nvPr>
            <p:ph type="ctrTitle"/>
          </p:nvPr>
        </p:nvSpPr>
        <p:spPr>
          <a:xfrm>
            <a:off x="830263" y="2544763"/>
            <a:ext cx="7772400" cy="1470025"/>
          </a:xfrm>
        </p:spPr>
        <p:txBody>
          <a:bodyPr lIns="0" tIns="0" rIns="0" bIns="0"/>
          <a:lstStyle>
            <a:lvl1pPr>
              <a:lnSpc>
                <a:spcPct val="85000"/>
              </a:lnSpc>
              <a:defRPr sz="6000"/>
            </a:lvl1pPr>
          </a:lstStyle>
          <a:p>
            <a:pPr lvl="0"/>
            <a:r>
              <a:rPr lang="nl-NL" noProof="0" smtClean="0"/>
              <a:t>Klik om het opmaakprofiel te bewerken</a:t>
            </a:r>
          </a:p>
        </p:txBody>
      </p:sp>
      <p:sp>
        <p:nvSpPr>
          <p:cNvPr id="100356" name="Rectangle 4"/>
          <p:cNvSpPr>
            <a:spLocks noGrp="1" noChangeArrowheads="1"/>
          </p:cNvSpPr>
          <p:nvPr>
            <p:ph type="subTitle" idx="1"/>
          </p:nvPr>
        </p:nvSpPr>
        <p:spPr>
          <a:xfrm>
            <a:off x="830263" y="4233863"/>
            <a:ext cx="7780337" cy="1524000"/>
          </a:xfrm>
        </p:spPr>
        <p:txBody>
          <a:bodyPr lIns="0" tIns="0" rIns="0" bIns="0"/>
          <a:lstStyle>
            <a:lvl1pPr marL="0" indent="0">
              <a:lnSpc>
                <a:spcPct val="95000"/>
              </a:lnSpc>
              <a:spcBef>
                <a:spcPct val="0"/>
              </a:spcBef>
              <a:buFont typeface="Georgia" charset="0"/>
              <a:buNone/>
              <a:defRPr/>
            </a:lvl1pPr>
          </a:lstStyle>
          <a:p>
            <a:pPr lvl="0"/>
            <a:r>
              <a:rPr lang="nl-NL" noProof="0" smtClean="0"/>
              <a:t>Klik om het opmaakprofiel van de modelondertitel te bewerken</a:t>
            </a:r>
          </a:p>
        </p:txBody>
      </p:sp>
      <p:sp>
        <p:nvSpPr>
          <p:cNvPr id="7" name="Rectangle 6"/>
          <p:cNvSpPr>
            <a:spLocks noGrp="1" noChangeArrowheads="1"/>
          </p:cNvSpPr>
          <p:nvPr>
            <p:ph type="dt" sz="half" idx="10"/>
          </p:nvPr>
        </p:nvSpPr>
        <p:spPr/>
        <p:txBody>
          <a:bodyPr/>
          <a:lstStyle>
            <a:lvl1pPr>
              <a:defRPr/>
            </a:lvl1pPr>
          </a:lstStyle>
          <a:p>
            <a:pPr>
              <a:defRPr/>
            </a:pPr>
            <a:fld id="{7190633B-8B4D-4F63-A2EB-29CF1E3EA214}" type="datetime1">
              <a:rPr lang="nl-NL"/>
              <a:pPr>
                <a:defRPr/>
              </a:pPr>
              <a:t>10-5-2023</a:t>
            </a:fld>
            <a:endParaRPr lang="nl-NL"/>
          </a:p>
        </p:txBody>
      </p:sp>
      <p:sp>
        <p:nvSpPr>
          <p:cNvPr id="8" name="Rectangle 7"/>
          <p:cNvSpPr>
            <a:spLocks noGrp="1" noChangeArrowheads="1"/>
          </p:cNvSpPr>
          <p:nvPr>
            <p:ph type="ftr" sz="quarter" idx="11"/>
          </p:nvPr>
        </p:nvSpPr>
        <p:spPr/>
        <p:txBody>
          <a:bodyPr/>
          <a:lstStyle>
            <a:lvl1pPr>
              <a:defRPr/>
            </a:lvl1pPr>
          </a:lstStyle>
          <a:p>
            <a:pPr>
              <a:defRPr/>
            </a:pPr>
            <a:endParaRPr lang="nl-NL"/>
          </a:p>
        </p:txBody>
      </p:sp>
      <p:sp>
        <p:nvSpPr>
          <p:cNvPr id="9" name="Rectangle 8"/>
          <p:cNvSpPr>
            <a:spLocks noGrp="1" noChangeArrowheads="1"/>
          </p:cNvSpPr>
          <p:nvPr>
            <p:ph type="sldNum" sz="quarter" idx="12"/>
          </p:nvPr>
        </p:nvSpPr>
        <p:spPr/>
        <p:txBody>
          <a:bodyPr/>
          <a:lstStyle>
            <a:lvl1pPr>
              <a:defRPr/>
            </a:lvl1pPr>
          </a:lstStyle>
          <a:p>
            <a:pPr>
              <a:defRPr/>
            </a:pPr>
            <a:fld id="{1DE6A91D-6706-4CCA-9696-3D7D0BA0246B}" type="slidenum">
              <a:rPr lang="nl-NL"/>
              <a:pPr>
                <a:defRPr/>
              </a:pPr>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inhoud 2"/>
          <p:cNvSpPr>
            <a:spLocks noGrp="1"/>
          </p:cNvSpPr>
          <p:nvPr>
            <p:ph idx="1"/>
          </p:nvPr>
        </p:nvSpPr>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6"/>
          <p:cNvSpPr>
            <a:spLocks noGrp="1" noChangeArrowheads="1"/>
          </p:cNvSpPr>
          <p:nvPr>
            <p:ph type="dt" sz="half" idx="10"/>
          </p:nvPr>
        </p:nvSpPr>
        <p:spPr>
          <a:ln/>
        </p:spPr>
        <p:txBody>
          <a:bodyPr/>
          <a:lstStyle>
            <a:lvl1pPr>
              <a:defRPr/>
            </a:lvl1pPr>
          </a:lstStyle>
          <a:p>
            <a:pPr>
              <a:defRPr/>
            </a:pPr>
            <a:fld id="{DCA9AFBB-2FB4-459F-BCCC-1D023F381D21}" type="datetime1">
              <a:rPr lang="nl-NL"/>
              <a:pPr>
                <a:defRPr/>
              </a:pPr>
              <a:t>10-5-2023</a:t>
            </a:fld>
            <a:endParaRPr lang="nl-NL"/>
          </a:p>
        </p:txBody>
      </p:sp>
      <p:sp>
        <p:nvSpPr>
          <p:cNvPr id="5" name="Rectangle 7"/>
          <p:cNvSpPr>
            <a:spLocks noGrp="1" noChangeArrowheads="1"/>
          </p:cNvSpPr>
          <p:nvPr>
            <p:ph type="ftr" sz="quarter" idx="11"/>
          </p:nvPr>
        </p:nvSpPr>
        <p:spPr>
          <a:ln/>
        </p:spPr>
        <p:txBody>
          <a:bodyPr/>
          <a:lstStyle>
            <a:lvl1pPr>
              <a:defRPr/>
            </a:lvl1pPr>
          </a:lstStyle>
          <a:p>
            <a:pPr>
              <a:defRPr/>
            </a:pPr>
            <a:endParaRPr lang="nl-NL"/>
          </a:p>
        </p:txBody>
      </p:sp>
      <p:sp>
        <p:nvSpPr>
          <p:cNvPr id="6" name="Rectangle 8"/>
          <p:cNvSpPr>
            <a:spLocks noGrp="1" noChangeArrowheads="1"/>
          </p:cNvSpPr>
          <p:nvPr>
            <p:ph type="sldNum" sz="quarter" idx="12"/>
          </p:nvPr>
        </p:nvSpPr>
        <p:spPr>
          <a:ln/>
        </p:spPr>
        <p:txBody>
          <a:bodyPr/>
          <a:lstStyle>
            <a:lvl1pPr>
              <a:defRPr/>
            </a:lvl1pPr>
          </a:lstStyle>
          <a:p>
            <a:pPr>
              <a:defRPr/>
            </a:pPr>
            <a:fld id="{144E27E6-8444-45CA-A3B5-39C4B1B2F5F3}" type="slidenum">
              <a:rPr lang="nl-NL"/>
              <a:pPr>
                <a:defRPr/>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Titelstijl van model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tekststijl van het model te bewerken</a:t>
            </a:r>
          </a:p>
        </p:txBody>
      </p:sp>
      <p:sp>
        <p:nvSpPr>
          <p:cNvPr id="4" name="Rectangle 6"/>
          <p:cNvSpPr>
            <a:spLocks noGrp="1" noChangeArrowheads="1"/>
          </p:cNvSpPr>
          <p:nvPr>
            <p:ph type="dt" sz="half" idx="10"/>
          </p:nvPr>
        </p:nvSpPr>
        <p:spPr>
          <a:ln/>
        </p:spPr>
        <p:txBody>
          <a:bodyPr/>
          <a:lstStyle>
            <a:lvl1pPr>
              <a:defRPr/>
            </a:lvl1pPr>
          </a:lstStyle>
          <a:p>
            <a:pPr>
              <a:defRPr/>
            </a:pPr>
            <a:fld id="{AA983B10-A391-4C2A-A8BC-E25B309D6E03}" type="datetime1">
              <a:rPr lang="nl-NL"/>
              <a:pPr>
                <a:defRPr/>
              </a:pPr>
              <a:t>10-5-2023</a:t>
            </a:fld>
            <a:endParaRPr lang="nl-NL"/>
          </a:p>
        </p:txBody>
      </p:sp>
      <p:sp>
        <p:nvSpPr>
          <p:cNvPr id="5" name="Rectangle 7"/>
          <p:cNvSpPr>
            <a:spLocks noGrp="1" noChangeArrowheads="1"/>
          </p:cNvSpPr>
          <p:nvPr>
            <p:ph type="ftr" sz="quarter" idx="11"/>
          </p:nvPr>
        </p:nvSpPr>
        <p:spPr>
          <a:ln/>
        </p:spPr>
        <p:txBody>
          <a:bodyPr/>
          <a:lstStyle>
            <a:lvl1pPr>
              <a:defRPr/>
            </a:lvl1pPr>
          </a:lstStyle>
          <a:p>
            <a:pPr>
              <a:defRPr/>
            </a:pPr>
            <a:endParaRPr lang="nl-NL"/>
          </a:p>
        </p:txBody>
      </p:sp>
      <p:sp>
        <p:nvSpPr>
          <p:cNvPr id="6" name="Rectangle 8"/>
          <p:cNvSpPr>
            <a:spLocks noGrp="1" noChangeArrowheads="1"/>
          </p:cNvSpPr>
          <p:nvPr>
            <p:ph type="sldNum" sz="quarter" idx="12"/>
          </p:nvPr>
        </p:nvSpPr>
        <p:spPr>
          <a:ln/>
        </p:spPr>
        <p:txBody>
          <a:bodyPr/>
          <a:lstStyle>
            <a:lvl1pPr>
              <a:defRPr/>
            </a:lvl1pPr>
          </a:lstStyle>
          <a:p>
            <a:pPr>
              <a:defRPr/>
            </a:pPr>
            <a:fld id="{5C22BE22-6266-49D0-ABFE-4EB43377148F}" type="slidenum">
              <a:rPr lang="nl-NL"/>
              <a:pPr>
                <a:defRPr/>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inhoud 2"/>
          <p:cNvSpPr>
            <a:spLocks noGrp="1"/>
          </p:cNvSpPr>
          <p:nvPr>
            <p:ph sz="half" idx="1"/>
          </p:nvPr>
        </p:nvSpPr>
        <p:spPr>
          <a:xfrm>
            <a:off x="719138" y="1268413"/>
            <a:ext cx="4037012" cy="4979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908550" y="1268413"/>
            <a:ext cx="4037013" cy="4979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6"/>
          <p:cNvSpPr>
            <a:spLocks noGrp="1" noChangeArrowheads="1"/>
          </p:cNvSpPr>
          <p:nvPr>
            <p:ph type="dt" sz="half" idx="10"/>
          </p:nvPr>
        </p:nvSpPr>
        <p:spPr>
          <a:ln/>
        </p:spPr>
        <p:txBody>
          <a:bodyPr/>
          <a:lstStyle>
            <a:lvl1pPr>
              <a:defRPr/>
            </a:lvl1pPr>
          </a:lstStyle>
          <a:p>
            <a:pPr>
              <a:defRPr/>
            </a:pPr>
            <a:fld id="{40E3DD4A-329D-4C9C-AEDF-4FF17695D3FC}" type="datetime1">
              <a:rPr lang="nl-NL"/>
              <a:pPr>
                <a:defRPr/>
              </a:pPr>
              <a:t>10-5-2023</a:t>
            </a:fld>
            <a:endParaRPr lang="nl-NL"/>
          </a:p>
        </p:txBody>
      </p:sp>
      <p:sp>
        <p:nvSpPr>
          <p:cNvPr id="6" name="Rectangle 7"/>
          <p:cNvSpPr>
            <a:spLocks noGrp="1" noChangeArrowheads="1"/>
          </p:cNvSpPr>
          <p:nvPr>
            <p:ph type="ftr" sz="quarter" idx="11"/>
          </p:nvPr>
        </p:nvSpPr>
        <p:spPr>
          <a:ln/>
        </p:spPr>
        <p:txBody>
          <a:bodyPr/>
          <a:lstStyle>
            <a:lvl1pPr>
              <a:defRPr/>
            </a:lvl1pPr>
          </a:lstStyle>
          <a:p>
            <a:pPr>
              <a:defRPr/>
            </a:pPr>
            <a:endParaRPr lang="nl-NL"/>
          </a:p>
        </p:txBody>
      </p:sp>
      <p:sp>
        <p:nvSpPr>
          <p:cNvPr id="7" name="Rectangle 8"/>
          <p:cNvSpPr>
            <a:spLocks noGrp="1" noChangeArrowheads="1"/>
          </p:cNvSpPr>
          <p:nvPr>
            <p:ph type="sldNum" sz="quarter" idx="12"/>
          </p:nvPr>
        </p:nvSpPr>
        <p:spPr>
          <a:ln/>
        </p:spPr>
        <p:txBody>
          <a:bodyPr/>
          <a:lstStyle>
            <a:lvl1pPr>
              <a:defRPr/>
            </a:lvl1pPr>
          </a:lstStyle>
          <a:p>
            <a:pPr>
              <a:defRPr/>
            </a:pPr>
            <a:fld id="{D6636082-8EB0-4C9A-838B-933F89594709}" type="slidenum">
              <a:rPr lang="nl-NL"/>
              <a:pPr>
                <a:defRPr/>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Titelstijl van model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6"/>
          <p:cNvSpPr>
            <a:spLocks noGrp="1" noChangeArrowheads="1"/>
          </p:cNvSpPr>
          <p:nvPr>
            <p:ph type="dt" sz="half" idx="10"/>
          </p:nvPr>
        </p:nvSpPr>
        <p:spPr>
          <a:ln/>
        </p:spPr>
        <p:txBody>
          <a:bodyPr/>
          <a:lstStyle>
            <a:lvl1pPr>
              <a:defRPr/>
            </a:lvl1pPr>
          </a:lstStyle>
          <a:p>
            <a:pPr>
              <a:defRPr/>
            </a:pPr>
            <a:fld id="{23ED4894-C253-4023-933A-AB04507B14F0}" type="datetime1">
              <a:rPr lang="nl-NL"/>
              <a:pPr>
                <a:defRPr/>
              </a:pPr>
              <a:t>10-5-2023</a:t>
            </a:fld>
            <a:endParaRPr lang="nl-NL"/>
          </a:p>
        </p:txBody>
      </p:sp>
      <p:sp>
        <p:nvSpPr>
          <p:cNvPr id="8" name="Rectangle 7"/>
          <p:cNvSpPr>
            <a:spLocks noGrp="1" noChangeArrowheads="1"/>
          </p:cNvSpPr>
          <p:nvPr>
            <p:ph type="ftr" sz="quarter" idx="11"/>
          </p:nvPr>
        </p:nvSpPr>
        <p:spPr>
          <a:ln/>
        </p:spPr>
        <p:txBody>
          <a:bodyPr/>
          <a:lstStyle>
            <a:lvl1pPr>
              <a:defRPr/>
            </a:lvl1pPr>
          </a:lstStyle>
          <a:p>
            <a:pPr>
              <a:defRPr/>
            </a:pPr>
            <a:endParaRPr lang="nl-NL"/>
          </a:p>
        </p:txBody>
      </p:sp>
      <p:sp>
        <p:nvSpPr>
          <p:cNvPr id="9" name="Rectangle 8"/>
          <p:cNvSpPr>
            <a:spLocks noGrp="1" noChangeArrowheads="1"/>
          </p:cNvSpPr>
          <p:nvPr>
            <p:ph type="sldNum" sz="quarter" idx="12"/>
          </p:nvPr>
        </p:nvSpPr>
        <p:spPr>
          <a:ln/>
        </p:spPr>
        <p:txBody>
          <a:bodyPr/>
          <a:lstStyle>
            <a:lvl1pPr>
              <a:defRPr/>
            </a:lvl1pPr>
          </a:lstStyle>
          <a:p>
            <a:pPr>
              <a:defRPr/>
            </a:pPr>
            <a:fld id="{928218A3-7362-4277-9A26-DA62AF329D92}" type="slidenum">
              <a:rPr lang="nl-NL"/>
              <a:pPr>
                <a:defRPr/>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Rectangle 6"/>
          <p:cNvSpPr>
            <a:spLocks noGrp="1" noChangeArrowheads="1"/>
          </p:cNvSpPr>
          <p:nvPr>
            <p:ph type="dt" sz="half" idx="10"/>
          </p:nvPr>
        </p:nvSpPr>
        <p:spPr>
          <a:ln/>
        </p:spPr>
        <p:txBody>
          <a:bodyPr/>
          <a:lstStyle>
            <a:lvl1pPr>
              <a:defRPr/>
            </a:lvl1pPr>
          </a:lstStyle>
          <a:p>
            <a:pPr>
              <a:defRPr/>
            </a:pPr>
            <a:fld id="{48447E8A-144C-4B7C-A122-AEFA472CEED8}" type="datetime1">
              <a:rPr lang="nl-NL"/>
              <a:pPr>
                <a:defRPr/>
              </a:pPr>
              <a:t>10-5-2023</a:t>
            </a:fld>
            <a:endParaRPr lang="nl-NL"/>
          </a:p>
        </p:txBody>
      </p:sp>
      <p:sp>
        <p:nvSpPr>
          <p:cNvPr id="4" name="Rectangle 7"/>
          <p:cNvSpPr>
            <a:spLocks noGrp="1" noChangeArrowheads="1"/>
          </p:cNvSpPr>
          <p:nvPr>
            <p:ph type="ftr" sz="quarter" idx="11"/>
          </p:nvPr>
        </p:nvSpPr>
        <p:spPr>
          <a:ln/>
        </p:spPr>
        <p:txBody>
          <a:bodyPr/>
          <a:lstStyle>
            <a:lvl1pPr>
              <a:defRPr/>
            </a:lvl1pPr>
          </a:lstStyle>
          <a:p>
            <a:pPr>
              <a:defRPr/>
            </a:pPr>
            <a:endParaRPr lang="nl-NL"/>
          </a:p>
        </p:txBody>
      </p:sp>
      <p:sp>
        <p:nvSpPr>
          <p:cNvPr id="5" name="Rectangle 8"/>
          <p:cNvSpPr>
            <a:spLocks noGrp="1" noChangeArrowheads="1"/>
          </p:cNvSpPr>
          <p:nvPr>
            <p:ph type="sldNum" sz="quarter" idx="12"/>
          </p:nvPr>
        </p:nvSpPr>
        <p:spPr>
          <a:ln/>
        </p:spPr>
        <p:txBody>
          <a:bodyPr/>
          <a:lstStyle>
            <a:lvl1pPr>
              <a:defRPr/>
            </a:lvl1pPr>
          </a:lstStyle>
          <a:p>
            <a:pPr>
              <a:defRPr/>
            </a:pPr>
            <a:fld id="{AB57A5F8-5575-467C-8A28-1B609A3F1BA8}" type="slidenum">
              <a:rPr lang="nl-NL"/>
              <a:pPr>
                <a:defRPr/>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807DA2B4-AF4D-4047-8357-C5C645DC6A1B}" type="datetime1">
              <a:rPr lang="nl-NL"/>
              <a:pPr>
                <a:defRPr/>
              </a:pPr>
              <a:t>10-5-2023</a:t>
            </a:fld>
            <a:endParaRPr lang="nl-NL"/>
          </a:p>
        </p:txBody>
      </p:sp>
      <p:sp>
        <p:nvSpPr>
          <p:cNvPr id="3" name="Rectangle 7"/>
          <p:cNvSpPr>
            <a:spLocks noGrp="1" noChangeArrowheads="1"/>
          </p:cNvSpPr>
          <p:nvPr>
            <p:ph type="ftr" sz="quarter" idx="11"/>
          </p:nvPr>
        </p:nvSpPr>
        <p:spPr>
          <a:ln/>
        </p:spPr>
        <p:txBody>
          <a:bodyPr/>
          <a:lstStyle>
            <a:lvl1pPr>
              <a:defRPr/>
            </a:lvl1pPr>
          </a:lstStyle>
          <a:p>
            <a:pPr>
              <a:defRPr/>
            </a:pPr>
            <a:endParaRPr lang="nl-NL"/>
          </a:p>
        </p:txBody>
      </p:sp>
      <p:sp>
        <p:nvSpPr>
          <p:cNvPr id="4" name="Rectangle 8"/>
          <p:cNvSpPr>
            <a:spLocks noGrp="1" noChangeArrowheads="1"/>
          </p:cNvSpPr>
          <p:nvPr>
            <p:ph type="sldNum" sz="quarter" idx="12"/>
          </p:nvPr>
        </p:nvSpPr>
        <p:spPr>
          <a:ln/>
        </p:spPr>
        <p:txBody>
          <a:bodyPr/>
          <a:lstStyle>
            <a:lvl1pPr>
              <a:defRPr/>
            </a:lvl1pPr>
          </a:lstStyle>
          <a:p>
            <a:pPr>
              <a:defRPr/>
            </a:pPr>
            <a:fld id="{BB5F1BC5-EC2C-4CE7-A97E-4D5F539043A8}" type="slidenum">
              <a:rPr lang="nl-NL"/>
              <a:pPr>
                <a:defRPr/>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nl-NL" smtClean="0"/>
              <a:t>Titelstijl van model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Rectangle 6"/>
          <p:cNvSpPr>
            <a:spLocks noGrp="1" noChangeArrowheads="1"/>
          </p:cNvSpPr>
          <p:nvPr>
            <p:ph type="dt" sz="half" idx="10"/>
          </p:nvPr>
        </p:nvSpPr>
        <p:spPr>
          <a:ln/>
        </p:spPr>
        <p:txBody>
          <a:bodyPr/>
          <a:lstStyle>
            <a:lvl1pPr>
              <a:defRPr/>
            </a:lvl1pPr>
          </a:lstStyle>
          <a:p>
            <a:pPr>
              <a:defRPr/>
            </a:pPr>
            <a:fld id="{56539137-FC5E-47A7-9076-D410ABBED1CC}" type="datetime1">
              <a:rPr lang="nl-NL"/>
              <a:pPr>
                <a:defRPr/>
              </a:pPr>
              <a:t>10-5-2023</a:t>
            </a:fld>
            <a:endParaRPr lang="nl-NL"/>
          </a:p>
        </p:txBody>
      </p:sp>
      <p:sp>
        <p:nvSpPr>
          <p:cNvPr id="6" name="Rectangle 7"/>
          <p:cNvSpPr>
            <a:spLocks noGrp="1" noChangeArrowheads="1"/>
          </p:cNvSpPr>
          <p:nvPr>
            <p:ph type="ftr" sz="quarter" idx="11"/>
          </p:nvPr>
        </p:nvSpPr>
        <p:spPr>
          <a:ln/>
        </p:spPr>
        <p:txBody>
          <a:bodyPr/>
          <a:lstStyle>
            <a:lvl1pPr>
              <a:defRPr/>
            </a:lvl1pPr>
          </a:lstStyle>
          <a:p>
            <a:pPr>
              <a:defRPr/>
            </a:pPr>
            <a:endParaRPr lang="nl-NL"/>
          </a:p>
        </p:txBody>
      </p:sp>
      <p:sp>
        <p:nvSpPr>
          <p:cNvPr id="7" name="Rectangle 8"/>
          <p:cNvSpPr>
            <a:spLocks noGrp="1" noChangeArrowheads="1"/>
          </p:cNvSpPr>
          <p:nvPr>
            <p:ph type="sldNum" sz="quarter" idx="12"/>
          </p:nvPr>
        </p:nvSpPr>
        <p:spPr>
          <a:ln/>
        </p:spPr>
        <p:txBody>
          <a:bodyPr/>
          <a:lstStyle>
            <a:lvl1pPr>
              <a:defRPr/>
            </a:lvl1pPr>
          </a:lstStyle>
          <a:p>
            <a:pPr>
              <a:defRPr/>
            </a:pPr>
            <a:fld id="{D4939B0D-8223-44E1-B500-9A29543DE766}" type="slidenum">
              <a:rPr lang="nl-NL"/>
              <a:pPr>
                <a:defRPr/>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nl-NL" smtClean="0"/>
              <a:t>Titelstijl van model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Rectangle 6"/>
          <p:cNvSpPr>
            <a:spLocks noGrp="1" noChangeArrowheads="1"/>
          </p:cNvSpPr>
          <p:nvPr>
            <p:ph type="dt" sz="half" idx="10"/>
          </p:nvPr>
        </p:nvSpPr>
        <p:spPr>
          <a:ln/>
        </p:spPr>
        <p:txBody>
          <a:bodyPr/>
          <a:lstStyle>
            <a:lvl1pPr>
              <a:defRPr/>
            </a:lvl1pPr>
          </a:lstStyle>
          <a:p>
            <a:pPr>
              <a:defRPr/>
            </a:pPr>
            <a:fld id="{BC49938E-DD55-4389-B838-60B650D6E5DA}" type="datetime1">
              <a:rPr lang="nl-NL"/>
              <a:pPr>
                <a:defRPr/>
              </a:pPr>
              <a:t>10-5-2023</a:t>
            </a:fld>
            <a:endParaRPr lang="nl-NL"/>
          </a:p>
        </p:txBody>
      </p:sp>
      <p:sp>
        <p:nvSpPr>
          <p:cNvPr id="6" name="Rectangle 7"/>
          <p:cNvSpPr>
            <a:spLocks noGrp="1" noChangeArrowheads="1"/>
          </p:cNvSpPr>
          <p:nvPr>
            <p:ph type="ftr" sz="quarter" idx="11"/>
          </p:nvPr>
        </p:nvSpPr>
        <p:spPr>
          <a:ln/>
        </p:spPr>
        <p:txBody>
          <a:bodyPr/>
          <a:lstStyle>
            <a:lvl1pPr>
              <a:defRPr/>
            </a:lvl1pPr>
          </a:lstStyle>
          <a:p>
            <a:pPr>
              <a:defRPr/>
            </a:pPr>
            <a:endParaRPr lang="nl-NL"/>
          </a:p>
        </p:txBody>
      </p:sp>
      <p:sp>
        <p:nvSpPr>
          <p:cNvPr id="7" name="Rectangle 8"/>
          <p:cNvSpPr>
            <a:spLocks noGrp="1" noChangeArrowheads="1"/>
          </p:cNvSpPr>
          <p:nvPr>
            <p:ph type="sldNum" sz="quarter" idx="12"/>
          </p:nvPr>
        </p:nvSpPr>
        <p:spPr>
          <a:ln/>
        </p:spPr>
        <p:txBody>
          <a:bodyPr/>
          <a:lstStyle>
            <a:lvl1pPr>
              <a:defRPr/>
            </a:lvl1pPr>
          </a:lstStyle>
          <a:p>
            <a:pPr>
              <a:defRPr/>
            </a:pPr>
            <a:fld id="{0BD266CB-D028-4A0F-945D-DAC2D2C09C4A}" type="slidenum">
              <a:rPr lang="nl-NL"/>
              <a:pPr>
                <a:defRPr/>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6"/>
          <p:cNvSpPr>
            <a:spLocks noGrp="1" noChangeArrowheads="1"/>
          </p:cNvSpPr>
          <p:nvPr>
            <p:ph type="dt" sz="half" idx="10"/>
          </p:nvPr>
        </p:nvSpPr>
        <p:spPr>
          <a:ln/>
        </p:spPr>
        <p:txBody>
          <a:bodyPr/>
          <a:lstStyle>
            <a:lvl1pPr>
              <a:defRPr/>
            </a:lvl1pPr>
          </a:lstStyle>
          <a:p>
            <a:pPr>
              <a:defRPr/>
            </a:pPr>
            <a:fld id="{3465787D-2C91-4545-B943-8E498AD7A8FD}" type="datetime1">
              <a:rPr lang="nl-NL"/>
              <a:pPr>
                <a:defRPr/>
              </a:pPr>
              <a:t>10-5-2023</a:t>
            </a:fld>
            <a:endParaRPr lang="nl-NL"/>
          </a:p>
        </p:txBody>
      </p:sp>
      <p:sp>
        <p:nvSpPr>
          <p:cNvPr id="5" name="Rectangle 7"/>
          <p:cNvSpPr>
            <a:spLocks noGrp="1" noChangeArrowheads="1"/>
          </p:cNvSpPr>
          <p:nvPr>
            <p:ph type="ftr" sz="quarter" idx="11"/>
          </p:nvPr>
        </p:nvSpPr>
        <p:spPr>
          <a:ln/>
        </p:spPr>
        <p:txBody>
          <a:bodyPr/>
          <a:lstStyle>
            <a:lvl1pPr>
              <a:defRPr/>
            </a:lvl1pPr>
          </a:lstStyle>
          <a:p>
            <a:pPr>
              <a:defRPr/>
            </a:pPr>
            <a:endParaRPr lang="nl-NL"/>
          </a:p>
        </p:txBody>
      </p:sp>
      <p:sp>
        <p:nvSpPr>
          <p:cNvPr id="6" name="Rectangle 8"/>
          <p:cNvSpPr>
            <a:spLocks noGrp="1" noChangeArrowheads="1"/>
          </p:cNvSpPr>
          <p:nvPr>
            <p:ph type="sldNum" sz="quarter" idx="12"/>
          </p:nvPr>
        </p:nvSpPr>
        <p:spPr>
          <a:ln/>
        </p:spPr>
        <p:txBody>
          <a:bodyPr/>
          <a:lstStyle>
            <a:lvl1pPr>
              <a:defRPr/>
            </a:lvl1pPr>
          </a:lstStyle>
          <a:p>
            <a:pPr>
              <a:defRPr/>
            </a:pPr>
            <a:fld id="{13DF7350-8563-46E6-9577-5D0D463DA8DE}" type="slidenum">
              <a:rPr lang="nl-NL"/>
              <a:pPr>
                <a:defRPr/>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889750" y="152400"/>
            <a:ext cx="2055813" cy="6096000"/>
          </a:xfrm>
        </p:spPr>
        <p:txBody>
          <a:bodyPr vert="eaVert"/>
          <a:lstStyle/>
          <a:p>
            <a:r>
              <a:rPr lang="nl-NL" smtClean="0"/>
              <a:t>Titelstijl van model bewerken</a:t>
            </a:r>
            <a:endParaRPr lang="nl-NL"/>
          </a:p>
        </p:txBody>
      </p:sp>
      <p:sp>
        <p:nvSpPr>
          <p:cNvPr id="3" name="Tijdelijke aanduiding voor verticale tekst 2"/>
          <p:cNvSpPr>
            <a:spLocks noGrp="1"/>
          </p:cNvSpPr>
          <p:nvPr>
            <p:ph type="body" orient="vert" idx="1"/>
          </p:nvPr>
        </p:nvSpPr>
        <p:spPr>
          <a:xfrm>
            <a:off x="719138" y="152400"/>
            <a:ext cx="6018212" cy="6096000"/>
          </a:xfrm>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6"/>
          <p:cNvSpPr>
            <a:spLocks noGrp="1" noChangeArrowheads="1"/>
          </p:cNvSpPr>
          <p:nvPr>
            <p:ph type="dt" sz="half" idx="10"/>
          </p:nvPr>
        </p:nvSpPr>
        <p:spPr>
          <a:ln/>
        </p:spPr>
        <p:txBody>
          <a:bodyPr/>
          <a:lstStyle>
            <a:lvl1pPr>
              <a:defRPr/>
            </a:lvl1pPr>
          </a:lstStyle>
          <a:p>
            <a:pPr>
              <a:defRPr/>
            </a:pPr>
            <a:fld id="{0F53A6A9-A821-45A8-8ECE-70F85064C88A}" type="datetime1">
              <a:rPr lang="nl-NL"/>
              <a:pPr>
                <a:defRPr/>
              </a:pPr>
              <a:t>10-5-2023</a:t>
            </a:fld>
            <a:endParaRPr lang="nl-NL"/>
          </a:p>
        </p:txBody>
      </p:sp>
      <p:sp>
        <p:nvSpPr>
          <p:cNvPr id="5" name="Rectangle 7"/>
          <p:cNvSpPr>
            <a:spLocks noGrp="1" noChangeArrowheads="1"/>
          </p:cNvSpPr>
          <p:nvPr>
            <p:ph type="ftr" sz="quarter" idx="11"/>
          </p:nvPr>
        </p:nvSpPr>
        <p:spPr>
          <a:ln/>
        </p:spPr>
        <p:txBody>
          <a:bodyPr/>
          <a:lstStyle>
            <a:lvl1pPr>
              <a:defRPr/>
            </a:lvl1pPr>
          </a:lstStyle>
          <a:p>
            <a:pPr>
              <a:defRPr/>
            </a:pPr>
            <a:endParaRPr lang="nl-NL"/>
          </a:p>
        </p:txBody>
      </p:sp>
      <p:sp>
        <p:nvSpPr>
          <p:cNvPr id="6" name="Rectangle 8"/>
          <p:cNvSpPr>
            <a:spLocks noGrp="1" noChangeArrowheads="1"/>
          </p:cNvSpPr>
          <p:nvPr>
            <p:ph type="sldNum" sz="quarter" idx="12"/>
          </p:nvPr>
        </p:nvSpPr>
        <p:spPr>
          <a:ln/>
        </p:spPr>
        <p:txBody>
          <a:bodyPr/>
          <a:lstStyle>
            <a:lvl1pPr>
              <a:defRPr/>
            </a:lvl1pPr>
          </a:lstStyle>
          <a:p>
            <a:pPr>
              <a:defRPr/>
            </a:pPr>
            <a:fld id="{EFCAC25F-9455-4849-BE57-351127C9FDD8}" type="slidenum">
              <a:rPr lang="nl-NL"/>
              <a:pPr>
                <a:defRPr/>
              </a:pPr>
              <a:t>‹nr.›</a:t>
            </a:fld>
            <a:endParaRPr lang="nl-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719138" y="152400"/>
            <a:ext cx="7205662" cy="963613"/>
          </a:xfrm>
        </p:spPr>
        <p:txBody>
          <a:bodyPr/>
          <a:lstStyle/>
          <a:p>
            <a:r>
              <a:rPr lang="nl-NL" smtClean="0"/>
              <a:t>Titelstijl van model bewerken</a:t>
            </a:r>
            <a:endParaRPr lang="nl-NL"/>
          </a:p>
        </p:txBody>
      </p:sp>
      <p:sp>
        <p:nvSpPr>
          <p:cNvPr id="3" name="Tijdelijke aanduiding voor tabel 2"/>
          <p:cNvSpPr>
            <a:spLocks noGrp="1"/>
          </p:cNvSpPr>
          <p:nvPr>
            <p:ph type="tbl" idx="1"/>
          </p:nvPr>
        </p:nvSpPr>
        <p:spPr>
          <a:xfrm>
            <a:off x="719138" y="1268413"/>
            <a:ext cx="8226425" cy="4979987"/>
          </a:xfrm>
        </p:spPr>
        <p:txBody>
          <a:bodyPr/>
          <a:lstStyle/>
          <a:p>
            <a:pPr lvl="0"/>
            <a:endParaRPr lang="nl-NL" noProof="0"/>
          </a:p>
        </p:txBody>
      </p:sp>
      <p:sp>
        <p:nvSpPr>
          <p:cNvPr id="4" name="Rectangle 6"/>
          <p:cNvSpPr>
            <a:spLocks noGrp="1" noChangeArrowheads="1"/>
          </p:cNvSpPr>
          <p:nvPr>
            <p:ph type="dt" sz="half" idx="10"/>
          </p:nvPr>
        </p:nvSpPr>
        <p:spPr>
          <a:ln/>
        </p:spPr>
        <p:txBody>
          <a:bodyPr/>
          <a:lstStyle>
            <a:lvl1pPr>
              <a:defRPr/>
            </a:lvl1pPr>
          </a:lstStyle>
          <a:p>
            <a:pPr>
              <a:defRPr/>
            </a:pPr>
            <a:fld id="{F91C113D-B97F-44E6-94BB-CEADE4F3FAD1}" type="datetime1">
              <a:rPr lang="nl-NL"/>
              <a:pPr>
                <a:defRPr/>
              </a:pPr>
              <a:t>10-5-2023</a:t>
            </a:fld>
            <a:endParaRPr lang="nl-NL"/>
          </a:p>
        </p:txBody>
      </p:sp>
      <p:sp>
        <p:nvSpPr>
          <p:cNvPr id="5" name="Rectangle 7"/>
          <p:cNvSpPr>
            <a:spLocks noGrp="1" noChangeArrowheads="1"/>
          </p:cNvSpPr>
          <p:nvPr>
            <p:ph type="ftr" sz="quarter" idx="11"/>
          </p:nvPr>
        </p:nvSpPr>
        <p:spPr>
          <a:ln/>
        </p:spPr>
        <p:txBody>
          <a:bodyPr/>
          <a:lstStyle>
            <a:lvl1pPr>
              <a:defRPr/>
            </a:lvl1pPr>
          </a:lstStyle>
          <a:p>
            <a:pPr>
              <a:defRPr/>
            </a:pPr>
            <a:endParaRPr lang="nl-NL"/>
          </a:p>
        </p:txBody>
      </p:sp>
      <p:sp>
        <p:nvSpPr>
          <p:cNvPr id="6" name="Rectangle 8"/>
          <p:cNvSpPr>
            <a:spLocks noGrp="1" noChangeArrowheads="1"/>
          </p:cNvSpPr>
          <p:nvPr>
            <p:ph type="sldNum" sz="quarter" idx="12"/>
          </p:nvPr>
        </p:nvSpPr>
        <p:spPr>
          <a:ln/>
        </p:spPr>
        <p:txBody>
          <a:bodyPr/>
          <a:lstStyle>
            <a:lvl1pPr>
              <a:defRPr/>
            </a:lvl1pPr>
          </a:lstStyle>
          <a:p>
            <a:pPr>
              <a:defRPr/>
            </a:pPr>
            <a:fld id="{154F71B2-E42A-4677-88BD-A4089F3463CC}" type="slidenum">
              <a:rPr lang="nl-NL"/>
              <a:pPr>
                <a:defRPr/>
              </a:pPr>
              <a:t>‹nr.›</a:t>
            </a:fld>
            <a:endParaRPr lang="nl-N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Titelstijl van model bewerken</a:t>
            </a:r>
            <a:endParaRPr lang="nl-NL"/>
          </a:p>
        </p:txBody>
      </p:sp>
      <p:sp>
        <p:nvSpPr>
          <p:cNvPr id="3" name="Sub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smtClean="0"/>
              <a:t>Klik om de titelstijl van het model te bewerken</a:t>
            </a:r>
            <a:endParaRPr lang="nl-NL"/>
          </a:p>
        </p:txBody>
      </p:sp>
      <p:sp>
        <p:nvSpPr>
          <p:cNvPr id="4" name="Rectangle 6"/>
          <p:cNvSpPr>
            <a:spLocks noGrp="1" noChangeArrowheads="1"/>
          </p:cNvSpPr>
          <p:nvPr>
            <p:ph type="dt" sz="half" idx="10"/>
          </p:nvPr>
        </p:nvSpPr>
        <p:spPr>
          <a:ln/>
        </p:spPr>
        <p:txBody>
          <a:bodyPr/>
          <a:lstStyle>
            <a:lvl1pPr>
              <a:defRPr/>
            </a:lvl1pPr>
          </a:lstStyle>
          <a:p>
            <a:pPr>
              <a:defRPr/>
            </a:pPr>
            <a:fld id="{FB946038-4E6B-4211-9995-DC7A8F90AA93}" type="datetime1">
              <a:rPr lang="nl-NL"/>
              <a:pPr>
                <a:defRPr/>
              </a:pPr>
              <a:t>10-5-2023</a:t>
            </a:fld>
            <a:endParaRPr lang="nl-NL"/>
          </a:p>
        </p:txBody>
      </p:sp>
      <p:sp>
        <p:nvSpPr>
          <p:cNvPr id="5" name="Rectangle 7"/>
          <p:cNvSpPr>
            <a:spLocks noGrp="1" noChangeArrowheads="1"/>
          </p:cNvSpPr>
          <p:nvPr>
            <p:ph type="ftr" sz="quarter" idx="11"/>
          </p:nvPr>
        </p:nvSpPr>
        <p:spPr>
          <a:ln/>
        </p:spPr>
        <p:txBody>
          <a:bodyPr/>
          <a:lstStyle>
            <a:lvl1pPr>
              <a:defRPr/>
            </a:lvl1pPr>
          </a:lstStyle>
          <a:p>
            <a:pPr>
              <a:defRPr/>
            </a:pPr>
            <a:endParaRPr lang="nl-NL"/>
          </a:p>
        </p:txBody>
      </p:sp>
      <p:sp>
        <p:nvSpPr>
          <p:cNvPr id="6" name="Rectangle 8"/>
          <p:cNvSpPr>
            <a:spLocks noGrp="1" noChangeArrowheads="1"/>
          </p:cNvSpPr>
          <p:nvPr>
            <p:ph type="sldNum" sz="quarter" idx="12"/>
          </p:nvPr>
        </p:nvSpPr>
        <p:spPr>
          <a:ln/>
        </p:spPr>
        <p:txBody>
          <a:bodyPr/>
          <a:lstStyle>
            <a:lvl1pPr>
              <a:defRPr/>
            </a:lvl1pPr>
          </a:lstStyle>
          <a:p>
            <a:pPr>
              <a:defRPr/>
            </a:pPr>
            <a:fld id="{7AD8FA32-9401-42B9-826A-2AE22406B5F1}" type="slidenum">
              <a:rPr lang="nl-NL"/>
              <a:pPr>
                <a:defRPr/>
              </a:pPr>
              <a:t>‹nr.›</a:t>
            </a:fld>
            <a:endParaRPr lang="nl-N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kst 100%">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9755B711-376D-44B0-9F0E-432C58A11422}"/>
              </a:ext>
            </a:extLst>
          </p:cNvPr>
          <p:cNvSpPr>
            <a:spLocks noGrp="1"/>
          </p:cNvSpPr>
          <p:nvPr>
            <p:ph type="title"/>
          </p:nvPr>
        </p:nvSpPr>
        <p:spPr/>
        <p:txBody>
          <a:bodyPr/>
          <a:lstStyle/>
          <a:p>
            <a:r>
              <a:rPr lang="nl-NL" dirty="0"/>
              <a:t>Klik om stijl te bewerken</a:t>
            </a:r>
          </a:p>
        </p:txBody>
      </p:sp>
      <p:sp>
        <p:nvSpPr>
          <p:cNvPr id="3" name="Tijdelijke aanduiding voor verticale tekst 2">
            <a:extLst>
              <a:ext uri="{FF2B5EF4-FFF2-40B4-BE49-F238E27FC236}">
                <a16:creationId xmlns="" xmlns:a16="http://schemas.microsoft.com/office/drawing/2014/main" id="{0070860F-618B-4912-8715-61231514C203}"/>
              </a:ext>
            </a:extLst>
          </p:cNvPr>
          <p:cNvSpPr>
            <a:spLocks noGrp="1"/>
          </p:cNvSpPr>
          <p:nvPr>
            <p:ph type="body" orient="vert" idx="1"/>
          </p:nvPr>
        </p:nvSpPr>
        <p:spPr/>
        <p:txBody>
          <a:bodyPr vert="horz"/>
          <a:lstStyle>
            <a:lvl1pPr>
              <a:defRPr sz="1349"/>
            </a:lvl1pPr>
            <a:lvl2pPr>
              <a:defRPr sz="1349"/>
            </a:lvl2pPr>
            <a:lvl3pPr>
              <a:defRPr sz="1349"/>
            </a:lvl3pPr>
            <a:lvl4pPr>
              <a:defRPr sz="1499"/>
            </a:lvl4pPr>
            <a:lvl5pPr>
              <a:defRPr sz="1349"/>
            </a:lvl5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dianummer 5">
            <a:extLst>
              <a:ext uri="{FF2B5EF4-FFF2-40B4-BE49-F238E27FC236}">
                <a16:creationId xmlns="" xmlns:a16="http://schemas.microsoft.com/office/drawing/2014/main" id="{CBC960B6-DA55-4D94-9E0A-23E49CDD9F85}"/>
              </a:ext>
            </a:extLst>
          </p:cNvPr>
          <p:cNvSpPr>
            <a:spLocks noGrp="1"/>
          </p:cNvSpPr>
          <p:nvPr>
            <p:ph type="sldNum" sz="quarter" idx="12"/>
          </p:nvPr>
        </p:nvSpPr>
        <p:spPr/>
        <p:txBody>
          <a:bodyPr/>
          <a:lstStyle/>
          <a:p>
            <a:fld id="{57E4004F-4CC6-40C9-B0B5-510548401FB5}" type="slidenum">
              <a:rPr lang="nl-NL" smtClean="0"/>
              <a:t>‹nr.›</a:t>
            </a:fld>
            <a:endParaRPr lang="nl-NL" dirty="0"/>
          </a:p>
        </p:txBody>
      </p:sp>
      <p:grpSp>
        <p:nvGrpSpPr>
          <p:cNvPr id="7" name="GRID" hidden="1">
            <a:extLst>
              <a:ext uri="{FF2B5EF4-FFF2-40B4-BE49-F238E27FC236}">
                <a16:creationId xmlns="" xmlns:a16="http://schemas.microsoft.com/office/drawing/2014/main" id="{9C42BC58-B376-4506-B928-361BDCEE99F6}"/>
              </a:ext>
            </a:extLst>
          </p:cNvPr>
          <p:cNvGrpSpPr/>
          <p:nvPr userDrawn="1"/>
        </p:nvGrpSpPr>
        <p:grpSpPr>
          <a:xfrm>
            <a:off x="1" y="-2842"/>
            <a:ext cx="9150113" cy="6860842"/>
            <a:chOff x="0" y="-2842"/>
            <a:chExt cx="12204917" cy="6860842"/>
          </a:xfrm>
        </p:grpSpPr>
        <p:sp>
          <p:nvSpPr>
            <p:cNvPr id="8" name="Rechthoek 7">
              <a:extLst>
                <a:ext uri="{FF2B5EF4-FFF2-40B4-BE49-F238E27FC236}">
                  <a16:creationId xmlns="" xmlns:a16="http://schemas.microsoft.com/office/drawing/2014/main" id="{27B1EE64-FDFC-44A1-B11B-92667914A3A7}"/>
                </a:ext>
              </a:extLst>
            </p:cNvPr>
            <p:cNvSpPr/>
            <p:nvPr userDrawn="1"/>
          </p:nvSpPr>
          <p:spPr>
            <a:xfrm>
              <a:off x="0" y="0"/>
              <a:ext cx="12196763" cy="687921"/>
            </a:xfrm>
            <a:prstGeom prst="rect">
              <a:avLst/>
            </a:prstGeom>
            <a:solidFill>
              <a:schemeClr val="tx1">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49" dirty="0"/>
            </a:p>
          </p:txBody>
        </p:sp>
        <p:sp>
          <p:nvSpPr>
            <p:cNvPr id="9" name="Rechthoek 8">
              <a:extLst>
                <a:ext uri="{FF2B5EF4-FFF2-40B4-BE49-F238E27FC236}">
                  <a16:creationId xmlns="" xmlns:a16="http://schemas.microsoft.com/office/drawing/2014/main" id="{FA439854-9F6F-4DCE-B982-8B9AF886BC0D}"/>
                </a:ext>
              </a:extLst>
            </p:cNvPr>
            <p:cNvSpPr/>
            <p:nvPr userDrawn="1"/>
          </p:nvSpPr>
          <p:spPr>
            <a:xfrm>
              <a:off x="0" y="1549403"/>
              <a:ext cx="12196763" cy="256644"/>
            </a:xfrm>
            <a:prstGeom prst="rect">
              <a:avLst/>
            </a:prstGeom>
            <a:solidFill>
              <a:schemeClr val="tx1">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49" dirty="0"/>
            </a:p>
          </p:txBody>
        </p:sp>
        <p:sp>
          <p:nvSpPr>
            <p:cNvPr id="10" name="Rechthoek 9">
              <a:extLst>
                <a:ext uri="{FF2B5EF4-FFF2-40B4-BE49-F238E27FC236}">
                  <a16:creationId xmlns="" xmlns:a16="http://schemas.microsoft.com/office/drawing/2014/main" id="{707CA3C3-3B54-4677-A824-BA9140C3F9FB}"/>
                </a:ext>
              </a:extLst>
            </p:cNvPr>
            <p:cNvSpPr/>
            <p:nvPr userDrawn="1"/>
          </p:nvSpPr>
          <p:spPr>
            <a:xfrm>
              <a:off x="0" y="5691767"/>
              <a:ext cx="12196763" cy="101068"/>
            </a:xfrm>
            <a:prstGeom prst="rect">
              <a:avLst/>
            </a:prstGeom>
            <a:solidFill>
              <a:schemeClr val="tx1">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49" dirty="0"/>
            </a:p>
          </p:txBody>
        </p:sp>
        <p:sp>
          <p:nvSpPr>
            <p:cNvPr id="11" name="Rechthoek 10">
              <a:extLst>
                <a:ext uri="{FF2B5EF4-FFF2-40B4-BE49-F238E27FC236}">
                  <a16:creationId xmlns="" xmlns:a16="http://schemas.microsoft.com/office/drawing/2014/main" id="{D8AC4DBE-3163-40A0-BCE6-E04382D6051C}"/>
                </a:ext>
              </a:extLst>
            </p:cNvPr>
            <p:cNvSpPr/>
            <p:nvPr userDrawn="1"/>
          </p:nvSpPr>
          <p:spPr>
            <a:xfrm>
              <a:off x="0" y="-2842"/>
              <a:ext cx="783069" cy="6860842"/>
            </a:xfrm>
            <a:prstGeom prst="rect">
              <a:avLst/>
            </a:prstGeom>
            <a:solidFill>
              <a:schemeClr val="tx1">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49" dirty="0"/>
            </a:p>
          </p:txBody>
        </p:sp>
        <p:sp>
          <p:nvSpPr>
            <p:cNvPr id="12" name="Rechthoek 11">
              <a:extLst>
                <a:ext uri="{FF2B5EF4-FFF2-40B4-BE49-F238E27FC236}">
                  <a16:creationId xmlns="" xmlns:a16="http://schemas.microsoft.com/office/drawing/2014/main" id="{E6497FB5-BDE6-4199-B2D2-3CE9E923F36C}"/>
                </a:ext>
              </a:extLst>
            </p:cNvPr>
            <p:cNvSpPr/>
            <p:nvPr userDrawn="1"/>
          </p:nvSpPr>
          <p:spPr>
            <a:xfrm>
              <a:off x="11417771" y="-2842"/>
              <a:ext cx="783069" cy="6860842"/>
            </a:xfrm>
            <a:prstGeom prst="rect">
              <a:avLst/>
            </a:prstGeom>
            <a:solidFill>
              <a:schemeClr val="tx1">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49" dirty="0"/>
            </a:p>
          </p:txBody>
        </p:sp>
        <p:sp>
          <p:nvSpPr>
            <p:cNvPr id="13" name="Rechthoek 12">
              <a:extLst>
                <a:ext uri="{FF2B5EF4-FFF2-40B4-BE49-F238E27FC236}">
                  <a16:creationId xmlns="" xmlns:a16="http://schemas.microsoft.com/office/drawing/2014/main" id="{3A257574-E13E-49AE-8E00-001478B2E3BD}"/>
                </a:ext>
              </a:extLst>
            </p:cNvPr>
            <p:cNvSpPr/>
            <p:nvPr userDrawn="1"/>
          </p:nvSpPr>
          <p:spPr>
            <a:xfrm>
              <a:off x="0" y="6528391"/>
              <a:ext cx="12196763" cy="329609"/>
            </a:xfrm>
            <a:prstGeom prst="rect">
              <a:avLst/>
            </a:prstGeom>
            <a:solidFill>
              <a:schemeClr val="tx1">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49" dirty="0"/>
            </a:p>
          </p:txBody>
        </p:sp>
        <p:sp>
          <p:nvSpPr>
            <p:cNvPr id="14" name="Rechthoek 13">
              <a:extLst>
                <a:ext uri="{FF2B5EF4-FFF2-40B4-BE49-F238E27FC236}">
                  <a16:creationId xmlns="" xmlns:a16="http://schemas.microsoft.com/office/drawing/2014/main" id="{75EF66B5-9080-4607-A13B-2AAEE98A7C4F}"/>
                </a:ext>
              </a:extLst>
            </p:cNvPr>
            <p:cNvSpPr/>
            <p:nvPr userDrawn="1"/>
          </p:nvSpPr>
          <p:spPr>
            <a:xfrm>
              <a:off x="11789888" y="-2842"/>
              <a:ext cx="415029" cy="6860842"/>
            </a:xfrm>
            <a:prstGeom prst="rect">
              <a:avLst/>
            </a:prstGeom>
            <a:solidFill>
              <a:schemeClr val="tx1">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49" dirty="0"/>
            </a:p>
          </p:txBody>
        </p:sp>
      </p:grpSp>
      <p:sp>
        <p:nvSpPr>
          <p:cNvPr id="16" name="Tijdelijke aanduiding voor tekst 15">
            <a:extLst>
              <a:ext uri="{FF2B5EF4-FFF2-40B4-BE49-F238E27FC236}">
                <a16:creationId xmlns="" xmlns:a16="http://schemas.microsoft.com/office/drawing/2014/main" id="{AE00A950-AAAB-4457-A148-ADF47DBA97F6}"/>
              </a:ext>
            </a:extLst>
          </p:cNvPr>
          <p:cNvSpPr>
            <a:spLocks noGrp="1"/>
          </p:cNvSpPr>
          <p:nvPr>
            <p:ph type="body" sz="quarter" idx="13" hasCustomPrompt="1"/>
          </p:nvPr>
        </p:nvSpPr>
        <p:spPr>
          <a:xfrm>
            <a:off x="586750" y="6202437"/>
            <a:ext cx="7116375" cy="32595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defRPr lang="nl-NL" sz="600" b="0" dirty="0">
                <a:solidFill>
                  <a:schemeClr val="accent5"/>
                </a:solidFill>
              </a:defRPr>
            </a:lvl1pPr>
          </a:lstStyle>
          <a:p>
            <a:pPr lvl="0" defTabSz="657954" eaLnBrk="1" fontAlgn="auto" latinLnBrk="0" hangingPunct="1">
              <a:spcBef>
                <a:spcPct val="0"/>
              </a:spcBef>
              <a:spcAft>
                <a:spcPts val="0"/>
              </a:spcAft>
            </a:pPr>
            <a:r>
              <a:rPr lang="nl-NL" dirty="0"/>
              <a:t>Source..</a:t>
            </a:r>
          </a:p>
        </p:txBody>
      </p:sp>
    </p:spTree>
    <p:extLst>
      <p:ext uri="{BB962C8B-B14F-4D97-AF65-F5344CB8AC3E}">
        <p14:creationId xmlns:p14="http://schemas.microsoft.com/office/powerpoint/2010/main" val="2587856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Tergooi_vervolgpagina_logo kleur-01"/>
          <p:cNvPicPr>
            <a:picLocks noChangeAspect="1" noChangeArrowheads="1"/>
          </p:cNvPicPr>
          <p:nvPr/>
        </p:nvPicPr>
        <p:blipFill>
          <a:blip r:embed="rId16"/>
          <a:srcRect/>
          <a:stretch>
            <a:fillRect/>
          </a:stretch>
        </p:blipFill>
        <p:spPr bwMode="auto">
          <a:xfrm>
            <a:off x="0" y="0"/>
            <a:ext cx="9140825" cy="6854825"/>
          </a:xfrm>
          <a:prstGeom prst="rect">
            <a:avLst/>
          </a:prstGeom>
          <a:noFill/>
          <a:ln w="9525">
            <a:noFill/>
            <a:miter lim="800000"/>
            <a:headEnd/>
            <a:tailEnd/>
          </a:ln>
        </p:spPr>
      </p:pic>
      <p:sp>
        <p:nvSpPr>
          <p:cNvPr id="99331" name="Rectangle 3"/>
          <p:cNvSpPr>
            <a:spLocks noChangeArrowheads="1"/>
          </p:cNvSpPr>
          <p:nvPr/>
        </p:nvSpPr>
        <p:spPr bwMode="auto">
          <a:xfrm>
            <a:off x="0" y="0"/>
            <a:ext cx="304800" cy="6858000"/>
          </a:xfrm>
          <a:prstGeom prst="rect">
            <a:avLst/>
          </a:prstGeom>
          <a:solidFill>
            <a:srgbClr val="7AB800"/>
          </a:solidFill>
          <a:ln>
            <a:noFill/>
          </a:ln>
          <a:effectLst/>
          <a:extLst/>
        </p:spPr>
        <p:txBody>
          <a:bodyPr wrap="none" anchor="ctr"/>
          <a:lstStyle/>
          <a:p>
            <a:pPr algn="ctr">
              <a:defRPr/>
            </a:pPr>
            <a:endParaRPr lang="en-US">
              <a:latin typeface="Georgia" charset="0"/>
              <a:ea typeface="ＭＳ Ｐゴシック" charset="0"/>
              <a:cs typeface="Arial" charset="0"/>
            </a:endParaRPr>
          </a:p>
        </p:txBody>
      </p:sp>
      <p:sp>
        <p:nvSpPr>
          <p:cNvPr id="1028" name="Rectangle 4"/>
          <p:cNvSpPr>
            <a:spLocks noGrp="1" noChangeArrowheads="1"/>
          </p:cNvSpPr>
          <p:nvPr>
            <p:ph type="title"/>
          </p:nvPr>
        </p:nvSpPr>
        <p:spPr bwMode="auto">
          <a:xfrm>
            <a:off x="719138" y="152400"/>
            <a:ext cx="7205662" cy="9636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l-NL" smtClean="0"/>
              <a:t>Klik om het opmaakprofiel te bewerken</a:t>
            </a:r>
          </a:p>
        </p:txBody>
      </p:sp>
      <p:sp>
        <p:nvSpPr>
          <p:cNvPr id="1029" name="Rectangle 5"/>
          <p:cNvSpPr>
            <a:spLocks noGrp="1" noChangeArrowheads="1"/>
          </p:cNvSpPr>
          <p:nvPr>
            <p:ph type="body" idx="1"/>
          </p:nvPr>
        </p:nvSpPr>
        <p:spPr bwMode="auto">
          <a:xfrm>
            <a:off x="719138" y="1268413"/>
            <a:ext cx="8226425" cy="49799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smtClean="0"/>
              <a:t>Klik om de opmaakprofielen van de modeltekst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
        <p:nvSpPr>
          <p:cNvPr id="99334" name="Rectangle 6"/>
          <p:cNvSpPr>
            <a:spLocks noGrp="1" noChangeArrowheads="1"/>
          </p:cNvSpPr>
          <p:nvPr>
            <p:ph type="dt" sz="half" idx="2"/>
          </p:nvPr>
        </p:nvSpPr>
        <p:spPr bwMode="auto">
          <a:xfrm rot="-5400000">
            <a:off x="-358774" y="5551487"/>
            <a:ext cx="1047750" cy="301625"/>
          </a:xfrm>
          <a:prstGeom prst="rect">
            <a:avLst/>
          </a:prstGeom>
          <a:noFill/>
          <a:ln>
            <a:noFill/>
          </a:ln>
          <a:effectLst/>
          <a:extLst/>
        </p:spPr>
        <p:txBody>
          <a:bodyPr vert="horz" wrap="square" lIns="0" tIns="0" rIns="0" bIns="0" numCol="1" anchor="ctr" anchorCtr="0" compatLnSpc="1">
            <a:prstTxWarp prst="textNoShape">
              <a:avLst/>
            </a:prstTxWarp>
          </a:bodyPr>
          <a:lstStyle>
            <a:lvl1pPr algn="l">
              <a:defRPr sz="1200">
                <a:solidFill>
                  <a:schemeClr val="bg1"/>
                </a:solidFill>
                <a:latin typeface="Georgia" charset="0"/>
                <a:ea typeface="ＭＳ Ｐゴシック" charset="0"/>
                <a:cs typeface="Arial" charset="0"/>
              </a:defRPr>
            </a:lvl1pPr>
          </a:lstStyle>
          <a:p>
            <a:pPr>
              <a:defRPr/>
            </a:pPr>
            <a:fld id="{43196F2D-E9C5-45D7-AAF5-59F0887A4524}" type="datetime1">
              <a:rPr lang="nl-NL"/>
              <a:pPr>
                <a:defRPr/>
              </a:pPr>
              <a:t>10-5-2023</a:t>
            </a:fld>
            <a:endParaRPr lang="nl-NL"/>
          </a:p>
        </p:txBody>
      </p:sp>
      <p:sp>
        <p:nvSpPr>
          <p:cNvPr id="99335" name="Rectangle 7"/>
          <p:cNvSpPr>
            <a:spLocks noGrp="1" noChangeArrowheads="1"/>
          </p:cNvSpPr>
          <p:nvPr>
            <p:ph type="ftr" sz="quarter" idx="3"/>
          </p:nvPr>
        </p:nvSpPr>
        <p:spPr bwMode="auto">
          <a:xfrm rot="-5400000">
            <a:off x="-1282699" y="3582987"/>
            <a:ext cx="2895600" cy="301625"/>
          </a:xfrm>
          <a:prstGeom prst="rect">
            <a:avLst/>
          </a:prstGeom>
          <a:noFill/>
          <a:ln>
            <a:noFill/>
          </a:ln>
          <a:effectLst/>
          <a:extLst/>
        </p:spPr>
        <p:txBody>
          <a:bodyPr vert="horz" wrap="square" lIns="0" tIns="0" rIns="0" bIns="0" numCol="1" anchor="ctr" anchorCtr="0" compatLnSpc="1">
            <a:prstTxWarp prst="textNoShape">
              <a:avLst/>
            </a:prstTxWarp>
          </a:bodyPr>
          <a:lstStyle>
            <a:lvl1pPr algn="l">
              <a:defRPr sz="1200">
                <a:solidFill>
                  <a:schemeClr val="bg1"/>
                </a:solidFill>
                <a:latin typeface="Georgia" charset="0"/>
                <a:ea typeface="ＭＳ Ｐゴシック" charset="0"/>
                <a:cs typeface="Arial" charset="0"/>
              </a:defRPr>
            </a:lvl1pPr>
          </a:lstStyle>
          <a:p>
            <a:pPr>
              <a:defRPr/>
            </a:pPr>
            <a:endParaRPr lang="nl-NL"/>
          </a:p>
        </p:txBody>
      </p:sp>
      <p:sp>
        <p:nvSpPr>
          <p:cNvPr id="99336" name="Rectangle 8"/>
          <p:cNvSpPr>
            <a:spLocks noGrp="1" noChangeArrowheads="1"/>
          </p:cNvSpPr>
          <p:nvPr>
            <p:ph type="sldNum" sz="quarter" idx="4"/>
          </p:nvPr>
        </p:nvSpPr>
        <p:spPr bwMode="auto">
          <a:xfrm rot="-5400000">
            <a:off x="-86518" y="746919"/>
            <a:ext cx="503237" cy="301625"/>
          </a:xfrm>
          <a:prstGeom prst="rect">
            <a:avLst/>
          </a:prstGeom>
          <a:noFill/>
          <a:ln>
            <a:noFill/>
          </a:ln>
          <a:effectLst/>
          <a:extLst/>
        </p:spPr>
        <p:txBody>
          <a:bodyPr vert="horz" wrap="square" lIns="0" tIns="0" rIns="0" bIns="0" numCol="1" anchor="ctr" anchorCtr="0" compatLnSpc="1">
            <a:prstTxWarp prst="textNoShape">
              <a:avLst/>
            </a:prstTxWarp>
          </a:bodyPr>
          <a:lstStyle>
            <a:lvl1pPr algn="r">
              <a:defRPr sz="1200">
                <a:solidFill>
                  <a:schemeClr val="bg1"/>
                </a:solidFill>
                <a:latin typeface="Georgia" charset="0"/>
                <a:ea typeface="ＭＳ Ｐゴシック" charset="0"/>
                <a:cs typeface="Arial" charset="0"/>
              </a:defRPr>
            </a:lvl1pPr>
          </a:lstStyle>
          <a:p>
            <a:pPr>
              <a:defRPr/>
            </a:pPr>
            <a:fld id="{208C08EB-1256-477A-A5B6-DEC4D7BC7523}"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663"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5" r:id="rId14"/>
  </p:sldLayoutIdLst>
  <p:txStyles>
    <p:titleStyle>
      <a:lvl1pPr algn="l" rtl="0" eaLnBrk="0" fontAlgn="base" hangingPunct="0">
        <a:lnSpc>
          <a:spcPct val="90000"/>
        </a:lnSpc>
        <a:spcBef>
          <a:spcPct val="0"/>
        </a:spcBef>
        <a:spcAft>
          <a:spcPct val="0"/>
        </a:spcAft>
        <a:defRPr sz="3600">
          <a:solidFill>
            <a:schemeClr val="accent1"/>
          </a:solidFill>
          <a:latin typeface="+mj-lt"/>
          <a:ea typeface="+mj-ea"/>
          <a:cs typeface="ＭＳ Ｐゴシック" charset="0"/>
        </a:defRPr>
      </a:lvl1pPr>
      <a:lvl2pPr algn="l" rtl="0" eaLnBrk="0" fontAlgn="base" hangingPunct="0">
        <a:lnSpc>
          <a:spcPct val="90000"/>
        </a:lnSpc>
        <a:spcBef>
          <a:spcPct val="0"/>
        </a:spcBef>
        <a:spcAft>
          <a:spcPct val="0"/>
        </a:spcAft>
        <a:defRPr sz="3600">
          <a:solidFill>
            <a:schemeClr val="accent1"/>
          </a:solidFill>
          <a:latin typeface="Georgia" charset="0"/>
          <a:ea typeface="ＭＳ Ｐゴシック" charset="0"/>
          <a:cs typeface="ＭＳ Ｐゴシック" charset="0"/>
        </a:defRPr>
      </a:lvl2pPr>
      <a:lvl3pPr algn="l" rtl="0" eaLnBrk="0" fontAlgn="base" hangingPunct="0">
        <a:lnSpc>
          <a:spcPct val="90000"/>
        </a:lnSpc>
        <a:spcBef>
          <a:spcPct val="0"/>
        </a:spcBef>
        <a:spcAft>
          <a:spcPct val="0"/>
        </a:spcAft>
        <a:defRPr sz="3600">
          <a:solidFill>
            <a:schemeClr val="accent1"/>
          </a:solidFill>
          <a:latin typeface="Georgia" charset="0"/>
          <a:ea typeface="ＭＳ Ｐゴシック" charset="0"/>
          <a:cs typeface="ＭＳ Ｐゴシック" charset="0"/>
        </a:defRPr>
      </a:lvl3pPr>
      <a:lvl4pPr algn="l" rtl="0" eaLnBrk="0" fontAlgn="base" hangingPunct="0">
        <a:lnSpc>
          <a:spcPct val="90000"/>
        </a:lnSpc>
        <a:spcBef>
          <a:spcPct val="0"/>
        </a:spcBef>
        <a:spcAft>
          <a:spcPct val="0"/>
        </a:spcAft>
        <a:defRPr sz="3600">
          <a:solidFill>
            <a:schemeClr val="accent1"/>
          </a:solidFill>
          <a:latin typeface="Georgia" charset="0"/>
          <a:ea typeface="ＭＳ Ｐゴシック" charset="0"/>
          <a:cs typeface="ＭＳ Ｐゴシック" charset="0"/>
        </a:defRPr>
      </a:lvl4pPr>
      <a:lvl5pPr algn="l" rtl="0" eaLnBrk="0" fontAlgn="base" hangingPunct="0">
        <a:lnSpc>
          <a:spcPct val="90000"/>
        </a:lnSpc>
        <a:spcBef>
          <a:spcPct val="0"/>
        </a:spcBef>
        <a:spcAft>
          <a:spcPct val="0"/>
        </a:spcAft>
        <a:defRPr sz="3600">
          <a:solidFill>
            <a:schemeClr val="accent1"/>
          </a:solidFill>
          <a:latin typeface="Georgia" charset="0"/>
          <a:ea typeface="ＭＳ Ｐゴシック" charset="0"/>
          <a:cs typeface="ＭＳ Ｐゴシック" charset="0"/>
        </a:defRPr>
      </a:lvl5pPr>
      <a:lvl6pPr marL="457200" algn="l" rtl="0" fontAlgn="base">
        <a:lnSpc>
          <a:spcPct val="90000"/>
        </a:lnSpc>
        <a:spcBef>
          <a:spcPct val="0"/>
        </a:spcBef>
        <a:spcAft>
          <a:spcPct val="0"/>
        </a:spcAft>
        <a:defRPr sz="3600">
          <a:solidFill>
            <a:schemeClr val="accent1"/>
          </a:solidFill>
          <a:latin typeface="Georgia" charset="0"/>
          <a:ea typeface="ＭＳ Ｐゴシック" charset="0"/>
          <a:cs typeface="Arial" charset="0"/>
        </a:defRPr>
      </a:lvl6pPr>
      <a:lvl7pPr marL="914400" algn="l" rtl="0" fontAlgn="base">
        <a:lnSpc>
          <a:spcPct val="90000"/>
        </a:lnSpc>
        <a:spcBef>
          <a:spcPct val="0"/>
        </a:spcBef>
        <a:spcAft>
          <a:spcPct val="0"/>
        </a:spcAft>
        <a:defRPr sz="3600">
          <a:solidFill>
            <a:schemeClr val="accent1"/>
          </a:solidFill>
          <a:latin typeface="Georgia" charset="0"/>
          <a:ea typeface="ＭＳ Ｐゴシック" charset="0"/>
          <a:cs typeface="Arial" charset="0"/>
        </a:defRPr>
      </a:lvl7pPr>
      <a:lvl8pPr marL="1371600" algn="l" rtl="0" fontAlgn="base">
        <a:lnSpc>
          <a:spcPct val="90000"/>
        </a:lnSpc>
        <a:spcBef>
          <a:spcPct val="0"/>
        </a:spcBef>
        <a:spcAft>
          <a:spcPct val="0"/>
        </a:spcAft>
        <a:defRPr sz="3600">
          <a:solidFill>
            <a:schemeClr val="accent1"/>
          </a:solidFill>
          <a:latin typeface="Georgia" charset="0"/>
          <a:ea typeface="ＭＳ Ｐゴシック" charset="0"/>
          <a:cs typeface="Arial" charset="0"/>
        </a:defRPr>
      </a:lvl8pPr>
      <a:lvl9pPr marL="1828800" algn="l" rtl="0" fontAlgn="base">
        <a:lnSpc>
          <a:spcPct val="90000"/>
        </a:lnSpc>
        <a:spcBef>
          <a:spcPct val="0"/>
        </a:spcBef>
        <a:spcAft>
          <a:spcPct val="0"/>
        </a:spcAft>
        <a:defRPr sz="3600">
          <a:solidFill>
            <a:schemeClr val="accent1"/>
          </a:solidFill>
          <a:latin typeface="Georgia" charset="0"/>
          <a:ea typeface="ＭＳ Ｐゴシック" charset="0"/>
          <a:cs typeface="Arial" charset="0"/>
        </a:defRPr>
      </a:lvl9pPr>
    </p:titleStyle>
    <p:bodyStyle>
      <a:lvl1pPr marL="33338" indent="-33338" algn="l" rtl="0" eaLnBrk="0" fontAlgn="base" hangingPunct="0">
        <a:spcBef>
          <a:spcPct val="20000"/>
        </a:spcBef>
        <a:spcAft>
          <a:spcPct val="0"/>
        </a:spcAft>
        <a:buClr>
          <a:schemeClr val="bg1"/>
        </a:buClr>
        <a:buSzPct val="25000"/>
        <a:buFont typeface="Georgia" pitchFamily="18" charset="0"/>
        <a:buChar char=" "/>
        <a:defRPr sz="2400">
          <a:solidFill>
            <a:schemeClr val="tx1"/>
          </a:solidFill>
          <a:latin typeface="+mn-lt"/>
          <a:ea typeface="+mn-ea"/>
          <a:cs typeface="ＭＳ Ｐゴシック" charset="0"/>
        </a:defRPr>
      </a:lvl1pPr>
      <a:lvl2pPr marL="258763" indent="-223838" algn="l" rtl="0" eaLnBrk="0" fontAlgn="base" hangingPunct="0">
        <a:spcBef>
          <a:spcPct val="15000"/>
        </a:spcBef>
        <a:spcAft>
          <a:spcPct val="0"/>
        </a:spcAft>
        <a:buClr>
          <a:schemeClr val="tx2"/>
        </a:buClr>
        <a:buChar char="•"/>
        <a:defRPr sz="2400">
          <a:solidFill>
            <a:schemeClr val="tx1"/>
          </a:solidFill>
          <a:latin typeface="+mn-lt"/>
          <a:ea typeface="ＭＳ Ｐゴシック" charset="0"/>
          <a:cs typeface="+mn-cs"/>
        </a:defRPr>
      </a:lvl2pPr>
      <a:lvl3pPr marL="541338" indent="-280988" algn="l" rtl="0" eaLnBrk="0" fontAlgn="base" hangingPunct="0">
        <a:spcBef>
          <a:spcPct val="10000"/>
        </a:spcBef>
        <a:spcAft>
          <a:spcPct val="0"/>
        </a:spcAft>
        <a:buClr>
          <a:schemeClr val="tx2"/>
        </a:buClr>
        <a:buChar char="•"/>
        <a:defRPr sz="2000">
          <a:solidFill>
            <a:schemeClr val="tx1"/>
          </a:solidFill>
          <a:latin typeface="+mn-lt"/>
          <a:ea typeface="ＭＳ Ｐゴシック" charset="0"/>
          <a:cs typeface="+mn-cs"/>
        </a:defRPr>
      </a:lvl3pPr>
      <a:lvl4pPr marL="771525" indent="-228600" algn="l" rtl="0" eaLnBrk="0" fontAlgn="base" hangingPunct="0">
        <a:spcBef>
          <a:spcPct val="10000"/>
        </a:spcBef>
        <a:spcAft>
          <a:spcPct val="0"/>
        </a:spcAft>
        <a:buClr>
          <a:schemeClr val="tx2"/>
        </a:buClr>
        <a:buChar char="•"/>
        <a:defRPr>
          <a:solidFill>
            <a:schemeClr val="tx1"/>
          </a:solidFill>
          <a:latin typeface="+mn-lt"/>
          <a:ea typeface="ＭＳ Ｐゴシック" charset="0"/>
          <a:cs typeface="+mn-cs"/>
        </a:defRPr>
      </a:lvl4pPr>
      <a:lvl5pPr marL="1001713" indent="-228600" algn="l" rtl="0" eaLnBrk="0" fontAlgn="base" hangingPunct="0">
        <a:spcBef>
          <a:spcPct val="10000"/>
        </a:spcBef>
        <a:spcAft>
          <a:spcPct val="0"/>
        </a:spcAft>
        <a:buClr>
          <a:schemeClr val="tx2"/>
        </a:buClr>
        <a:buChar char="•"/>
        <a:defRPr>
          <a:solidFill>
            <a:schemeClr val="tx1"/>
          </a:solidFill>
          <a:latin typeface="+mn-lt"/>
          <a:ea typeface="ＭＳ Ｐゴシック" charset="0"/>
          <a:cs typeface="+mn-cs"/>
        </a:defRPr>
      </a:lvl5pPr>
      <a:lvl6pPr marL="1458913" indent="-228600" algn="l" rtl="0" fontAlgn="base">
        <a:spcBef>
          <a:spcPct val="10000"/>
        </a:spcBef>
        <a:spcAft>
          <a:spcPct val="0"/>
        </a:spcAft>
        <a:buClr>
          <a:schemeClr val="tx2"/>
        </a:buClr>
        <a:buChar char="•"/>
        <a:defRPr>
          <a:solidFill>
            <a:schemeClr val="tx1"/>
          </a:solidFill>
          <a:latin typeface="+mn-lt"/>
          <a:ea typeface="Arial" charset="0"/>
          <a:cs typeface="+mn-cs"/>
        </a:defRPr>
      </a:lvl6pPr>
      <a:lvl7pPr marL="1916113" indent="-228600" algn="l" rtl="0" fontAlgn="base">
        <a:spcBef>
          <a:spcPct val="10000"/>
        </a:spcBef>
        <a:spcAft>
          <a:spcPct val="0"/>
        </a:spcAft>
        <a:buClr>
          <a:schemeClr val="tx2"/>
        </a:buClr>
        <a:buChar char="•"/>
        <a:defRPr>
          <a:solidFill>
            <a:schemeClr val="tx1"/>
          </a:solidFill>
          <a:latin typeface="+mn-lt"/>
          <a:ea typeface="Arial" charset="0"/>
          <a:cs typeface="+mn-cs"/>
        </a:defRPr>
      </a:lvl7pPr>
      <a:lvl8pPr marL="2373313" indent="-228600" algn="l" rtl="0" fontAlgn="base">
        <a:spcBef>
          <a:spcPct val="10000"/>
        </a:spcBef>
        <a:spcAft>
          <a:spcPct val="0"/>
        </a:spcAft>
        <a:buClr>
          <a:schemeClr val="tx2"/>
        </a:buClr>
        <a:buChar char="•"/>
        <a:defRPr>
          <a:solidFill>
            <a:schemeClr val="tx1"/>
          </a:solidFill>
          <a:latin typeface="+mn-lt"/>
          <a:ea typeface="Arial" charset="0"/>
          <a:cs typeface="+mn-cs"/>
        </a:defRPr>
      </a:lvl8pPr>
      <a:lvl9pPr marL="2830513" indent="-228600" algn="l" rtl="0" fontAlgn="base">
        <a:spcBef>
          <a:spcPct val="10000"/>
        </a:spcBef>
        <a:spcAft>
          <a:spcPct val="0"/>
        </a:spcAft>
        <a:buClr>
          <a:schemeClr val="tx2"/>
        </a:buClr>
        <a:buChar char="•"/>
        <a:defRPr>
          <a:solidFill>
            <a:schemeClr val="tx1"/>
          </a:solidFill>
          <a:latin typeface="+mn-lt"/>
          <a:ea typeface="Arial" charset="0"/>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nos.nl/artikel/2430071-zorginstituut-adviseert-vergoed-anti-obesitasmedicijn-uit-basispakket"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kstvak 6"/>
          <p:cNvSpPr txBox="1">
            <a:spLocks noChangeArrowheads="1"/>
          </p:cNvSpPr>
          <p:nvPr/>
        </p:nvSpPr>
        <p:spPr bwMode="auto">
          <a:xfrm>
            <a:off x="755576" y="3212976"/>
            <a:ext cx="7632848" cy="2862322"/>
          </a:xfrm>
          <a:prstGeom prst="rect">
            <a:avLst/>
          </a:prstGeom>
          <a:noFill/>
          <a:ln w="9525">
            <a:noFill/>
            <a:miter lim="800000"/>
            <a:headEnd/>
            <a:tailEnd/>
          </a:ln>
        </p:spPr>
        <p:txBody>
          <a:bodyPr wrap="square">
            <a:spAutoFit/>
          </a:bodyPr>
          <a:lstStyle/>
          <a:p>
            <a:r>
              <a:rPr lang="nl-NL" sz="3600" dirty="0" smtClean="0">
                <a:solidFill>
                  <a:srgbClr val="062255"/>
                </a:solidFill>
                <a:latin typeface="+mn-lt"/>
              </a:rPr>
              <a:t>Pieter Willem Kamphuisen</a:t>
            </a:r>
          </a:p>
          <a:p>
            <a:r>
              <a:rPr lang="nl-NL" sz="3600" dirty="0" smtClean="0">
                <a:solidFill>
                  <a:srgbClr val="062255"/>
                </a:solidFill>
                <a:latin typeface="+mn-lt"/>
              </a:rPr>
              <a:t>Internist-vasculair geneeskundige</a:t>
            </a:r>
          </a:p>
          <a:p>
            <a:r>
              <a:rPr lang="nl-NL" sz="3600" dirty="0" smtClean="0">
                <a:solidFill>
                  <a:srgbClr val="062255"/>
                </a:solidFill>
                <a:latin typeface="+mn-lt"/>
              </a:rPr>
              <a:t>Hoogleraar Vasculaire Geneeskunde</a:t>
            </a:r>
          </a:p>
          <a:p>
            <a:endParaRPr lang="nl-NL" sz="3600" dirty="0">
              <a:solidFill>
                <a:srgbClr val="062255"/>
              </a:solidFill>
              <a:latin typeface="+mn-lt"/>
            </a:endParaRPr>
          </a:p>
          <a:p>
            <a:r>
              <a:rPr lang="nl-NL" sz="3600" dirty="0" smtClean="0">
                <a:solidFill>
                  <a:srgbClr val="062255"/>
                </a:solidFill>
                <a:latin typeface="+mn-lt"/>
              </a:rPr>
              <a:t>Tergooi MC en Amsterdam UMC</a:t>
            </a:r>
          </a:p>
        </p:txBody>
      </p:sp>
      <p:sp>
        <p:nvSpPr>
          <p:cNvPr id="18436" name="Rectangle 2"/>
          <p:cNvSpPr>
            <a:spLocks noChangeArrowheads="1"/>
          </p:cNvSpPr>
          <p:nvPr/>
        </p:nvSpPr>
        <p:spPr bwMode="auto">
          <a:xfrm>
            <a:off x="467544" y="1412776"/>
            <a:ext cx="8316912" cy="1144588"/>
          </a:xfrm>
          <a:prstGeom prst="rect">
            <a:avLst/>
          </a:prstGeom>
          <a:noFill/>
          <a:ln w="9525">
            <a:noFill/>
            <a:miter lim="800000"/>
            <a:headEnd/>
            <a:tailEnd/>
          </a:ln>
        </p:spPr>
        <p:txBody>
          <a:bodyPr anchor="b"/>
          <a:lstStyle/>
          <a:p>
            <a:pPr algn="ctr">
              <a:lnSpc>
                <a:spcPts val="3700"/>
              </a:lnSpc>
            </a:pPr>
            <a:r>
              <a:rPr lang="nl-NL" sz="4400" dirty="0" smtClean="0">
                <a:solidFill>
                  <a:srgbClr val="C00000"/>
                </a:solidFill>
                <a:latin typeface="+mn-lt"/>
                <a:cs typeface="Arial" charset="0"/>
              </a:rPr>
              <a:t>Leefstijl en behandeling overgewicht</a:t>
            </a:r>
            <a:endParaRPr lang="nl-NL" sz="4400" dirty="0">
              <a:solidFill>
                <a:srgbClr val="C00000"/>
              </a:solidFill>
              <a:latin typeface="+mn-lt"/>
              <a:cs typeface="Arial" charset="0"/>
            </a:endParaRPr>
          </a:p>
        </p:txBody>
      </p:sp>
    </p:spTree>
    <p:extLst>
      <p:ext uri="{BB962C8B-B14F-4D97-AF65-F5344CB8AC3E}">
        <p14:creationId xmlns:p14="http://schemas.microsoft.com/office/powerpoint/2010/main" val="19231512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 5"/>
          <p:cNvGraphicFramePr>
            <a:graphicFrameLocks noGrp="1"/>
          </p:cNvGraphicFramePr>
          <p:nvPr>
            <p:extLst>
              <p:ext uri="{D42A27DB-BD31-4B8C-83A1-F6EECF244321}">
                <p14:modId xmlns:p14="http://schemas.microsoft.com/office/powerpoint/2010/main" val="1878861145"/>
              </p:ext>
            </p:extLst>
          </p:nvPr>
        </p:nvGraphicFramePr>
        <p:xfrm>
          <a:off x="619125" y="1600200"/>
          <a:ext cx="7905750" cy="3962400"/>
        </p:xfrm>
        <a:graphic>
          <a:graphicData uri="http://schemas.openxmlformats.org/drawingml/2006/table">
            <a:tbl>
              <a:tblPr firstRow="1" firstCol="1" bandRow="1">
                <a:tableStyleId>{2D5ABB26-0587-4C30-8999-92F81FD0307C}</a:tableStyleId>
              </a:tblPr>
              <a:tblGrid>
                <a:gridCol w="4273636"/>
                <a:gridCol w="3632114"/>
              </a:tblGrid>
              <a:tr h="793377">
                <a:tc>
                  <a:txBody>
                    <a:bodyPr/>
                    <a:lstStyle/>
                    <a:p>
                      <a:pPr>
                        <a:spcAft>
                          <a:spcPts val="0"/>
                        </a:spcAft>
                      </a:pPr>
                      <a:r>
                        <a:rPr lang="nl-NL" sz="1900" dirty="0" smtClean="0">
                          <a:effectLst/>
                        </a:rPr>
                        <a:t>(</a:t>
                      </a:r>
                      <a:r>
                        <a:rPr lang="nl-NL" sz="1900" dirty="0">
                          <a:effectLst/>
                        </a:rPr>
                        <a:t>potentiële) belangenverstrengeling</a:t>
                      </a:r>
                      <a:endParaRPr lang="nl-NL" sz="1000" dirty="0">
                        <a:effectLst/>
                        <a:latin typeface="Calibri"/>
                        <a:ea typeface="Calibri"/>
                        <a:cs typeface="Times New Roman"/>
                      </a:endParaRPr>
                    </a:p>
                  </a:txBody>
                  <a:tcPr marL="60563" marR="605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nl-NL" sz="1900" dirty="0" smtClean="0">
                          <a:effectLst/>
                        </a:rPr>
                        <a:t>Geen</a:t>
                      </a:r>
                      <a:endParaRPr lang="nl-NL" sz="1000" dirty="0">
                        <a:effectLst/>
                        <a:latin typeface="Calibri"/>
                        <a:ea typeface="Calibri"/>
                        <a:cs typeface="Times New Roman"/>
                      </a:endParaRPr>
                    </a:p>
                  </a:txBody>
                  <a:tcPr marL="60563" marR="605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17123">
                <a:tc>
                  <a:txBody>
                    <a:bodyPr/>
                    <a:lstStyle/>
                    <a:p>
                      <a:pPr>
                        <a:spcAft>
                          <a:spcPts val="0"/>
                        </a:spcAft>
                      </a:pPr>
                      <a:r>
                        <a:rPr lang="nl-NL" sz="1900" dirty="0">
                          <a:effectLst/>
                        </a:rPr>
                        <a:t>Voor bijeenkomst mogelijk relevante relaties met </a:t>
                      </a:r>
                      <a:r>
                        <a:rPr lang="nl-NL" sz="1900" dirty="0" smtClean="0">
                          <a:effectLst/>
                        </a:rPr>
                        <a:t>bedrijven</a:t>
                      </a:r>
                      <a:endParaRPr lang="nl-NL" sz="1000" dirty="0">
                        <a:effectLst/>
                        <a:latin typeface="Calibri"/>
                        <a:ea typeface="Calibri"/>
                        <a:cs typeface="Times New Roman"/>
                      </a:endParaRPr>
                    </a:p>
                  </a:txBody>
                  <a:tcPr marL="60563" marR="605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nl-NL" sz="1900" dirty="0">
                          <a:effectLst/>
                        </a:rPr>
                        <a:t>Bedrijfsnamen</a:t>
                      </a:r>
                      <a:endParaRPr lang="nl-NL" sz="1000" dirty="0">
                        <a:effectLst/>
                        <a:latin typeface="Calibri"/>
                        <a:ea typeface="Calibri"/>
                        <a:cs typeface="Times New Roman"/>
                      </a:endParaRPr>
                    </a:p>
                  </a:txBody>
                  <a:tcPr marL="60563" marR="605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51900">
                <a:tc>
                  <a:txBody>
                    <a:bodyPr/>
                    <a:lstStyle/>
                    <a:p>
                      <a:pPr marL="342900" lvl="0" indent="-342900">
                        <a:spcAft>
                          <a:spcPts val="0"/>
                        </a:spcAft>
                        <a:buFont typeface="Symbol"/>
                        <a:buChar char=""/>
                      </a:pPr>
                      <a:r>
                        <a:rPr lang="nl-NL" sz="1900" dirty="0">
                          <a:effectLst/>
                        </a:rPr>
                        <a:t>Sponsoring of </a:t>
                      </a:r>
                      <a:r>
                        <a:rPr lang="nl-NL" sz="1900" dirty="0" smtClean="0">
                          <a:effectLst/>
                        </a:rPr>
                        <a:t>onderzoeksgeld</a:t>
                      </a:r>
                      <a:endParaRPr lang="nl-NL" sz="1000" dirty="0">
                        <a:effectLst/>
                      </a:endParaRPr>
                    </a:p>
                    <a:p>
                      <a:pPr marL="342900" lvl="0" indent="-342900">
                        <a:spcAft>
                          <a:spcPts val="0"/>
                        </a:spcAft>
                        <a:buFont typeface="Symbol"/>
                        <a:buChar char=""/>
                      </a:pPr>
                      <a:r>
                        <a:rPr lang="nl-NL" sz="1900" dirty="0">
                          <a:effectLst/>
                        </a:rPr>
                        <a:t>Honorarium of andere (financiële) </a:t>
                      </a:r>
                      <a:r>
                        <a:rPr lang="nl-NL" sz="1900" dirty="0" smtClean="0">
                          <a:effectLst/>
                        </a:rPr>
                        <a:t>vergoeding</a:t>
                      </a:r>
                      <a:endParaRPr lang="nl-NL" sz="1000" baseline="0" dirty="0" smtClean="0">
                        <a:effectLst/>
                      </a:endParaRPr>
                    </a:p>
                    <a:p>
                      <a:pPr marL="342900" lvl="0" indent="-342900">
                        <a:spcAft>
                          <a:spcPts val="0"/>
                        </a:spcAft>
                        <a:buFont typeface="Symbol"/>
                        <a:buChar char=""/>
                      </a:pPr>
                      <a:r>
                        <a:rPr lang="nl-NL" sz="1900" dirty="0" smtClean="0">
                          <a:effectLst/>
                        </a:rPr>
                        <a:t>Aandeelhouder</a:t>
                      </a:r>
                      <a:endParaRPr lang="nl-NL" sz="1000" dirty="0">
                        <a:effectLst/>
                      </a:endParaRPr>
                    </a:p>
                    <a:p>
                      <a:pPr marL="342900" lvl="0" indent="-342900">
                        <a:spcAft>
                          <a:spcPts val="0"/>
                        </a:spcAft>
                        <a:buFont typeface="Symbol"/>
                        <a:buChar char=""/>
                      </a:pPr>
                      <a:r>
                        <a:rPr lang="nl-NL" sz="1900" dirty="0">
                          <a:effectLst/>
                        </a:rPr>
                        <a:t>Andere relatie, namelijk </a:t>
                      </a:r>
                      <a:r>
                        <a:rPr lang="nl-NL" sz="1900" dirty="0" smtClean="0">
                          <a:effectLst/>
                        </a:rPr>
                        <a:t>…</a:t>
                      </a:r>
                      <a:endParaRPr lang="nl-NL" sz="1000" dirty="0">
                        <a:effectLst/>
                        <a:latin typeface="Calibri"/>
                        <a:ea typeface="Calibri"/>
                        <a:cs typeface="Times New Roman"/>
                      </a:endParaRPr>
                    </a:p>
                  </a:txBody>
                  <a:tcPr marL="60563" marR="6056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nl-NL" sz="900" dirty="0">
                          <a:effectLst/>
                        </a:rPr>
                        <a:t> </a:t>
                      </a:r>
                      <a:endParaRPr lang="nl-NL" sz="1000" dirty="0">
                        <a:effectLst/>
                      </a:endParaRPr>
                    </a:p>
                    <a:p>
                      <a:pPr>
                        <a:spcAft>
                          <a:spcPts val="0"/>
                        </a:spcAft>
                      </a:pPr>
                      <a:r>
                        <a:rPr lang="nl-NL" sz="1900" dirty="0" smtClean="0">
                          <a:effectLst/>
                          <a:sym typeface="Symbol"/>
                        </a:rPr>
                        <a:t> Geen</a:t>
                      </a:r>
                      <a:endParaRPr lang="nl-NL" sz="1000" dirty="0">
                        <a:effectLst/>
                      </a:endParaRPr>
                    </a:p>
                    <a:p>
                      <a:pPr>
                        <a:spcAft>
                          <a:spcPts val="0"/>
                        </a:spcAft>
                      </a:pPr>
                      <a:r>
                        <a:rPr lang="nl-NL" sz="1900" dirty="0" smtClean="0">
                          <a:effectLst/>
                          <a:sym typeface="Symbol"/>
                        </a:rPr>
                        <a:t> Geen</a:t>
                      </a:r>
                      <a:endParaRPr lang="nl-NL" sz="1000" dirty="0">
                        <a:effectLst/>
                      </a:endParaRPr>
                    </a:p>
                    <a:p>
                      <a:pPr>
                        <a:spcAft>
                          <a:spcPts val="0"/>
                        </a:spcAft>
                      </a:pPr>
                      <a:r>
                        <a:rPr lang="nl-NL" sz="1100" dirty="0">
                          <a:effectLst/>
                        </a:rPr>
                        <a:t> </a:t>
                      </a:r>
                      <a:endParaRPr lang="nl-NL" sz="1000" dirty="0">
                        <a:effectLst/>
                      </a:endParaRPr>
                    </a:p>
                    <a:p>
                      <a:pPr>
                        <a:spcAft>
                          <a:spcPts val="0"/>
                        </a:spcAft>
                      </a:pPr>
                      <a:r>
                        <a:rPr lang="nl-NL" sz="1900" dirty="0" smtClean="0">
                          <a:effectLst/>
                          <a:sym typeface="Symbol"/>
                        </a:rPr>
                        <a:t> Geen</a:t>
                      </a:r>
                      <a:endParaRPr lang="nl-NL" sz="1000" dirty="0">
                        <a:effectLst/>
                      </a:endParaRPr>
                    </a:p>
                    <a:p>
                      <a:pPr>
                        <a:spcAft>
                          <a:spcPts val="0"/>
                        </a:spcAft>
                      </a:pPr>
                      <a:r>
                        <a:rPr lang="nl-NL" sz="1900" dirty="0" smtClean="0">
                          <a:effectLst/>
                          <a:sym typeface="Symbol"/>
                        </a:rPr>
                        <a:t> Geen</a:t>
                      </a:r>
                      <a:endParaRPr lang="nl-NL" sz="1000" dirty="0">
                        <a:effectLst/>
                        <a:latin typeface="Calibri"/>
                        <a:ea typeface="Calibri"/>
                        <a:cs typeface="Times New Roman"/>
                      </a:endParaRPr>
                    </a:p>
                  </a:txBody>
                  <a:tcPr marL="60563" marR="6056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Titel 6"/>
          <p:cNvSpPr>
            <a:spLocks noGrp="1"/>
          </p:cNvSpPr>
          <p:nvPr>
            <p:ph type="title"/>
          </p:nvPr>
        </p:nvSpPr>
        <p:spPr/>
        <p:txBody>
          <a:bodyPr rtlCol="0">
            <a:normAutofit/>
          </a:bodyPr>
          <a:lstStyle/>
          <a:p>
            <a:pPr eaLnBrk="1" fontAlgn="auto" hangingPunct="1">
              <a:spcAft>
                <a:spcPts val="0"/>
              </a:spcAft>
              <a:defRPr/>
            </a:pPr>
            <a:r>
              <a:rPr lang="nl-NL" sz="1900" dirty="0" err="1" smtClean="0">
                <a:solidFill>
                  <a:srgbClr val="000000"/>
                </a:solidFill>
                <a:ea typeface="+mn-ea"/>
                <a:cs typeface="+mn-cs"/>
              </a:rPr>
              <a:t>Disclosure</a:t>
            </a:r>
            <a:r>
              <a:rPr lang="nl-NL" sz="1900" dirty="0" smtClean="0">
                <a:solidFill>
                  <a:srgbClr val="000000"/>
                </a:solidFill>
                <a:ea typeface="+mn-ea"/>
                <a:cs typeface="+mn-cs"/>
              </a:rPr>
              <a:t> belangen spreker</a:t>
            </a:r>
            <a:r>
              <a:rPr lang="nl-NL" dirty="0" smtClean="0"/>
              <a:t/>
            </a:r>
            <a:br>
              <a:rPr lang="nl-NL" dirty="0" smtClean="0"/>
            </a:br>
            <a:endParaRPr lang="nl-NL" dirty="0" smtClean="0"/>
          </a:p>
        </p:txBody>
      </p:sp>
    </p:spTree>
    <p:extLst>
      <p:ext uri="{BB962C8B-B14F-4D97-AF65-F5344CB8AC3E}">
        <p14:creationId xmlns:p14="http://schemas.microsoft.com/office/powerpoint/2010/main" val="276214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33400"/>
            <a:ext cx="7205662" cy="963613"/>
          </a:xfrm>
        </p:spPr>
        <p:txBody>
          <a:bodyPr/>
          <a:lstStyle/>
          <a:p>
            <a:pPr algn="ctr"/>
            <a:r>
              <a:rPr lang="nl-NL" dirty="0" smtClean="0">
                <a:latin typeface="+mn-lt"/>
              </a:rPr>
              <a:t>Cijfers hart- en vaatziekten</a:t>
            </a:r>
            <a:endParaRPr lang="nl-NL" dirty="0">
              <a:latin typeface="+mn-lt"/>
            </a:endParaRPr>
          </a:p>
        </p:txBody>
      </p:sp>
      <p:sp>
        <p:nvSpPr>
          <p:cNvPr id="3" name="Tijdelijke aanduiding voor inhoud 2"/>
          <p:cNvSpPr>
            <a:spLocks noGrp="1"/>
          </p:cNvSpPr>
          <p:nvPr>
            <p:ph idx="1"/>
          </p:nvPr>
        </p:nvSpPr>
        <p:spPr>
          <a:xfrm>
            <a:off x="1187624" y="2132856"/>
            <a:ext cx="7772400" cy="4462463"/>
          </a:xfrm>
        </p:spPr>
        <p:txBody>
          <a:bodyPr/>
          <a:lstStyle/>
          <a:p>
            <a:pPr>
              <a:buNone/>
            </a:pPr>
            <a:r>
              <a:rPr lang="nl-NL" sz="2800" dirty="0" smtClean="0"/>
              <a:t>Dagelijks in Nederland:</a:t>
            </a:r>
          </a:p>
          <a:p>
            <a:pPr>
              <a:buClr>
                <a:schemeClr val="tx2"/>
              </a:buClr>
              <a:buSzPct val="100000"/>
              <a:buFont typeface="Arial" panose="020B0604020202020204" pitchFamily="34" charset="0"/>
              <a:buChar char="•"/>
            </a:pPr>
            <a:r>
              <a:rPr lang="nl-NL" sz="2800" dirty="0" smtClean="0"/>
              <a:t> Sterven 107 mensen aan een hart- of vaatziekte; 57 vrouwen en 50 mannen</a:t>
            </a:r>
          </a:p>
          <a:p>
            <a:pPr>
              <a:buClr>
                <a:schemeClr val="tx2"/>
              </a:buClr>
              <a:buSzPct val="100000"/>
              <a:buFont typeface="Arial" panose="020B0604020202020204" pitchFamily="34" charset="0"/>
              <a:buChar char="•"/>
            </a:pPr>
            <a:r>
              <a:rPr lang="nl-NL" sz="2800" dirty="0" smtClean="0"/>
              <a:t> Sterven 27 mensen jonger dan 75 jaar aan een hart- of vaatziekte</a:t>
            </a:r>
          </a:p>
          <a:p>
            <a:pPr>
              <a:buClr>
                <a:schemeClr val="tx2"/>
              </a:buClr>
              <a:buSzPct val="100000"/>
              <a:buFont typeface="Arial" panose="020B0604020202020204" pitchFamily="34" charset="0"/>
              <a:buChar char="•"/>
            </a:pPr>
            <a:r>
              <a:rPr lang="nl-NL" sz="2800" dirty="0"/>
              <a:t> </a:t>
            </a:r>
            <a:r>
              <a:rPr lang="nl-NL" sz="2800" dirty="0" smtClean="0"/>
              <a:t>Worden 1.000 mensen in het ziekenhuis opgenomen vanwege hart- en vaatziekten</a:t>
            </a:r>
          </a:p>
          <a:p>
            <a:pPr>
              <a:buClr>
                <a:schemeClr val="tx2"/>
              </a:buClr>
              <a:buSzPct val="100000"/>
              <a:buFont typeface="Arial" panose="020B0604020202020204" pitchFamily="34" charset="0"/>
              <a:buChar char="•"/>
            </a:pPr>
            <a:r>
              <a:rPr lang="nl-NL" sz="2800" dirty="0" smtClean="0"/>
              <a:t> Leven meer dan 1 miljoen patiënten met een hart- of vaatziekte</a:t>
            </a:r>
          </a:p>
          <a:p>
            <a:endParaRPr lang="nl-NL" sz="2800" dirty="0"/>
          </a:p>
        </p:txBody>
      </p:sp>
    </p:spTree>
    <p:extLst>
      <p:ext uri="{BB962C8B-B14F-4D97-AF65-F5344CB8AC3E}">
        <p14:creationId xmlns:p14="http://schemas.microsoft.com/office/powerpoint/2010/main" val="32116939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1746" name="Picture 2"/>
          <p:cNvPicPr>
            <a:picLocks noChangeAspect="1" noChangeArrowheads="1"/>
          </p:cNvPicPr>
          <p:nvPr/>
        </p:nvPicPr>
        <p:blipFill>
          <a:blip r:embed="rId2" cstate="print"/>
          <a:srcRect l="31300" t="21000" r="15938" b="9001"/>
          <a:stretch>
            <a:fillRect/>
          </a:stretch>
        </p:blipFill>
        <p:spPr bwMode="auto">
          <a:xfrm>
            <a:off x="1043608" y="620688"/>
            <a:ext cx="7719292" cy="5760638"/>
          </a:xfrm>
          <a:prstGeom prst="rect">
            <a:avLst/>
          </a:prstGeom>
          <a:noFill/>
          <a:ln w="9525">
            <a:noFill/>
            <a:miter lim="800000"/>
            <a:headEnd/>
            <a:tailEnd/>
          </a:ln>
        </p:spPr>
      </p:pic>
      <p:sp>
        <p:nvSpPr>
          <p:cNvPr id="3" name="Rectangle 4"/>
          <p:cNvSpPr>
            <a:spLocks noChangeArrowheads="1"/>
          </p:cNvSpPr>
          <p:nvPr/>
        </p:nvSpPr>
        <p:spPr bwMode="black">
          <a:xfrm>
            <a:off x="611560" y="116632"/>
            <a:ext cx="8404225" cy="560983"/>
          </a:xfrm>
          <a:prstGeom prst="rect">
            <a:avLst/>
          </a:prstGeom>
          <a:noFill/>
          <a:ln w="9525" algn="ctr">
            <a:noFill/>
            <a:miter lim="800000"/>
            <a:headEnd/>
            <a:tailEnd/>
          </a:ln>
        </p:spPr>
        <p:txBody>
          <a:bodyPr anchor="b"/>
          <a:lstStyle/>
          <a:p>
            <a:pPr algn="ctr" eaLnBrk="0" hangingPunct="0">
              <a:lnSpc>
                <a:spcPct val="90000"/>
              </a:lnSpc>
            </a:pPr>
            <a:r>
              <a:rPr lang="en-US" sz="3200" dirty="0" err="1" smtClean="0">
                <a:solidFill>
                  <a:srgbClr val="000000"/>
                </a:solidFill>
              </a:rPr>
              <a:t>InterHeart</a:t>
            </a:r>
            <a:r>
              <a:rPr lang="en-US" sz="3200" dirty="0" smtClean="0">
                <a:solidFill>
                  <a:srgbClr val="000000"/>
                </a:solidFill>
              </a:rPr>
              <a:t> </a:t>
            </a:r>
            <a:r>
              <a:rPr lang="en-US" sz="3200" dirty="0">
                <a:solidFill>
                  <a:srgbClr val="000000"/>
                </a:solidFill>
              </a:rPr>
              <a:t>Disease</a:t>
            </a:r>
          </a:p>
        </p:txBody>
      </p:sp>
      <p:sp>
        <p:nvSpPr>
          <p:cNvPr id="4" name="Text Box 6"/>
          <p:cNvSpPr txBox="1">
            <a:spLocks noChangeArrowheads="1"/>
          </p:cNvSpPr>
          <p:nvPr/>
        </p:nvSpPr>
        <p:spPr bwMode="auto">
          <a:xfrm>
            <a:off x="5436096" y="6424119"/>
            <a:ext cx="2408032" cy="338554"/>
          </a:xfrm>
          <a:prstGeom prst="rect">
            <a:avLst/>
          </a:prstGeom>
          <a:noFill/>
          <a:ln w="9525" algn="ctr">
            <a:noFill/>
            <a:miter lim="800000"/>
            <a:headEnd/>
            <a:tailEnd/>
          </a:ln>
          <a:effectLst/>
        </p:spPr>
        <p:txBody>
          <a:bodyPr wrap="none">
            <a:spAutoFit/>
          </a:bodyPr>
          <a:lstStyle/>
          <a:p>
            <a:pPr marL="385763" indent="-385763"/>
            <a:r>
              <a:rPr lang="nl-NL" sz="1600" b="0" i="1" dirty="0" err="1" smtClean="0"/>
              <a:t>Yusuf</a:t>
            </a:r>
            <a:r>
              <a:rPr lang="nl-NL" sz="1600" b="0" i="1" dirty="0" smtClean="0"/>
              <a:t> et </a:t>
            </a:r>
            <a:r>
              <a:rPr lang="nl-NL" sz="1600" b="0" i="1" dirty="0"/>
              <a:t>al. </a:t>
            </a:r>
            <a:r>
              <a:rPr lang="nl-NL" sz="1600" b="0" i="1" dirty="0" smtClean="0"/>
              <a:t>Lancet 2004</a:t>
            </a:r>
            <a:endParaRPr lang="nl-NL" sz="1600" b="0" i="1" dirty="0"/>
          </a:p>
        </p:txBody>
      </p:sp>
    </p:spTree>
    <p:extLst>
      <p:ext uri="{BB962C8B-B14F-4D97-AF65-F5344CB8AC3E}">
        <p14:creationId xmlns:p14="http://schemas.microsoft.com/office/powerpoint/2010/main" val="2669003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dirty="0" smtClean="0"/>
              <a:t>CVD risico diabetes mellitus </a:t>
            </a:r>
            <a:endParaRPr lang="nl-NL" dirty="0"/>
          </a:p>
        </p:txBody>
      </p:sp>
      <p:pic>
        <p:nvPicPr>
          <p:cNvPr id="4" name="Afbeelding 3"/>
          <p:cNvPicPr>
            <a:picLocks noChangeAspect="1"/>
          </p:cNvPicPr>
          <p:nvPr/>
        </p:nvPicPr>
        <p:blipFill rotWithShape="1">
          <a:blip r:embed="rId2"/>
          <a:srcRect l="12201" t="21021" r="12201" b="21020"/>
          <a:stretch/>
        </p:blipFill>
        <p:spPr>
          <a:xfrm>
            <a:off x="213951" y="1772816"/>
            <a:ext cx="8716098" cy="4176464"/>
          </a:xfrm>
          <a:prstGeom prst="rect">
            <a:avLst/>
          </a:prstGeom>
        </p:spPr>
      </p:pic>
      <p:sp>
        <p:nvSpPr>
          <p:cNvPr id="5" name="Text Box 6"/>
          <p:cNvSpPr txBox="1">
            <a:spLocks noChangeArrowheads="1"/>
          </p:cNvSpPr>
          <p:nvPr/>
        </p:nvSpPr>
        <p:spPr bwMode="auto">
          <a:xfrm>
            <a:off x="5940425" y="6237288"/>
            <a:ext cx="2568332" cy="338554"/>
          </a:xfrm>
          <a:prstGeom prst="rect">
            <a:avLst/>
          </a:prstGeom>
          <a:noFill/>
          <a:ln w="9525" algn="ctr">
            <a:noFill/>
            <a:miter lim="800000"/>
            <a:headEnd/>
            <a:tailEnd/>
          </a:ln>
          <a:effectLst/>
        </p:spPr>
        <p:txBody>
          <a:bodyPr wrap="none">
            <a:spAutoFit/>
          </a:bodyPr>
          <a:lstStyle/>
          <a:p>
            <a:pPr marL="385763" indent="-385763"/>
            <a:r>
              <a:rPr lang="nl-NL" sz="1600" b="0" i="1" dirty="0" err="1" smtClean="0"/>
              <a:t>Sarwar</a:t>
            </a:r>
            <a:r>
              <a:rPr lang="nl-NL" sz="1600" b="0" i="1" dirty="0" smtClean="0"/>
              <a:t> et al. Lancet 2010</a:t>
            </a:r>
            <a:endParaRPr lang="nl-NL" sz="1600" b="0" i="1" dirty="0"/>
          </a:p>
        </p:txBody>
      </p:sp>
    </p:spTree>
    <p:extLst>
      <p:ext uri="{BB962C8B-B14F-4D97-AF65-F5344CB8AC3E}">
        <p14:creationId xmlns:p14="http://schemas.microsoft.com/office/powerpoint/2010/main" val="931060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7504" y="188640"/>
            <a:ext cx="8741470" cy="720080"/>
          </a:xfrm>
          <a:solidFill>
            <a:schemeClr val="bg1"/>
          </a:solidFill>
        </p:spPr>
        <p:txBody>
          <a:bodyPr/>
          <a:lstStyle/>
          <a:p>
            <a:pPr algn="ctr"/>
            <a:r>
              <a:rPr lang="nl-NL" dirty="0" smtClean="0">
                <a:latin typeface="+mn-lt"/>
              </a:rPr>
              <a:t>Risicofactoren vaatlijden</a:t>
            </a:r>
            <a:endParaRPr lang="nl-NL" dirty="0">
              <a:latin typeface="+mn-lt"/>
            </a:endParaRPr>
          </a:p>
        </p:txBody>
      </p:sp>
      <p:pic>
        <p:nvPicPr>
          <p:cNvPr id="705538" name="Picture 2" descr="http://www.scientias.nl/wp-content/uploads/2012/10/roken7.jpg"/>
          <p:cNvPicPr>
            <a:picLocks noChangeAspect="1" noChangeArrowheads="1"/>
          </p:cNvPicPr>
          <p:nvPr/>
        </p:nvPicPr>
        <p:blipFill>
          <a:blip r:embed="rId2" cstate="print"/>
          <a:srcRect/>
          <a:stretch>
            <a:fillRect/>
          </a:stretch>
        </p:blipFill>
        <p:spPr bwMode="auto">
          <a:xfrm>
            <a:off x="323528" y="1772816"/>
            <a:ext cx="3429000" cy="1714500"/>
          </a:xfrm>
          <a:prstGeom prst="rect">
            <a:avLst/>
          </a:prstGeom>
          <a:noFill/>
        </p:spPr>
      </p:pic>
      <p:pic>
        <p:nvPicPr>
          <p:cNvPr id="705540" name="Picture 4" descr="http://www.medikal.nl/wp-content/uploads/2011/12/High-blood-pressure.jpg"/>
          <p:cNvPicPr>
            <a:picLocks noChangeAspect="1" noChangeArrowheads="1"/>
          </p:cNvPicPr>
          <p:nvPr/>
        </p:nvPicPr>
        <p:blipFill>
          <a:blip r:embed="rId3" cstate="print"/>
          <a:srcRect/>
          <a:stretch>
            <a:fillRect/>
          </a:stretch>
        </p:blipFill>
        <p:spPr bwMode="auto">
          <a:xfrm>
            <a:off x="899592" y="4005064"/>
            <a:ext cx="2369820" cy="2369820"/>
          </a:xfrm>
          <a:prstGeom prst="rect">
            <a:avLst/>
          </a:prstGeom>
          <a:noFill/>
        </p:spPr>
      </p:pic>
      <p:pic>
        <p:nvPicPr>
          <p:cNvPr id="705542" name="Picture 6" descr="Brochure - Te hoog cholesterol"/>
          <p:cNvPicPr>
            <a:picLocks noChangeAspect="1" noChangeArrowheads="1"/>
          </p:cNvPicPr>
          <p:nvPr/>
        </p:nvPicPr>
        <p:blipFill>
          <a:blip r:embed="rId4" cstate="print"/>
          <a:srcRect/>
          <a:stretch>
            <a:fillRect/>
          </a:stretch>
        </p:blipFill>
        <p:spPr bwMode="auto">
          <a:xfrm>
            <a:off x="5364088" y="1052736"/>
            <a:ext cx="2133600" cy="3017520"/>
          </a:xfrm>
          <a:prstGeom prst="rect">
            <a:avLst/>
          </a:prstGeom>
          <a:noFill/>
        </p:spPr>
      </p:pic>
      <p:pic>
        <p:nvPicPr>
          <p:cNvPr id="7" name="Picture 5" descr="elderly"/>
          <p:cNvPicPr>
            <a:picLocks noChangeAspect="1" noChangeArrowheads="1"/>
          </p:cNvPicPr>
          <p:nvPr/>
        </p:nvPicPr>
        <p:blipFill>
          <a:blip r:embed="rId5" cstate="print"/>
          <a:srcRect r="49825"/>
          <a:stretch>
            <a:fillRect/>
          </a:stretch>
        </p:blipFill>
        <p:spPr bwMode="auto">
          <a:xfrm>
            <a:off x="5580112" y="4077072"/>
            <a:ext cx="1753955" cy="2619375"/>
          </a:xfrm>
          <a:prstGeom prst="rect">
            <a:avLst/>
          </a:prstGeom>
          <a:noFill/>
        </p:spPr>
      </p:pic>
    </p:spTree>
    <p:extLst>
      <p:ext uri="{BB962C8B-B14F-4D97-AF65-F5344CB8AC3E}">
        <p14:creationId xmlns:p14="http://schemas.microsoft.com/office/powerpoint/2010/main" val="159893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539552" y="1844824"/>
            <a:ext cx="8135938" cy="3487738"/>
          </a:xfrm>
          <a:prstGeom prst="rect">
            <a:avLst/>
          </a:prstGeom>
          <a:noFill/>
          <a:ln w="9525">
            <a:noFill/>
            <a:miter lim="800000"/>
            <a:headEnd/>
            <a:tailEnd/>
          </a:ln>
        </p:spPr>
      </p:pic>
    </p:spTree>
    <p:extLst>
      <p:ext uri="{BB962C8B-B14F-4D97-AF65-F5344CB8AC3E}">
        <p14:creationId xmlns:p14="http://schemas.microsoft.com/office/powerpoint/2010/main" val="34862324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rotWithShape="1">
          <a:blip r:embed="rId2"/>
          <a:srcRect l="16138" t="10800" r="66537" b="5201"/>
          <a:stretch/>
        </p:blipFill>
        <p:spPr>
          <a:xfrm>
            <a:off x="2123728" y="87105"/>
            <a:ext cx="4959056" cy="6762349"/>
          </a:xfrm>
          <a:prstGeom prst="rect">
            <a:avLst/>
          </a:prstGeom>
        </p:spPr>
      </p:pic>
    </p:spTree>
    <p:extLst>
      <p:ext uri="{BB962C8B-B14F-4D97-AF65-F5344CB8AC3E}">
        <p14:creationId xmlns:p14="http://schemas.microsoft.com/office/powerpoint/2010/main" val="35702527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7584" y="692696"/>
            <a:ext cx="7205662" cy="963613"/>
          </a:xfrm>
        </p:spPr>
        <p:txBody>
          <a:bodyPr/>
          <a:lstStyle/>
          <a:p>
            <a:pPr algn="ctr"/>
            <a:r>
              <a:rPr lang="nl-NL" dirty="0" smtClean="0"/>
              <a:t>27 jarige vrouw</a:t>
            </a:r>
            <a:endParaRPr lang="nl-NL" dirty="0"/>
          </a:p>
        </p:txBody>
      </p:sp>
      <p:sp>
        <p:nvSpPr>
          <p:cNvPr id="3" name="Tijdelijke aanduiding voor inhoud 2"/>
          <p:cNvSpPr>
            <a:spLocks noGrp="1"/>
          </p:cNvSpPr>
          <p:nvPr>
            <p:ph idx="1"/>
          </p:nvPr>
        </p:nvSpPr>
        <p:spPr/>
        <p:txBody>
          <a:bodyPr/>
          <a:lstStyle/>
          <a:p>
            <a:endParaRPr lang="nl-NL" dirty="0" smtClean="0"/>
          </a:p>
          <a:p>
            <a:endParaRPr lang="nl-NL" dirty="0" smtClean="0"/>
          </a:p>
          <a:p>
            <a:r>
              <a:rPr lang="nl-NL" sz="3200" dirty="0" smtClean="0"/>
              <a:t>-gezond</a:t>
            </a:r>
          </a:p>
          <a:p>
            <a:r>
              <a:rPr lang="nl-NL" sz="3200" dirty="0" smtClean="0"/>
              <a:t>-BMI 32 kg/m2</a:t>
            </a:r>
            <a:endParaRPr lang="nl-NL" sz="3200" dirty="0"/>
          </a:p>
          <a:p>
            <a:r>
              <a:rPr lang="nl-NL" sz="3200" dirty="0" smtClean="0"/>
              <a:t>-wil afvallen</a:t>
            </a:r>
          </a:p>
          <a:p>
            <a:endParaRPr lang="nl-NL" sz="3200" dirty="0" smtClean="0"/>
          </a:p>
          <a:p>
            <a:endParaRPr lang="nl-NL" dirty="0"/>
          </a:p>
        </p:txBody>
      </p:sp>
    </p:spTree>
    <p:extLst>
      <p:ext uri="{BB962C8B-B14F-4D97-AF65-F5344CB8AC3E}">
        <p14:creationId xmlns:p14="http://schemas.microsoft.com/office/powerpoint/2010/main" val="13570244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7584" y="786606"/>
            <a:ext cx="7205662" cy="963613"/>
          </a:xfrm>
        </p:spPr>
        <p:txBody>
          <a:bodyPr/>
          <a:lstStyle/>
          <a:p>
            <a:pPr algn="ctr"/>
            <a:r>
              <a:rPr lang="nl-NL" dirty="0" smtClean="0"/>
              <a:t>Aanpak obesitas (en hart- en vaatziekten en diabetes mellitus )</a:t>
            </a:r>
            <a:endParaRPr lang="nl-NL" dirty="0"/>
          </a:p>
        </p:txBody>
      </p:sp>
      <p:sp>
        <p:nvSpPr>
          <p:cNvPr id="3" name="Tijdelijke aanduiding voor inhoud 2"/>
          <p:cNvSpPr>
            <a:spLocks noGrp="1"/>
          </p:cNvSpPr>
          <p:nvPr>
            <p:ph idx="1"/>
          </p:nvPr>
        </p:nvSpPr>
        <p:spPr/>
        <p:txBody>
          <a:bodyPr/>
          <a:lstStyle/>
          <a:p>
            <a:endParaRPr lang="nl-NL" dirty="0" smtClean="0"/>
          </a:p>
          <a:p>
            <a:endParaRPr lang="nl-NL" dirty="0" smtClean="0"/>
          </a:p>
          <a:p>
            <a:r>
              <a:rPr lang="nl-NL" sz="3200" dirty="0" smtClean="0"/>
              <a:t>-dieet</a:t>
            </a:r>
          </a:p>
          <a:p>
            <a:r>
              <a:rPr lang="nl-NL" sz="3200" dirty="0" smtClean="0"/>
              <a:t>-meer bewegen</a:t>
            </a:r>
            <a:endParaRPr lang="nl-NL" sz="3200" dirty="0"/>
          </a:p>
          <a:p>
            <a:r>
              <a:rPr lang="nl-NL" sz="3200" dirty="0" smtClean="0"/>
              <a:t>-medicatie? </a:t>
            </a:r>
          </a:p>
          <a:p>
            <a:endParaRPr lang="nl-NL" dirty="0"/>
          </a:p>
        </p:txBody>
      </p:sp>
    </p:spTree>
    <p:extLst>
      <p:ext uri="{BB962C8B-B14F-4D97-AF65-F5344CB8AC3E}">
        <p14:creationId xmlns:p14="http://schemas.microsoft.com/office/powerpoint/2010/main" val="36266538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dirty="0" smtClean="0"/>
              <a:t>Dieet</a:t>
            </a:r>
            <a:endParaRPr lang="nl-NL" dirty="0"/>
          </a:p>
        </p:txBody>
      </p:sp>
      <p:sp>
        <p:nvSpPr>
          <p:cNvPr id="3" name="Tijdelijke aanduiding voor inhoud 2"/>
          <p:cNvSpPr>
            <a:spLocks noGrp="1"/>
          </p:cNvSpPr>
          <p:nvPr>
            <p:ph idx="1"/>
          </p:nvPr>
        </p:nvSpPr>
        <p:spPr/>
        <p:txBody>
          <a:bodyPr/>
          <a:lstStyle/>
          <a:p>
            <a:endParaRPr lang="nl-NL" dirty="0" smtClean="0"/>
          </a:p>
          <a:p>
            <a:endParaRPr lang="nl-NL" dirty="0" smtClean="0"/>
          </a:p>
          <a:p>
            <a:r>
              <a:rPr lang="nl-NL" sz="3200" dirty="0" smtClean="0"/>
              <a:t>-weinig koolhydraten</a:t>
            </a:r>
          </a:p>
          <a:p>
            <a:r>
              <a:rPr lang="nl-NL" sz="3200" dirty="0" smtClean="0"/>
              <a:t>-weinig dierlijke eiwitten</a:t>
            </a:r>
            <a:endParaRPr lang="nl-NL" sz="3200" dirty="0"/>
          </a:p>
          <a:p>
            <a:r>
              <a:rPr lang="nl-NL" sz="3200" dirty="0" smtClean="0"/>
              <a:t>- weinig zout</a:t>
            </a:r>
          </a:p>
          <a:p>
            <a:endParaRPr lang="nl-NL" dirty="0"/>
          </a:p>
        </p:txBody>
      </p:sp>
    </p:spTree>
    <p:extLst>
      <p:ext uri="{BB962C8B-B14F-4D97-AF65-F5344CB8AC3E}">
        <p14:creationId xmlns:p14="http://schemas.microsoft.com/office/powerpoint/2010/main" val="11756135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rotWithShape="1">
          <a:blip r:embed="rId2"/>
          <a:srcRect l="9838" t="27601" r="69687" b="22790"/>
          <a:stretch/>
        </p:blipFill>
        <p:spPr>
          <a:xfrm>
            <a:off x="1184182" y="1124744"/>
            <a:ext cx="7060226" cy="4811177"/>
          </a:xfrm>
          <a:prstGeom prst="rect">
            <a:avLst/>
          </a:prstGeom>
        </p:spPr>
      </p:pic>
      <p:pic>
        <p:nvPicPr>
          <p:cNvPr id="4" name="Picture 4" descr="MEGIN Announces Sale of TRIUX™ neo to Amsterdam UMC, Location VUmc | MEG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16632"/>
            <a:ext cx="1682825" cy="934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410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B8DE0809-6C51-4FB6-B877-D64591C49C2C}"/>
              </a:ext>
            </a:extLst>
          </p:cNvPr>
          <p:cNvSpPr>
            <a:spLocks noGrp="1"/>
          </p:cNvSpPr>
          <p:nvPr>
            <p:ph type="title"/>
          </p:nvPr>
        </p:nvSpPr>
        <p:spPr>
          <a:xfrm>
            <a:off x="719138" y="105359"/>
            <a:ext cx="7205662" cy="963613"/>
          </a:xfrm>
        </p:spPr>
        <p:txBody>
          <a:bodyPr/>
          <a:lstStyle/>
          <a:p>
            <a:pPr algn="ctr"/>
            <a:r>
              <a:rPr lang="nl-NL" dirty="0" smtClean="0"/>
              <a:t>Preventie en leefstijl</a:t>
            </a:r>
            <a:endParaRPr lang="nl-NL" dirty="0"/>
          </a:p>
        </p:txBody>
      </p:sp>
      <p:sp>
        <p:nvSpPr>
          <p:cNvPr id="3" name="Tijdelijke aanduiding voor inhoud 2">
            <a:extLst>
              <a:ext uri="{FF2B5EF4-FFF2-40B4-BE49-F238E27FC236}">
                <a16:creationId xmlns="" xmlns:a16="http://schemas.microsoft.com/office/drawing/2014/main" id="{57DD82E9-D1ED-4BC6-B0C4-E3C2B9F4EAE4}"/>
              </a:ext>
            </a:extLst>
          </p:cNvPr>
          <p:cNvSpPr>
            <a:spLocks noGrp="1"/>
          </p:cNvSpPr>
          <p:nvPr>
            <p:ph idx="1"/>
          </p:nvPr>
        </p:nvSpPr>
        <p:spPr/>
        <p:txBody>
          <a:bodyPr>
            <a:normAutofit/>
          </a:bodyPr>
          <a:lstStyle/>
          <a:p>
            <a:r>
              <a:rPr lang="nl-NL" dirty="0"/>
              <a:t>School</a:t>
            </a:r>
          </a:p>
          <a:p>
            <a:endParaRPr lang="nl-NL" dirty="0"/>
          </a:p>
          <a:p>
            <a:r>
              <a:rPr lang="nl-NL" dirty="0" smtClean="0"/>
              <a:t>Belastingen</a:t>
            </a:r>
            <a:endParaRPr lang="nl-NL" dirty="0"/>
          </a:p>
          <a:p>
            <a:endParaRPr lang="nl-NL" dirty="0"/>
          </a:p>
          <a:p>
            <a:r>
              <a:rPr lang="nl-NL" dirty="0" smtClean="0"/>
              <a:t>gebouwen/ steden</a:t>
            </a:r>
            <a:endParaRPr lang="nl-NL" dirty="0"/>
          </a:p>
          <a:p>
            <a:endParaRPr lang="nl-NL" dirty="0"/>
          </a:p>
          <a:p>
            <a:r>
              <a:rPr lang="nl-NL" dirty="0" smtClean="0"/>
              <a:t>Werknemers</a:t>
            </a:r>
            <a:endParaRPr lang="nl-NL" dirty="0"/>
          </a:p>
          <a:p>
            <a:endParaRPr lang="nl-NL" dirty="0"/>
          </a:p>
          <a:p>
            <a:r>
              <a:rPr lang="nl-NL" dirty="0" smtClean="0"/>
              <a:t>Voedingsindustrie </a:t>
            </a:r>
            <a:endParaRPr lang="nl-NL" dirty="0"/>
          </a:p>
          <a:p>
            <a:endParaRPr lang="nl-NL" dirty="0"/>
          </a:p>
          <a:p>
            <a:r>
              <a:rPr lang="nl-NL" dirty="0" smtClean="0"/>
              <a:t>Supermarkten</a:t>
            </a:r>
            <a:endParaRPr lang="nl-NL" dirty="0"/>
          </a:p>
        </p:txBody>
      </p:sp>
      <p:pic>
        <p:nvPicPr>
          <p:cNvPr id="4" name="Afbeelding 3">
            <a:extLst>
              <a:ext uri="{FF2B5EF4-FFF2-40B4-BE49-F238E27FC236}">
                <a16:creationId xmlns="" xmlns:a16="http://schemas.microsoft.com/office/drawing/2014/main" id="{A7BAD7EA-DAC1-416F-8474-74B5A68BFAC6}"/>
              </a:ext>
            </a:extLst>
          </p:cNvPr>
          <p:cNvPicPr>
            <a:picLocks noChangeAspect="1"/>
          </p:cNvPicPr>
          <p:nvPr/>
        </p:nvPicPr>
        <p:blipFill>
          <a:blip r:embed="rId2"/>
          <a:stretch>
            <a:fillRect/>
          </a:stretch>
        </p:blipFill>
        <p:spPr>
          <a:xfrm>
            <a:off x="3755570" y="4166508"/>
            <a:ext cx="2910265" cy="1617218"/>
          </a:xfrm>
          <a:prstGeom prst="rect">
            <a:avLst/>
          </a:prstGeom>
        </p:spPr>
      </p:pic>
      <p:pic>
        <p:nvPicPr>
          <p:cNvPr id="5" name="Afbeelding 4">
            <a:extLst>
              <a:ext uri="{FF2B5EF4-FFF2-40B4-BE49-F238E27FC236}">
                <a16:creationId xmlns="" xmlns:a16="http://schemas.microsoft.com/office/drawing/2014/main" id="{8D9031C9-EEBC-4143-A7C6-B4087CA3E8E8}"/>
              </a:ext>
            </a:extLst>
          </p:cNvPr>
          <p:cNvPicPr>
            <a:picLocks noChangeAspect="1"/>
          </p:cNvPicPr>
          <p:nvPr/>
        </p:nvPicPr>
        <p:blipFill>
          <a:blip r:embed="rId3"/>
          <a:stretch>
            <a:fillRect/>
          </a:stretch>
        </p:blipFill>
        <p:spPr>
          <a:xfrm>
            <a:off x="6732151" y="4166507"/>
            <a:ext cx="2411850" cy="1617218"/>
          </a:xfrm>
          <a:prstGeom prst="rect">
            <a:avLst/>
          </a:prstGeom>
        </p:spPr>
      </p:pic>
      <p:pic>
        <p:nvPicPr>
          <p:cNvPr id="6" name="Afbeelding 5">
            <a:extLst>
              <a:ext uri="{FF2B5EF4-FFF2-40B4-BE49-F238E27FC236}">
                <a16:creationId xmlns="" xmlns:a16="http://schemas.microsoft.com/office/drawing/2014/main" id="{5B7E7429-EB7E-446C-9141-2B043A0F58CF}"/>
              </a:ext>
            </a:extLst>
          </p:cNvPr>
          <p:cNvPicPr>
            <a:picLocks noChangeAspect="1"/>
          </p:cNvPicPr>
          <p:nvPr/>
        </p:nvPicPr>
        <p:blipFill>
          <a:blip r:embed="rId4"/>
          <a:stretch>
            <a:fillRect/>
          </a:stretch>
        </p:blipFill>
        <p:spPr>
          <a:xfrm>
            <a:off x="6181323" y="1042515"/>
            <a:ext cx="2714526" cy="2153974"/>
          </a:xfrm>
          <a:prstGeom prst="rect">
            <a:avLst/>
          </a:prstGeom>
        </p:spPr>
      </p:pic>
      <p:pic>
        <p:nvPicPr>
          <p:cNvPr id="7" name="Afbeelding 6"/>
          <p:cNvPicPr>
            <a:picLocks noChangeAspect="1"/>
          </p:cNvPicPr>
          <p:nvPr/>
        </p:nvPicPr>
        <p:blipFill>
          <a:blip r:embed="rId5"/>
          <a:stretch>
            <a:fillRect/>
          </a:stretch>
        </p:blipFill>
        <p:spPr>
          <a:xfrm>
            <a:off x="3695575" y="1042514"/>
            <a:ext cx="2294139" cy="2442747"/>
          </a:xfrm>
          <a:prstGeom prst="rect">
            <a:avLst/>
          </a:prstGeom>
        </p:spPr>
      </p:pic>
    </p:spTree>
    <p:extLst>
      <p:ext uri="{BB962C8B-B14F-4D97-AF65-F5344CB8AC3E}">
        <p14:creationId xmlns:p14="http://schemas.microsoft.com/office/powerpoint/2010/main" val="11595559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633DA5AE-3A7A-46E4-B5E3-768CCCDCB826}"/>
              </a:ext>
            </a:extLst>
          </p:cNvPr>
          <p:cNvSpPr>
            <a:spLocks noGrp="1"/>
          </p:cNvSpPr>
          <p:nvPr>
            <p:ph type="title"/>
          </p:nvPr>
        </p:nvSpPr>
        <p:spPr/>
        <p:txBody>
          <a:bodyPr/>
          <a:lstStyle/>
          <a:p>
            <a:pPr algn="ctr"/>
            <a:r>
              <a:rPr lang="nl-NL" dirty="0" smtClean="0"/>
              <a:t>GLI: gestructureerde leefstijl interventie</a:t>
            </a:r>
            <a:endParaRPr lang="nl-NL" dirty="0"/>
          </a:p>
        </p:txBody>
      </p:sp>
      <p:sp>
        <p:nvSpPr>
          <p:cNvPr id="3" name="Tijdelijke aanduiding voor inhoud 2">
            <a:extLst>
              <a:ext uri="{FF2B5EF4-FFF2-40B4-BE49-F238E27FC236}">
                <a16:creationId xmlns="" xmlns:a16="http://schemas.microsoft.com/office/drawing/2014/main" id="{7D06D2BD-E57D-448C-B48A-44EFFE988F1F}"/>
              </a:ext>
            </a:extLst>
          </p:cNvPr>
          <p:cNvSpPr>
            <a:spLocks noGrp="1"/>
          </p:cNvSpPr>
          <p:nvPr>
            <p:ph idx="1"/>
          </p:nvPr>
        </p:nvSpPr>
        <p:spPr/>
        <p:txBody>
          <a:bodyPr/>
          <a:lstStyle/>
          <a:p>
            <a:pPr marL="0" indent="0">
              <a:buNone/>
            </a:pPr>
            <a:endParaRPr lang="nl-NL" dirty="0"/>
          </a:p>
          <a:p>
            <a:pPr marL="0" indent="0">
              <a:buNone/>
            </a:pPr>
            <a:r>
              <a:rPr lang="nl-NL" dirty="0" smtClean="0"/>
              <a:t>Behandelingsprogramma, wordt vergoed</a:t>
            </a:r>
            <a:endParaRPr lang="nl-NL" dirty="0"/>
          </a:p>
          <a:p>
            <a:pPr marL="0" indent="0">
              <a:buNone/>
            </a:pPr>
            <a:endParaRPr lang="nl-NL" dirty="0"/>
          </a:p>
          <a:p>
            <a:r>
              <a:rPr lang="nl-NL" dirty="0" smtClean="0"/>
              <a:t>Dieet</a:t>
            </a:r>
            <a:endParaRPr lang="nl-NL" dirty="0"/>
          </a:p>
          <a:p>
            <a:r>
              <a:rPr lang="nl-NL" dirty="0" smtClean="0"/>
              <a:t>Lichamelijke inspanning</a:t>
            </a:r>
            <a:endParaRPr lang="nl-NL" dirty="0"/>
          </a:p>
          <a:p>
            <a:r>
              <a:rPr lang="nl-NL" dirty="0" smtClean="0"/>
              <a:t>Cognitieve therapie</a:t>
            </a:r>
            <a:endParaRPr lang="nl-NL" dirty="0"/>
          </a:p>
          <a:p>
            <a:endParaRPr lang="nl-NL" dirty="0"/>
          </a:p>
          <a:p>
            <a:pPr marL="0" indent="0">
              <a:buNone/>
            </a:pPr>
            <a:r>
              <a:rPr lang="nl-NL" dirty="0" smtClean="0"/>
              <a:t>Enorme verschillen in schema’s, </a:t>
            </a:r>
          </a:p>
          <a:p>
            <a:pPr marL="0" indent="0">
              <a:buNone/>
            </a:pPr>
            <a:r>
              <a:rPr lang="nl-NL" dirty="0" smtClean="0"/>
              <a:t>behandelduur, adviezen</a:t>
            </a:r>
            <a:endParaRPr lang="nl-NL" dirty="0"/>
          </a:p>
        </p:txBody>
      </p:sp>
      <p:pic>
        <p:nvPicPr>
          <p:cNvPr id="5" name="Afbeelding 4"/>
          <p:cNvPicPr>
            <a:picLocks noChangeAspect="1"/>
          </p:cNvPicPr>
          <p:nvPr/>
        </p:nvPicPr>
        <p:blipFill>
          <a:blip r:embed="rId2"/>
          <a:stretch>
            <a:fillRect/>
          </a:stretch>
        </p:blipFill>
        <p:spPr>
          <a:xfrm>
            <a:off x="6975040" y="2403308"/>
            <a:ext cx="1644646" cy="549693"/>
          </a:xfrm>
          <a:prstGeom prst="rect">
            <a:avLst/>
          </a:prstGeom>
        </p:spPr>
      </p:pic>
      <p:pic>
        <p:nvPicPr>
          <p:cNvPr id="6" name="Afbeelding 5"/>
          <p:cNvPicPr>
            <a:picLocks noChangeAspect="1"/>
          </p:cNvPicPr>
          <p:nvPr/>
        </p:nvPicPr>
        <p:blipFill>
          <a:blip r:embed="rId3"/>
          <a:stretch>
            <a:fillRect/>
          </a:stretch>
        </p:blipFill>
        <p:spPr>
          <a:xfrm>
            <a:off x="6975040" y="3054204"/>
            <a:ext cx="858017" cy="810941"/>
          </a:xfrm>
          <a:prstGeom prst="rect">
            <a:avLst/>
          </a:prstGeom>
        </p:spPr>
      </p:pic>
      <p:pic>
        <p:nvPicPr>
          <p:cNvPr id="7" name="Afbeelding 6"/>
          <p:cNvPicPr>
            <a:picLocks noChangeAspect="1"/>
          </p:cNvPicPr>
          <p:nvPr/>
        </p:nvPicPr>
        <p:blipFill>
          <a:blip r:embed="rId4"/>
          <a:stretch>
            <a:fillRect/>
          </a:stretch>
        </p:blipFill>
        <p:spPr>
          <a:xfrm>
            <a:off x="6975040" y="4153318"/>
            <a:ext cx="1489472" cy="1048481"/>
          </a:xfrm>
          <a:prstGeom prst="rect">
            <a:avLst/>
          </a:prstGeom>
        </p:spPr>
      </p:pic>
    </p:spTree>
    <p:extLst>
      <p:ext uri="{BB962C8B-B14F-4D97-AF65-F5344CB8AC3E}">
        <p14:creationId xmlns:p14="http://schemas.microsoft.com/office/powerpoint/2010/main" val="18076618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rotWithShape="1">
          <a:blip r:embed="rId2"/>
          <a:srcRect l="29525" t="16400" r="16138" b="19201"/>
          <a:stretch/>
        </p:blipFill>
        <p:spPr>
          <a:xfrm>
            <a:off x="827584" y="980728"/>
            <a:ext cx="7920880" cy="5280587"/>
          </a:xfrm>
          <a:prstGeom prst="rect">
            <a:avLst/>
          </a:prstGeom>
        </p:spPr>
      </p:pic>
    </p:spTree>
    <p:extLst>
      <p:ext uri="{BB962C8B-B14F-4D97-AF65-F5344CB8AC3E}">
        <p14:creationId xmlns:p14="http://schemas.microsoft.com/office/powerpoint/2010/main" val="20095681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827584" y="1988840"/>
            <a:ext cx="7200800" cy="3108543"/>
          </a:xfrm>
          <a:prstGeom prst="rect">
            <a:avLst/>
          </a:prstGeom>
        </p:spPr>
        <p:txBody>
          <a:bodyPr wrap="square">
            <a:spAutoFit/>
          </a:bodyPr>
          <a:lstStyle/>
          <a:p>
            <a:r>
              <a:rPr lang="nl-NL" sz="2800" dirty="0" smtClean="0">
                <a:solidFill>
                  <a:srgbClr val="062255"/>
                </a:solidFill>
                <a:latin typeface="+mn-lt"/>
              </a:rPr>
              <a:t>Hoe effectief is de GLI interventie? </a:t>
            </a:r>
          </a:p>
          <a:p>
            <a:endParaRPr lang="nl-NL" sz="2800" dirty="0">
              <a:solidFill>
                <a:srgbClr val="062255"/>
              </a:solidFill>
              <a:latin typeface="+mn-lt"/>
            </a:endParaRPr>
          </a:p>
          <a:p>
            <a:r>
              <a:rPr lang="nl-NL" sz="2800" dirty="0" smtClean="0">
                <a:solidFill>
                  <a:srgbClr val="062255"/>
                </a:solidFill>
                <a:latin typeface="+mn-lt"/>
              </a:rPr>
              <a:t>15 </a:t>
            </a:r>
            <a:r>
              <a:rPr lang="nl-NL" sz="2800" dirty="0">
                <a:solidFill>
                  <a:srgbClr val="062255"/>
                </a:solidFill>
                <a:latin typeface="+mn-lt"/>
              </a:rPr>
              <a:t>Deelnemers aan de GLI hadden na 12-18 maanden gemiddeld 2,4 kg meer verloren dan de controlegroep. Slechts 12% van de GLI-deelnemers boekten na 12-18 maanden 5% gewichtsverlies of meer</a:t>
            </a:r>
          </a:p>
        </p:txBody>
      </p:sp>
    </p:spTree>
    <p:extLst>
      <p:ext uri="{BB962C8B-B14F-4D97-AF65-F5344CB8AC3E}">
        <p14:creationId xmlns:p14="http://schemas.microsoft.com/office/powerpoint/2010/main" val="23782328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 xmlns:a16="http://schemas.microsoft.com/office/drawing/2014/main" id="{82850A34-61F3-41EA-AE58-73DB03541B47}"/>
              </a:ext>
            </a:extLst>
          </p:cNvPr>
          <p:cNvSpPr>
            <a:spLocks noGrp="1"/>
          </p:cNvSpPr>
          <p:nvPr>
            <p:ph type="title"/>
          </p:nvPr>
        </p:nvSpPr>
        <p:spPr/>
        <p:txBody>
          <a:bodyPr/>
          <a:lstStyle/>
          <a:p>
            <a:pPr algn="ctr"/>
            <a:r>
              <a:rPr lang="nl-NL" dirty="0" smtClean="0"/>
              <a:t>Succes van leefstijlinterventies</a:t>
            </a:r>
            <a:endParaRPr lang="nl-NL" dirty="0"/>
          </a:p>
        </p:txBody>
      </p:sp>
      <p:sp>
        <p:nvSpPr>
          <p:cNvPr id="4" name="Tijdelijke aanduiding voor dianummer 3">
            <a:extLst>
              <a:ext uri="{FF2B5EF4-FFF2-40B4-BE49-F238E27FC236}">
                <a16:creationId xmlns="" xmlns:a16="http://schemas.microsoft.com/office/drawing/2014/main" id="{62885297-D7BC-4650-B3B1-3E0CD5CBEBAB}"/>
              </a:ext>
            </a:extLst>
          </p:cNvPr>
          <p:cNvSpPr>
            <a:spLocks noGrp="1"/>
          </p:cNvSpPr>
          <p:nvPr>
            <p:ph type="sldNum" sz="quarter" idx="12"/>
          </p:nvPr>
        </p:nvSpPr>
        <p:spPr/>
        <p:txBody>
          <a:bodyPr/>
          <a:lstStyle/>
          <a:p>
            <a:fld id="{57E4004F-4CC6-40C9-B0B5-510548401FB5}" type="slidenum">
              <a:rPr lang="nl-NL" smtClean="0"/>
              <a:pPr/>
              <a:t>17</a:t>
            </a:fld>
            <a:endParaRPr lang="nl-NL" dirty="0"/>
          </a:p>
        </p:txBody>
      </p:sp>
      <p:sp>
        <p:nvSpPr>
          <p:cNvPr id="3" name="Tijdelijke aanduiding voor tekst 2">
            <a:extLst>
              <a:ext uri="{FF2B5EF4-FFF2-40B4-BE49-F238E27FC236}">
                <a16:creationId xmlns="" xmlns:a16="http://schemas.microsoft.com/office/drawing/2014/main" id="{3F9BD8AB-0363-4A74-8DC5-9B290AE18810}"/>
              </a:ext>
            </a:extLst>
          </p:cNvPr>
          <p:cNvSpPr>
            <a:spLocks noGrp="1"/>
          </p:cNvSpPr>
          <p:nvPr>
            <p:ph type="body" sz="quarter" idx="13"/>
          </p:nvPr>
        </p:nvSpPr>
        <p:spPr>
          <a:xfrm>
            <a:off x="586749" y="5509078"/>
            <a:ext cx="7970176" cy="244466"/>
          </a:xfrm>
        </p:spPr>
        <p:txBody>
          <a:bodyPr>
            <a:normAutofit fontScale="25000" lnSpcReduction="20000"/>
          </a:bodyPr>
          <a:lstStyle/>
          <a:p>
            <a:pPr lvl="0"/>
            <a:endParaRPr lang="nl-NL" noProof="0" dirty="0"/>
          </a:p>
          <a:p>
            <a:pPr lvl="0"/>
            <a:r>
              <a:rPr lang="nl-NL" sz="2400" dirty="0">
                <a:solidFill>
                  <a:schemeClr val="tx1"/>
                </a:solidFill>
              </a:rPr>
              <a:t>IBT, intensive </a:t>
            </a:r>
            <a:r>
              <a:rPr lang="nl-NL" sz="2400" dirty="0" err="1">
                <a:solidFill>
                  <a:schemeClr val="tx1"/>
                </a:solidFill>
              </a:rPr>
              <a:t>behavioural</a:t>
            </a:r>
            <a:r>
              <a:rPr lang="nl-NL" sz="2400" dirty="0">
                <a:solidFill>
                  <a:schemeClr val="tx1"/>
                </a:solidFill>
              </a:rPr>
              <a:t> </a:t>
            </a:r>
            <a:r>
              <a:rPr lang="nl-NL" sz="2400" dirty="0" err="1">
                <a:solidFill>
                  <a:schemeClr val="tx1"/>
                </a:solidFill>
              </a:rPr>
              <a:t>therapy</a:t>
            </a:r>
            <a:r>
              <a:rPr lang="nl-NL" sz="2400" dirty="0">
                <a:solidFill>
                  <a:schemeClr val="tx1"/>
                </a:solidFill>
              </a:rPr>
              <a:t>.</a:t>
            </a:r>
          </a:p>
          <a:p>
            <a:r>
              <a:rPr lang="nl-NL" sz="2400" b="1" dirty="0">
                <a:solidFill>
                  <a:schemeClr val="tx1"/>
                </a:solidFill>
              </a:rPr>
              <a:t>1.</a:t>
            </a:r>
            <a:r>
              <a:rPr lang="nl-NL" sz="2400" dirty="0">
                <a:solidFill>
                  <a:schemeClr val="tx1"/>
                </a:solidFill>
              </a:rPr>
              <a:t> Look AHEAD. </a:t>
            </a:r>
            <a:r>
              <a:rPr lang="nl-NL" sz="2400" dirty="0" err="1">
                <a:solidFill>
                  <a:schemeClr val="tx1"/>
                </a:solidFill>
              </a:rPr>
              <a:t>Arch</a:t>
            </a:r>
            <a:r>
              <a:rPr lang="nl-NL" sz="2400" dirty="0">
                <a:solidFill>
                  <a:schemeClr val="tx1"/>
                </a:solidFill>
              </a:rPr>
              <a:t> Intern </a:t>
            </a:r>
            <a:r>
              <a:rPr lang="nl-NL" sz="2400" dirty="0" err="1">
                <a:solidFill>
                  <a:schemeClr val="tx1"/>
                </a:solidFill>
              </a:rPr>
              <a:t>Med</a:t>
            </a:r>
            <a:r>
              <a:rPr lang="nl-NL" sz="2400" dirty="0">
                <a:solidFill>
                  <a:schemeClr val="tx1"/>
                </a:solidFill>
              </a:rPr>
              <a:t> 2010;170(17):1566–75; </a:t>
            </a:r>
            <a:r>
              <a:rPr lang="nl-NL" sz="2400" b="1" dirty="0">
                <a:solidFill>
                  <a:schemeClr val="tx1"/>
                </a:solidFill>
              </a:rPr>
              <a:t>2.</a:t>
            </a:r>
            <a:r>
              <a:rPr lang="nl-NL" sz="2400" dirty="0">
                <a:solidFill>
                  <a:schemeClr val="tx1"/>
                </a:solidFill>
              </a:rPr>
              <a:t> Wing RR et al. Diabetes Care 2011;34(7):1481–6; </a:t>
            </a:r>
            <a:r>
              <a:rPr lang="nl-NL" sz="2400" b="1" dirty="0">
                <a:solidFill>
                  <a:schemeClr val="tx1"/>
                </a:solidFill>
              </a:rPr>
              <a:t>3.</a:t>
            </a:r>
            <a:r>
              <a:rPr lang="nl-NL" sz="2400" dirty="0">
                <a:solidFill>
                  <a:schemeClr val="tx1"/>
                </a:solidFill>
              </a:rPr>
              <a:t> </a:t>
            </a:r>
            <a:r>
              <a:rPr lang="nl-NL" sz="2400" dirty="0" err="1">
                <a:solidFill>
                  <a:schemeClr val="tx1"/>
                </a:solidFill>
              </a:rPr>
              <a:t>Lean</a:t>
            </a:r>
            <a:r>
              <a:rPr lang="nl-NL" sz="2400" dirty="0">
                <a:solidFill>
                  <a:schemeClr val="tx1"/>
                </a:solidFill>
              </a:rPr>
              <a:t> ME et al. Lancet Diabetes </a:t>
            </a:r>
            <a:r>
              <a:rPr lang="nl-NL" sz="2400" dirty="0" err="1">
                <a:solidFill>
                  <a:schemeClr val="tx1"/>
                </a:solidFill>
              </a:rPr>
              <a:t>Endocrinol</a:t>
            </a:r>
            <a:r>
              <a:rPr lang="nl-NL" sz="2400" dirty="0">
                <a:solidFill>
                  <a:schemeClr val="tx1"/>
                </a:solidFill>
              </a:rPr>
              <a:t>. 2019;7(5):344-355; </a:t>
            </a:r>
            <a:r>
              <a:rPr lang="nl-NL" sz="2400" b="1" dirty="0">
                <a:solidFill>
                  <a:schemeClr val="tx1"/>
                </a:solidFill>
              </a:rPr>
              <a:t>4.</a:t>
            </a:r>
            <a:r>
              <a:rPr lang="nl-NL" sz="2400" dirty="0">
                <a:solidFill>
                  <a:schemeClr val="tx1"/>
                </a:solidFill>
              </a:rPr>
              <a:t> </a:t>
            </a:r>
            <a:r>
              <a:rPr lang="nl-NL" sz="2400" dirty="0" err="1">
                <a:solidFill>
                  <a:schemeClr val="tx1"/>
                </a:solidFill>
              </a:rPr>
              <a:t>Tsai</a:t>
            </a:r>
            <a:r>
              <a:rPr lang="nl-NL" sz="2400" dirty="0">
                <a:solidFill>
                  <a:schemeClr val="tx1"/>
                </a:solidFill>
              </a:rPr>
              <a:t> AG &amp; Wadden TA. </a:t>
            </a:r>
            <a:r>
              <a:rPr lang="nl-NL" sz="2400" dirty="0" err="1">
                <a:solidFill>
                  <a:schemeClr val="tx1"/>
                </a:solidFill>
              </a:rPr>
              <a:t>Obesity</a:t>
            </a:r>
            <a:r>
              <a:rPr lang="nl-NL" sz="2400" dirty="0">
                <a:solidFill>
                  <a:schemeClr val="tx1"/>
                </a:solidFill>
              </a:rPr>
              <a:t> 2006;14(8):1283–1293; </a:t>
            </a:r>
            <a:r>
              <a:rPr lang="nl-NL" sz="2400" b="1" dirty="0">
                <a:solidFill>
                  <a:schemeClr val="tx1"/>
                </a:solidFill>
              </a:rPr>
              <a:t>5.</a:t>
            </a:r>
            <a:r>
              <a:rPr lang="nl-NL" sz="2400" dirty="0">
                <a:solidFill>
                  <a:schemeClr val="tx1"/>
                </a:solidFill>
              </a:rPr>
              <a:t> Wadden TA et al. Obesity (Silver Spring) 2019;27(1):75-86; </a:t>
            </a:r>
            <a:r>
              <a:rPr lang="nl-NL" sz="2400" b="1" dirty="0">
                <a:solidFill>
                  <a:schemeClr val="tx1"/>
                </a:solidFill>
              </a:rPr>
              <a:t>6.</a:t>
            </a:r>
            <a:r>
              <a:rPr lang="nl-NL" sz="2400" dirty="0">
                <a:solidFill>
                  <a:schemeClr val="tx1"/>
                </a:solidFill>
              </a:rPr>
              <a:t> Wadden TA et al. Int J </a:t>
            </a:r>
            <a:r>
              <a:rPr lang="nl-NL" sz="2400" dirty="0" err="1">
                <a:solidFill>
                  <a:schemeClr val="tx1"/>
                </a:solidFill>
              </a:rPr>
              <a:t>Obes</a:t>
            </a:r>
            <a:r>
              <a:rPr lang="nl-NL" sz="2400" dirty="0">
                <a:solidFill>
                  <a:schemeClr val="tx1"/>
                </a:solidFill>
              </a:rPr>
              <a:t> (</a:t>
            </a:r>
            <a:r>
              <a:rPr lang="nl-NL" sz="2400" dirty="0" err="1">
                <a:solidFill>
                  <a:schemeClr val="tx1"/>
                </a:solidFill>
              </a:rPr>
              <a:t>Lond</a:t>
            </a:r>
            <a:r>
              <a:rPr lang="nl-NL" sz="2400" dirty="0">
                <a:solidFill>
                  <a:schemeClr val="tx1"/>
                </a:solidFill>
              </a:rPr>
              <a:t>) 2013;37(11):1443–51; 7</a:t>
            </a:r>
            <a:r>
              <a:rPr lang="nl-NL" sz="2400" b="1" dirty="0">
                <a:solidFill>
                  <a:schemeClr val="tx1"/>
                </a:solidFill>
              </a:rPr>
              <a:t>.</a:t>
            </a:r>
            <a:r>
              <a:rPr lang="nl-NL" sz="2400" dirty="0">
                <a:solidFill>
                  <a:schemeClr val="tx1"/>
                </a:solidFill>
              </a:rPr>
              <a:t> </a:t>
            </a:r>
            <a:r>
              <a:rPr lang="nl-NL" sz="2400" dirty="0" err="1">
                <a:solidFill>
                  <a:schemeClr val="tx1"/>
                </a:solidFill>
              </a:rPr>
              <a:t>Torgerson</a:t>
            </a:r>
            <a:r>
              <a:rPr lang="nl-NL" sz="2400" dirty="0">
                <a:solidFill>
                  <a:schemeClr val="tx1"/>
                </a:solidFill>
              </a:rPr>
              <a:t> JS et al. Diabetes Care 2004;27(1):155-161; </a:t>
            </a:r>
            <a:r>
              <a:rPr lang="nl-NL" sz="2400" b="1" dirty="0">
                <a:solidFill>
                  <a:schemeClr val="tx1"/>
                </a:solidFill>
              </a:rPr>
              <a:t>8.</a:t>
            </a:r>
            <a:r>
              <a:rPr lang="nl-NL" sz="2400" dirty="0">
                <a:solidFill>
                  <a:schemeClr val="tx1"/>
                </a:solidFill>
              </a:rPr>
              <a:t> </a:t>
            </a:r>
            <a:r>
              <a:rPr lang="nl-NL" sz="2400" dirty="0" err="1">
                <a:solidFill>
                  <a:schemeClr val="tx1"/>
                </a:solidFill>
              </a:rPr>
              <a:t>Apovian</a:t>
            </a:r>
            <a:r>
              <a:rPr lang="nl-NL" sz="2400" dirty="0">
                <a:solidFill>
                  <a:schemeClr val="tx1"/>
                </a:solidFill>
              </a:rPr>
              <a:t> et al. Obesity 2013; 21(5): 935-943; </a:t>
            </a:r>
            <a:r>
              <a:rPr lang="nl-NL" sz="2400" b="1" dirty="0">
                <a:solidFill>
                  <a:schemeClr val="tx1"/>
                </a:solidFill>
              </a:rPr>
              <a:t>9. </a:t>
            </a:r>
            <a:r>
              <a:rPr lang="nl-NL" sz="2400" dirty="0">
                <a:solidFill>
                  <a:schemeClr val="tx1"/>
                </a:solidFill>
              </a:rPr>
              <a:t>Wadden TA et al. N </a:t>
            </a:r>
            <a:r>
              <a:rPr lang="nl-NL" sz="2400" dirty="0" err="1">
                <a:solidFill>
                  <a:schemeClr val="tx1"/>
                </a:solidFill>
              </a:rPr>
              <a:t>Engl</a:t>
            </a:r>
            <a:r>
              <a:rPr lang="nl-NL" sz="2400" dirty="0">
                <a:solidFill>
                  <a:schemeClr val="tx1"/>
                </a:solidFill>
              </a:rPr>
              <a:t> J </a:t>
            </a:r>
            <a:r>
              <a:rPr lang="nl-NL" sz="2400" dirty="0" err="1">
                <a:solidFill>
                  <a:schemeClr val="tx1"/>
                </a:solidFill>
              </a:rPr>
              <a:t>Med</a:t>
            </a:r>
            <a:r>
              <a:rPr lang="nl-NL" sz="2400" dirty="0">
                <a:solidFill>
                  <a:schemeClr val="tx1"/>
                </a:solidFill>
              </a:rPr>
              <a:t> 2005;353(20):2111–20; </a:t>
            </a:r>
            <a:r>
              <a:rPr lang="nl-NL" sz="2400" b="1" dirty="0">
                <a:solidFill>
                  <a:schemeClr val="tx1"/>
                </a:solidFill>
              </a:rPr>
              <a:t>10.</a:t>
            </a:r>
            <a:r>
              <a:rPr lang="nl-NL" sz="2400" dirty="0">
                <a:solidFill>
                  <a:schemeClr val="tx1"/>
                </a:solidFill>
              </a:rPr>
              <a:t> Wadden TA et al. Obesity (Silver Spring, Md.) 2011;19(1):110-120; </a:t>
            </a:r>
            <a:r>
              <a:rPr lang="nl-NL" sz="2400" b="1" dirty="0">
                <a:solidFill>
                  <a:schemeClr val="tx1"/>
                </a:solidFill>
              </a:rPr>
              <a:t>11. </a:t>
            </a:r>
            <a:r>
              <a:rPr lang="nl-NL" sz="2400" dirty="0">
                <a:solidFill>
                  <a:schemeClr val="tx1"/>
                </a:solidFill>
              </a:rPr>
              <a:t>Sullivan S et al. Gastroenterology. 2017;152(7):1791-1801; </a:t>
            </a:r>
            <a:r>
              <a:rPr lang="nl-NL" sz="2400" b="1" dirty="0">
                <a:solidFill>
                  <a:schemeClr val="tx1"/>
                </a:solidFill>
              </a:rPr>
              <a:t>12.</a:t>
            </a:r>
            <a:r>
              <a:rPr lang="nl-NL" sz="2400" dirty="0">
                <a:solidFill>
                  <a:schemeClr val="tx1"/>
                </a:solidFill>
              </a:rPr>
              <a:t> Berry MA et al. </a:t>
            </a:r>
            <a:r>
              <a:rPr lang="nl-NL" sz="2400" dirty="0" err="1">
                <a:solidFill>
                  <a:schemeClr val="tx1"/>
                </a:solidFill>
              </a:rPr>
              <a:t>Obes</a:t>
            </a:r>
            <a:r>
              <a:rPr lang="nl-NL" sz="2400" dirty="0">
                <a:solidFill>
                  <a:schemeClr val="tx1"/>
                </a:solidFill>
              </a:rPr>
              <a:t> </a:t>
            </a:r>
            <a:r>
              <a:rPr lang="nl-NL" sz="2400" dirty="0" err="1">
                <a:solidFill>
                  <a:schemeClr val="tx1"/>
                </a:solidFill>
              </a:rPr>
              <a:t>Surg</a:t>
            </a:r>
            <a:r>
              <a:rPr lang="nl-NL" sz="2400" dirty="0">
                <a:solidFill>
                  <a:schemeClr val="tx1"/>
                </a:solidFill>
              </a:rPr>
              <a:t> 2018;28(3):649–655; </a:t>
            </a:r>
            <a:r>
              <a:rPr lang="nl-NL" sz="2400" b="1" dirty="0">
                <a:solidFill>
                  <a:schemeClr val="tx1"/>
                </a:solidFill>
              </a:rPr>
              <a:t>13.</a:t>
            </a:r>
            <a:r>
              <a:rPr lang="nl-NL" sz="2400" dirty="0">
                <a:solidFill>
                  <a:schemeClr val="tx1"/>
                </a:solidFill>
              </a:rPr>
              <a:t> Van de Laar AW et al. </a:t>
            </a:r>
            <a:r>
              <a:rPr lang="nl-NL" sz="2400" dirty="0" err="1">
                <a:solidFill>
                  <a:schemeClr val="tx1"/>
                </a:solidFill>
              </a:rPr>
              <a:t>Surg</a:t>
            </a:r>
            <a:r>
              <a:rPr lang="nl-NL" sz="2400" dirty="0">
                <a:solidFill>
                  <a:schemeClr val="tx1"/>
                </a:solidFill>
              </a:rPr>
              <a:t> </a:t>
            </a:r>
            <a:r>
              <a:rPr lang="nl-NL" sz="2400" dirty="0" err="1">
                <a:solidFill>
                  <a:schemeClr val="tx1"/>
                </a:solidFill>
              </a:rPr>
              <a:t>Obes</a:t>
            </a:r>
            <a:r>
              <a:rPr lang="nl-NL" sz="2400" dirty="0">
                <a:solidFill>
                  <a:schemeClr val="tx1"/>
                </a:solidFill>
              </a:rPr>
              <a:t> </a:t>
            </a:r>
            <a:r>
              <a:rPr lang="nl-NL" sz="2400" dirty="0" err="1">
                <a:solidFill>
                  <a:schemeClr val="tx1"/>
                </a:solidFill>
              </a:rPr>
              <a:t>Relat</a:t>
            </a:r>
            <a:r>
              <a:rPr lang="nl-NL" sz="2400" dirty="0">
                <a:solidFill>
                  <a:schemeClr val="tx1"/>
                </a:solidFill>
              </a:rPr>
              <a:t> Dis. 2019;15(2):200-210; </a:t>
            </a:r>
            <a:r>
              <a:rPr lang="nl-NL" sz="2400" b="1" dirty="0">
                <a:solidFill>
                  <a:schemeClr val="tx1"/>
                </a:solidFill>
              </a:rPr>
              <a:t>14. </a:t>
            </a:r>
            <a:r>
              <a:rPr lang="nl-NL" sz="2400" dirty="0" err="1">
                <a:solidFill>
                  <a:schemeClr val="tx1"/>
                </a:solidFill>
              </a:rPr>
              <a:t>Courcoulas</a:t>
            </a:r>
            <a:r>
              <a:rPr lang="nl-NL" sz="2400" dirty="0">
                <a:solidFill>
                  <a:schemeClr val="tx1"/>
                </a:solidFill>
              </a:rPr>
              <a:t> AP et al. JAMA 2013;310(22):2416–25.</a:t>
            </a:r>
          </a:p>
        </p:txBody>
      </p:sp>
      <p:grpSp>
        <p:nvGrpSpPr>
          <p:cNvPr id="9" name="Groep 8">
            <a:extLst>
              <a:ext uri="{FF2B5EF4-FFF2-40B4-BE49-F238E27FC236}">
                <a16:creationId xmlns="" xmlns:a16="http://schemas.microsoft.com/office/drawing/2014/main" id="{CB8E48B0-99DB-4E3E-8289-2E8AA62A60EE}"/>
              </a:ext>
            </a:extLst>
          </p:cNvPr>
          <p:cNvGrpSpPr/>
          <p:nvPr/>
        </p:nvGrpSpPr>
        <p:grpSpPr>
          <a:xfrm>
            <a:off x="1587065" y="2312814"/>
            <a:ext cx="7383977" cy="2911176"/>
            <a:chOff x="1146753" y="1053683"/>
            <a:chExt cx="7559041" cy="3565050"/>
          </a:xfrm>
        </p:grpSpPr>
        <p:sp>
          <p:nvSpPr>
            <p:cNvPr id="64" name="Rectangle: Rounded Corners 2">
              <a:extLst>
                <a:ext uri="{FF2B5EF4-FFF2-40B4-BE49-F238E27FC236}">
                  <a16:creationId xmlns="" xmlns:a16="http://schemas.microsoft.com/office/drawing/2014/main" id="{DEBEB567-DF0A-4A79-8DE8-DEDE7E60C431}"/>
                </a:ext>
              </a:extLst>
            </p:cNvPr>
            <p:cNvSpPr/>
            <p:nvPr/>
          </p:nvSpPr>
          <p:spPr>
            <a:xfrm>
              <a:off x="2443803" y="1064587"/>
              <a:ext cx="6261991" cy="2895685"/>
            </a:xfrm>
            <a:prstGeom prst="roundRect">
              <a:avLst>
                <a:gd name="adj" fmla="val 0"/>
              </a:avLst>
            </a:prstGeom>
            <a:solidFill>
              <a:schemeClr val="accent6">
                <a:lumMod val="40000"/>
                <a:lumOff val="60000"/>
                <a:alpha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76">
              <a:extLst>
                <a:ext uri="{FF2B5EF4-FFF2-40B4-BE49-F238E27FC236}">
                  <a16:creationId xmlns="" xmlns:a16="http://schemas.microsoft.com/office/drawing/2014/main" id="{4C80065C-AA17-4C27-BB94-0CF3E43EC041}"/>
                </a:ext>
              </a:extLst>
            </p:cNvPr>
            <p:cNvCxnSpPr/>
            <p:nvPr/>
          </p:nvCxnSpPr>
          <p:spPr>
            <a:xfrm>
              <a:off x="1296889" y="1793158"/>
              <a:ext cx="6773100" cy="9577"/>
            </a:xfrm>
            <a:prstGeom prst="line">
              <a:avLst/>
            </a:prstGeom>
            <a:ln w="6350">
              <a:solidFill>
                <a:srgbClr val="E0DED8"/>
              </a:solidFill>
            </a:ln>
          </p:spPr>
          <p:style>
            <a:lnRef idx="1">
              <a:schemeClr val="accent1"/>
            </a:lnRef>
            <a:fillRef idx="0">
              <a:schemeClr val="accent1"/>
            </a:fillRef>
            <a:effectRef idx="0">
              <a:schemeClr val="accent1"/>
            </a:effectRef>
            <a:fontRef idx="minor">
              <a:schemeClr val="tx1"/>
            </a:fontRef>
          </p:style>
        </p:cxnSp>
        <p:cxnSp>
          <p:nvCxnSpPr>
            <p:cNvPr id="19" name="Straight Connector 77">
              <a:extLst>
                <a:ext uri="{FF2B5EF4-FFF2-40B4-BE49-F238E27FC236}">
                  <a16:creationId xmlns="" xmlns:a16="http://schemas.microsoft.com/office/drawing/2014/main" id="{CAC3C9DE-5805-46D4-A704-A2977659F0C6}"/>
                </a:ext>
              </a:extLst>
            </p:cNvPr>
            <p:cNvCxnSpPr/>
            <p:nvPr/>
          </p:nvCxnSpPr>
          <p:spPr>
            <a:xfrm>
              <a:off x="1296889" y="1435177"/>
              <a:ext cx="6773100" cy="9577"/>
            </a:xfrm>
            <a:prstGeom prst="line">
              <a:avLst/>
            </a:prstGeom>
            <a:ln w="6350">
              <a:solidFill>
                <a:srgbClr val="E0DED8"/>
              </a:solidFill>
            </a:ln>
          </p:spPr>
          <p:style>
            <a:lnRef idx="1">
              <a:schemeClr val="accent1"/>
            </a:lnRef>
            <a:fillRef idx="0">
              <a:schemeClr val="accent1"/>
            </a:fillRef>
            <a:effectRef idx="0">
              <a:schemeClr val="accent1"/>
            </a:effectRef>
            <a:fontRef idx="minor">
              <a:schemeClr val="tx1"/>
            </a:fontRef>
          </p:style>
        </p:cxnSp>
        <p:cxnSp>
          <p:nvCxnSpPr>
            <p:cNvPr id="21" name="Straight Connector 79">
              <a:extLst>
                <a:ext uri="{FF2B5EF4-FFF2-40B4-BE49-F238E27FC236}">
                  <a16:creationId xmlns="" xmlns:a16="http://schemas.microsoft.com/office/drawing/2014/main" id="{B231F54E-0407-4BDE-9731-F2F5F36A9A71}"/>
                </a:ext>
              </a:extLst>
            </p:cNvPr>
            <p:cNvCxnSpPr/>
            <p:nvPr/>
          </p:nvCxnSpPr>
          <p:spPr>
            <a:xfrm>
              <a:off x="1296889" y="2151138"/>
              <a:ext cx="6773100" cy="9577"/>
            </a:xfrm>
            <a:prstGeom prst="line">
              <a:avLst/>
            </a:prstGeom>
            <a:ln w="6350">
              <a:solidFill>
                <a:srgbClr val="E0DED8"/>
              </a:solidFill>
            </a:ln>
          </p:spPr>
          <p:style>
            <a:lnRef idx="1">
              <a:schemeClr val="accent1"/>
            </a:lnRef>
            <a:fillRef idx="0">
              <a:schemeClr val="accent1"/>
            </a:fillRef>
            <a:effectRef idx="0">
              <a:schemeClr val="accent1"/>
            </a:effectRef>
            <a:fontRef idx="minor">
              <a:schemeClr val="tx1"/>
            </a:fontRef>
          </p:style>
        </p:cxnSp>
        <p:cxnSp>
          <p:nvCxnSpPr>
            <p:cNvPr id="22" name="Straight Connector 80">
              <a:extLst>
                <a:ext uri="{FF2B5EF4-FFF2-40B4-BE49-F238E27FC236}">
                  <a16:creationId xmlns="" xmlns:a16="http://schemas.microsoft.com/office/drawing/2014/main" id="{2F548DAF-A670-4110-B8F9-1AABB5A6D462}"/>
                </a:ext>
              </a:extLst>
            </p:cNvPr>
            <p:cNvCxnSpPr/>
            <p:nvPr/>
          </p:nvCxnSpPr>
          <p:spPr>
            <a:xfrm>
              <a:off x="1296889" y="2867099"/>
              <a:ext cx="6773100" cy="9577"/>
            </a:xfrm>
            <a:prstGeom prst="line">
              <a:avLst/>
            </a:prstGeom>
            <a:ln w="6350">
              <a:solidFill>
                <a:srgbClr val="E0DED8"/>
              </a:solidFill>
            </a:ln>
          </p:spPr>
          <p:style>
            <a:lnRef idx="1">
              <a:schemeClr val="accent1"/>
            </a:lnRef>
            <a:fillRef idx="0">
              <a:schemeClr val="accent1"/>
            </a:fillRef>
            <a:effectRef idx="0">
              <a:schemeClr val="accent1"/>
            </a:effectRef>
            <a:fontRef idx="minor">
              <a:schemeClr val="tx1"/>
            </a:fontRef>
          </p:style>
        </p:cxnSp>
        <p:cxnSp>
          <p:nvCxnSpPr>
            <p:cNvPr id="23" name="Straight Connector 81">
              <a:extLst>
                <a:ext uri="{FF2B5EF4-FFF2-40B4-BE49-F238E27FC236}">
                  <a16:creationId xmlns="" xmlns:a16="http://schemas.microsoft.com/office/drawing/2014/main" id="{F5131C0D-4399-4302-A1C6-8C675E306DCC}"/>
                </a:ext>
              </a:extLst>
            </p:cNvPr>
            <p:cNvCxnSpPr/>
            <p:nvPr/>
          </p:nvCxnSpPr>
          <p:spPr>
            <a:xfrm>
              <a:off x="1296889" y="3225079"/>
              <a:ext cx="6773100" cy="9577"/>
            </a:xfrm>
            <a:prstGeom prst="line">
              <a:avLst/>
            </a:prstGeom>
            <a:ln w="6350">
              <a:solidFill>
                <a:srgbClr val="E0DED8"/>
              </a:solidFill>
            </a:ln>
          </p:spPr>
          <p:style>
            <a:lnRef idx="1">
              <a:schemeClr val="accent1"/>
            </a:lnRef>
            <a:fillRef idx="0">
              <a:schemeClr val="accent1"/>
            </a:fillRef>
            <a:effectRef idx="0">
              <a:schemeClr val="accent1"/>
            </a:effectRef>
            <a:fontRef idx="minor">
              <a:schemeClr val="tx1"/>
            </a:fontRef>
          </p:style>
        </p:cxnSp>
        <p:cxnSp>
          <p:nvCxnSpPr>
            <p:cNvPr id="24" name="Straight Connector 82">
              <a:extLst>
                <a:ext uri="{FF2B5EF4-FFF2-40B4-BE49-F238E27FC236}">
                  <a16:creationId xmlns="" xmlns:a16="http://schemas.microsoft.com/office/drawing/2014/main" id="{06AA4958-ED06-42A9-AC82-FD37A089A6B4}"/>
                </a:ext>
              </a:extLst>
            </p:cNvPr>
            <p:cNvCxnSpPr/>
            <p:nvPr/>
          </p:nvCxnSpPr>
          <p:spPr>
            <a:xfrm>
              <a:off x="1312093" y="3583057"/>
              <a:ext cx="6773100" cy="9577"/>
            </a:xfrm>
            <a:prstGeom prst="line">
              <a:avLst/>
            </a:prstGeom>
            <a:ln w="6350">
              <a:solidFill>
                <a:srgbClr val="E0DED8"/>
              </a:solidFill>
            </a:ln>
          </p:spPr>
          <p:style>
            <a:lnRef idx="1">
              <a:schemeClr val="accent1"/>
            </a:lnRef>
            <a:fillRef idx="0">
              <a:schemeClr val="accent1"/>
            </a:fillRef>
            <a:effectRef idx="0">
              <a:schemeClr val="accent1"/>
            </a:effectRef>
            <a:fontRef idx="minor">
              <a:schemeClr val="tx1"/>
            </a:fontRef>
          </p:style>
        </p:cxnSp>
        <p:sp>
          <p:nvSpPr>
            <p:cNvPr id="25" name="TextBox 83">
              <a:extLst>
                <a:ext uri="{FF2B5EF4-FFF2-40B4-BE49-F238E27FC236}">
                  <a16:creationId xmlns="" xmlns:a16="http://schemas.microsoft.com/office/drawing/2014/main" id="{74237A51-67AE-4196-93BD-52615F832497}"/>
                </a:ext>
              </a:extLst>
            </p:cNvPr>
            <p:cNvSpPr txBox="1"/>
            <p:nvPr/>
          </p:nvSpPr>
          <p:spPr>
            <a:xfrm>
              <a:off x="1146753" y="4014335"/>
              <a:ext cx="328611" cy="261558"/>
            </a:xfrm>
            <a:prstGeom prst="rect">
              <a:avLst/>
            </a:prstGeom>
            <a:noFill/>
          </p:spPr>
          <p:txBody>
            <a:bodyPr wrap="square" rtlCol="0">
              <a:spAutoFit/>
            </a:bodyPr>
            <a:lstStyle/>
            <a:p>
              <a:pPr algn="ctr" defTabSz="685800">
                <a:defRPr/>
              </a:pPr>
              <a:r>
                <a:rPr lang="en-GB" sz="788" dirty="0">
                  <a:solidFill>
                    <a:srgbClr val="001965"/>
                  </a:solidFill>
                  <a:latin typeface="Verdana" pitchFamily="34" charset="0"/>
                  <a:ea typeface="+mn-ea"/>
                  <a:cs typeface="Arial" charset="0"/>
                </a:rPr>
                <a:t>0</a:t>
              </a:r>
            </a:p>
          </p:txBody>
        </p:sp>
        <p:sp>
          <p:nvSpPr>
            <p:cNvPr id="26" name="TextBox 84">
              <a:extLst>
                <a:ext uri="{FF2B5EF4-FFF2-40B4-BE49-F238E27FC236}">
                  <a16:creationId xmlns="" xmlns:a16="http://schemas.microsoft.com/office/drawing/2014/main" id="{A3CAA263-740A-4652-B515-20CFBA891E26}"/>
                </a:ext>
              </a:extLst>
            </p:cNvPr>
            <p:cNvSpPr txBox="1"/>
            <p:nvPr/>
          </p:nvSpPr>
          <p:spPr>
            <a:xfrm>
              <a:off x="2284370" y="4014335"/>
              <a:ext cx="328611" cy="261558"/>
            </a:xfrm>
            <a:prstGeom prst="rect">
              <a:avLst/>
            </a:prstGeom>
            <a:noFill/>
          </p:spPr>
          <p:txBody>
            <a:bodyPr wrap="square" rtlCol="0">
              <a:spAutoFit/>
            </a:bodyPr>
            <a:lstStyle/>
            <a:p>
              <a:pPr algn="ctr" defTabSz="685800">
                <a:defRPr/>
              </a:pPr>
              <a:r>
                <a:rPr lang="en-GB" sz="788" dirty="0">
                  <a:solidFill>
                    <a:srgbClr val="001965"/>
                  </a:solidFill>
                  <a:latin typeface="Verdana" pitchFamily="34" charset="0"/>
                  <a:ea typeface="+mn-ea"/>
                  <a:cs typeface="Arial" charset="0"/>
                </a:rPr>
                <a:t>5</a:t>
              </a:r>
            </a:p>
          </p:txBody>
        </p:sp>
        <p:sp>
          <p:nvSpPr>
            <p:cNvPr id="27" name="TextBox 85">
              <a:extLst>
                <a:ext uri="{FF2B5EF4-FFF2-40B4-BE49-F238E27FC236}">
                  <a16:creationId xmlns="" xmlns:a16="http://schemas.microsoft.com/office/drawing/2014/main" id="{38919A45-DB54-4BF2-B216-6DD8AFEF926E}"/>
                </a:ext>
              </a:extLst>
            </p:cNvPr>
            <p:cNvSpPr txBox="1"/>
            <p:nvPr/>
          </p:nvSpPr>
          <p:spPr>
            <a:xfrm>
              <a:off x="3323131" y="4014335"/>
              <a:ext cx="504836" cy="261558"/>
            </a:xfrm>
            <a:prstGeom prst="rect">
              <a:avLst/>
            </a:prstGeom>
            <a:noFill/>
          </p:spPr>
          <p:txBody>
            <a:bodyPr wrap="square" rtlCol="0">
              <a:spAutoFit/>
            </a:bodyPr>
            <a:lstStyle/>
            <a:p>
              <a:pPr algn="ctr" defTabSz="685800">
                <a:defRPr/>
              </a:pPr>
              <a:r>
                <a:rPr lang="en-GB" sz="788" dirty="0">
                  <a:solidFill>
                    <a:srgbClr val="001965"/>
                  </a:solidFill>
                  <a:latin typeface="Verdana" pitchFamily="34" charset="0"/>
                  <a:ea typeface="+mn-ea"/>
                  <a:cs typeface="Arial" charset="0"/>
                </a:rPr>
                <a:t>10</a:t>
              </a:r>
            </a:p>
          </p:txBody>
        </p:sp>
        <p:sp>
          <p:nvSpPr>
            <p:cNvPr id="28" name="TextBox 86">
              <a:extLst>
                <a:ext uri="{FF2B5EF4-FFF2-40B4-BE49-F238E27FC236}">
                  <a16:creationId xmlns="" xmlns:a16="http://schemas.microsoft.com/office/drawing/2014/main" id="{42B75ED8-1FE1-40AD-8D27-D7DD5AC0526B}"/>
                </a:ext>
              </a:extLst>
            </p:cNvPr>
            <p:cNvSpPr txBox="1"/>
            <p:nvPr/>
          </p:nvSpPr>
          <p:spPr>
            <a:xfrm>
              <a:off x="4488688" y="4014335"/>
              <a:ext cx="401654" cy="261558"/>
            </a:xfrm>
            <a:prstGeom prst="rect">
              <a:avLst/>
            </a:prstGeom>
            <a:noFill/>
          </p:spPr>
          <p:txBody>
            <a:bodyPr wrap="square" rtlCol="0">
              <a:spAutoFit/>
            </a:bodyPr>
            <a:lstStyle/>
            <a:p>
              <a:pPr algn="ctr" defTabSz="685800">
                <a:defRPr/>
              </a:pPr>
              <a:r>
                <a:rPr lang="en-GB" sz="788" dirty="0">
                  <a:solidFill>
                    <a:srgbClr val="001965"/>
                  </a:solidFill>
                  <a:latin typeface="Verdana" pitchFamily="34" charset="0"/>
                  <a:ea typeface="+mn-ea"/>
                  <a:cs typeface="Arial" charset="0"/>
                </a:rPr>
                <a:t>15</a:t>
              </a:r>
            </a:p>
          </p:txBody>
        </p:sp>
        <p:sp>
          <p:nvSpPr>
            <p:cNvPr id="29" name="TextBox 87">
              <a:extLst>
                <a:ext uri="{FF2B5EF4-FFF2-40B4-BE49-F238E27FC236}">
                  <a16:creationId xmlns="" xmlns:a16="http://schemas.microsoft.com/office/drawing/2014/main" id="{BCD29B4C-5292-4FD8-93D2-A6B402E79F44}"/>
                </a:ext>
              </a:extLst>
            </p:cNvPr>
            <p:cNvSpPr txBox="1"/>
            <p:nvPr/>
          </p:nvSpPr>
          <p:spPr>
            <a:xfrm>
              <a:off x="5588134" y="4014335"/>
              <a:ext cx="463572" cy="261558"/>
            </a:xfrm>
            <a:prstGeom prst="rect">
              <a:avLst/>
            </a:prstGeom>
            <a:noFill/>
          </p:spPr>
          <p:txBody>
            <a:bodyPr wrap="square" rtlCol="0">
              <a:spAutoFit/>
            </a:bodyPr>
            <a:lstStyle/>
            <a:p>
              <a:pPr algn="ctr" defTabSz="685800">
                <a:defRPr/>
              </a:pPr>
              <a:r>
                <a:rPr lang="en-GB" sz="788" dirty="0">
                  <a:solidFill>
                    <a:srgbClr val="001965"/>
                  </a:solidFill>
                  <a:latin typeface="Verdana" pitchFamily="34" charset="0"/>
                  <a:ea typeface="+mn-ea"/>
                  <a:cs typeface="Arial" charset="0"/>
                </a:rPr>
                <a:t>20</a:t>
              </a:r>
            </a:p>
          </p:txBody>
        </p:sp>
        <p:sp>
          <p:nvSpPr>
            <p:cNvPr id="30" name="TextBox 88">
              <a:extLst>
                <a:ext uri="{FF2B5EF4-FFF2-40B4-BE49-F238E27FC236}">
                  <a16:creationId xmlns="" xmlns:a16="http://schemas.microsoft.com/office/drawing/2014/main" id="{5F29D438-A3B6-4943-BD5E-8F04FF18EDB2}"/>
                </a:ext>
              </a:extLst>
            </p:cNvPr>
            <p:cNvSpPr txBox="1"/>
            <p:nvPr/>
          </p:nvSpPr>
          <p:spPr>
            <a:xfrm>
              <a:off x="6749498" y="4014335"/>
              <a:ext cx="404840" cy="261558"/>
            </a:xfrm>
            <a:prstGeom prst="rect">
              <a:avLst/>
            </a:prstGeom>
            <a:noFill/>
          </p:spPr>
          <p:txBody>
            <a:bodyPr wrap="square" rtlCol="0">
              <a:spAutoFit/>
            </a:bodyPr>
            <a:lstStyle/>
            <a:p>
              <a:pPr algn="ctr" defTabSz="685800">
                <a:defRPr/>
              </a:pPr>
              <a:r>
                <a:rPr lang="en-GB" sz="788" dirty="0">
                  <a:solidFill>
                    <a:srgbClr val="001965"/>
                  </a:solidFill>
                  <a:latin typeface="Verdana" pitchFamily="34" charset="0"/>
                  <a:ea typeface="+mn-ea"/>
                  <a:cs typeface="Arial" charset="0"/>
                </a:rPr>
                <a:t>25</a:t>
              </a:r>
            </a:p>
          </p:txBody>
        </p:sp>
        <p:sp>
          <p:nvSpPr>
            <p:cNvPr id="31" name="TextBox 89">
              <a:extLst>
                <a:ext uri="{FF2B5EF4-FFF2-40B4-BE49-F238E27FC236}">
                  <a16:creationId xmlns="" xmlns:a16="http://schemas.microsoft.com/office/drawing/2014/main" id="{3ABF1EEE-13C0-49F6-8D28-AE69738BE2AA}"/>
                </a:ext>
              </a:extLst>
            </p:cNvPr>
            <p:cNvSpPr txBox="1"/>
            <p:nvPr/>
          </p:nvSpPr>
          <p:spPr>
            <a:xfrm>
              <a:off x="7839775" y="4014335"/>
              <a:ext cx="447708" cy="261558"/>
            </a:xfrm>
            <a:prstGeom prst="rect">
              <a:avLst/>
            </a:prstGeom>
            <a:noFill/>
          </p:spPr>
          <p:txBody>
            <a:bodyPr wrap="square" rtlCol="0">
              <a:spAutoFit/>
            </a:bodyPr>
            <a:lstStyle/>
            <a:p>
              <a:pPr algn="ctr" defTabSz="685800">
                <a:defRPr/>
              </a:pPr>
              <a:r>
                <a:rPr lang="en-GB" sz="788" dirty="0">
                  <a:solidFill>
                    <a:srgbClr val="001965"/>
                  </a:solidFill>
                  <a:latin typeface="Verdana" pitchFamily="34" charset="0"/>
                  <a:ea typeface="+mn-ea"/>
                  <a:cs typeface="Arial" charset="0"/>
                </a:rPr>
                <a:t>30</a:t>
              </a:r>
            </a:p>
          </p:txBody>
        </p:sp>
        <p:grpSp>
          <p:nvGrpSpPr>
            <p:cNvPr id="32" name="Group 56">
              <a:extLst>
                <a:ext uri="{FF2B5EF4-FFF2-40B4-BE49-F238E27FC236}">
                  <a16:creationId xmlns="" xmlns:a16="http://schemas.microsoft.com/office/drawing/2014/main" id="{C644CE67-9D85-4A30-A205-2AB26F591DC5}"/>
                </a:ext>
              </a:extLst>
            </p:cNvPr>
            <p:cNvGrpSpPr/>
            <p:nvPr/>
          </p:nvGrpSpPr>
          <p:grpSpPr>
            <a:xfrm>
              <a:off x="2443068" y="1067344"/>
              <a:ext cx="4502016" cy="2909669"/>
              <a:chOff x="2311508" y="1423511"/>
              <a:chExt cx="4502016" cy="2566666"/>
            </a:xfrm>
          </p:grpSpPr>
          <p:cxnSp>
            <p:nvCxnSpPr>
              <p:cNvPr id="33" name="Straight Connector 90">
                <a:extLst>
                  <a:ext uri="{FF2B5EF4-FFF2-40B4-BE49-F238E27FC236}">
                    <a16:creationId xmlns="" xmlns:a16="http://schemas.microsoft.com/office/drawing/2014/main" id="{3DF46B40-9639-436C-99E6-5909DFA56621}"/>
                  </a:ext>
                </a:extLst>
              </p:cNvPr>
              <p:cNvCxnSpPr/>
              <p:nvPr/>
            </p:nvCxnSpPr>
            <p:spPr>
              <a:xfrm flipV="1">
                <a:off x="2311508" y="1423511"/>
                <a:ext cx="0" cy="2566666"/>
              </a:xfrm>
              <a:prstGeom prst="line">
                <a:avLst/>
              </a:prstGeom>
              <a:ln w="6350">
                <a:solidFill>
                  <a:srgbClr val="E0DED8"/>
                </a:solidFill>
              </a:ln>
            </p:spPr>
            <p:style>
              <a:lnRef idx="1">
                <a:schemeClr val="accent1"/>
              </a:lnRef>
              <a:fillRef idx="0">
                <a:schemeClr val="accent1"/>
              </a:fillRef>
              <a:effectRef idx="0">
                <a:schemeClr val="accent1"/>
              </a:effectRef>
              <a:fontRef idx="minor">
                <a:schemeClr val="tx1"/>
              </a:fontRef>
            </p:style>
          </p:cxnSp>
          <p:cxnSp>
            <p:nvCxnSpPr>
              <p:cNvPr id="34" name="Straight Connector 91">
                <a:extLst>
                  <a:ext uri="{FF2B5EF4-FFF2-40B4-BE49-F238E27FC236}">
                    <a16:creationId xmlns="" xmlns:a16="http://schemas.microsoft.com/office/drawing/2014/main" id="{76538A7C-AB31-4695-A8DE-651B756BC613}"/>
                  </a:ext>
                </a:extLst>
              </p:cNvPr>
              <p:cNvCxnSpPr>
                <a:cxnSpLocks/>
              </p:cNvCxnSpPr>
              <p:nvPr/>
            </p:nvCxnSpPr>
            <p:spPr>
              <a:xfrm flipV="1">
                <a:off x="3429389" y="1423511"/>
                <a:ext cx="0" cy="2566666"/>
              </a:xfrm>
              <a:prstGeom prst="line">
                <a:avLst/>
              </a:prstGeom>
              <a:ln w="6350">
                <a:solidFill>
                  <a:srgbClr val="E0DED8"/>
                </a:solidFill>
              </a:ln>
            </p:spPr>
            <p:style>
              <a:lnRef idx="1">
                <a:schemeClr val="accent1"/>
              </a:lnRef>
              <a:fillRef idx="0">
                <a:schemeClr val="accent1"/>
              </a:fillRef>
              <a:effectRef idx="0">
                <a:schemeClr val="accent1"/>
              </a:effectRef>
              <a:fontRef idx="minor">
                <a:schemeClr val="tx1"/>
              </a:fontRef>
            </p:style>
          </p:cxnSp>
          <p:cxnSp>
            <p:nvCxnSpPr>
              <p:cNvPr id="35" name="Straight Connector 92">
                <a:extLst>
                  <a:ext uri="{FF2B5EF4-FFF2-40B4-BE49-F238E27FC236}">
                    <a16:creationId xmlns="" xmlns:a16="http://schemas.microsoft.com/office/drawing/2014/main" id="{64232F80-40C7-40E7-93CB-B4ABD8018E72}"/>
                  </a:ext>
                </a:extLst>
              </p:cNvPr>
              <p:cNvCxnSpPr/>
              <p:nvPr/>
            </p:nvCxnSpPr>
            <p:spPr>
              <a:xfrm flipV="1">
                <a:off x="4565399" y="1423511"/>
                <a:ext cx="0" cy="2566666"/>
              </a:xfrm>
              <a:prstGeom prst="line">
                <a:avLst/>
              </a:prstGeom>
              <a:ln w="6350">
                <a:solidFill>
                  <a:srgbClr val="E0DED8"/>
                </a:solidFill>
              </a:ln>
            </p:spPr>
            <p:style>
              <a:lnRef idx="1">
                <a:schemeClr val="accent1"/>
              </a:lnRef>
              <a:fillRef idx="0">
                <a:schemeClr val="accent1"/>
              </a:fillRef>
              <a:effectRef idx="0">
                <a:schemeClr val="accent1"/>
              </a:effectRef>
              <a:fontRef idx="minor">
                <a:schemeClr val="tx1"/>
              </a:fontRef>
            </p:style>
          </p:cxnSp>
          <p:cxnSp>
            <p:nvCxnSpPr>
              <p:cNvPr id="36" name="Straight Connector 93">
                <a:extLst>
                  <a:ext uri="{FF2B5EF4-FFF2-40B4-BE49-F238E27FC236}">
                    <a16:creationId xmlns="" xmlns:a16="http://schemas.microsoft.com/office/drawing/2014/main" id="{E3C65075-F3CE-489C-B720-2E90327DFF41}"/>
                  </a:ext>
                </a:extLst>
              </p:cNvPr>
              <p:cNvCxnSpPr/>
              <p:nvPr/>
            </p:nvCxnSpPr>
            <p:spPr>
              <a:xfrm flipV="1">
                <a:off x="5683284" y="1423511"/>
                <a:ext cx="0" cy="2566666"/>
              </a:xfrm>
              <a:prstGeom prst="line">
                <a:avLst/>
              </a:prstGeom>
              <a:ln w="6350">
                <a:solidFill>
                  <a:srgbClr val="E0DED8"/>
                </a:solidFill>
              </a:ln>
            </p:spPr>
            <p:style>
              <a:lnRef idx="1">
                <a:schemeClr val="accent1"/>
              </a:lnRef>
              <a:fillRef idx="0">
                <a:schemeClr val="accent1"/>
              </a:fillRef>
              <a:effectRef idx="0">
                <a:schemeClr val="accent1"/>
              </a:effectRef>
              <a:fontRef idx="minor">
                <a:schemeClr val="tx1"/>
              </a:fontRef>
            </p:style>
          </p:cxnSp>
          <p:cxnSp>
            <p:nvCxnSpPr>
              <p:cNvPr id="37" name="Straight Connector 94">
                <a:extLst>
                  <a:ext uri="{FF2B5EF4-FFF2-40B4-BE49-F238E27FC236}">
                    <a16:creationId xmlns="" xmlns:a16="http://schemas.microsoft.com/office/drawing/2014/main" id="{E27349FA-B809-44EB-83B1-B8864E17AAAE}"/>
                  </a:ext>
                </a:extLst>
              </p:cNvPr>
              <p:cNvCxnSpPr/>
              <p:nvPr/>
            </p:nvCxnSpPr>
            <p:spPr>
              <a:xfrm flipV="1">
                <a:off x="6813524" y="1423511"/>
                <a:ext cx="0" cy="2566666"/>
              </a:xfrm>
              <a:prstGeom prst="line">
                <a:avLst/>
              </a:prstGeom>
              <a:ln w="6350">
                <a:solidFill>
                  <a:srgbClr val="E0DED8"/>
                </a:solidFill>
              </a:ln>
            </p:spPr>
            <p:style>
              <a:lnRef idx="1">
                <a:schemeClr val="accent1"/>
              </a:lnRef>
              <a:fillRef idx="0">
                <a:schemeClr val="accent1"/>
              </a:fillRef>
              <a:effectRef idx="0">
                <a:schemeClr val="accent1"/>
              </a:effectRef>
              <a:fontRef idx="minor">
                <a:schemeClr val="tx1"/>
              </a:fontRef>
            </p:style>
          </p:cxnSp>
        </p:grpSp>
        <p:cxnSp>
          <p:nvCxnSpPr>
            <p:cNvPr id="39" name="Straight Connector 103">
              <a:extLst>
                <a:ext uri="{FF2B5EF4-FFF2-40B4-BE49-F238E27FC236}">
                  <a16:creationId xmlns="" xmlns:a16="http://schemas.microsoft.com/office/drawing/2014/main" id="{6295B07A-BD25-42F6-A13A-A2733B564833}"/>
                </a:ext>
              </a:extLst>
            </p:cNvPr>
            <p:cNvCxnSpPr>
              <a:cxnSpLocks/>
            </p:cNvCxnSpPr>
            <p:nvPr/>
          </p:nvCxnSpPr>
          <p:spPr>
            <a:xfrm>
              <a:off x="1311059" y="1053683"/>
              <a:ext cx="0" cy="2908718"/>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0" name="Straight Connector 104">
              <a:extLst>
                <a:ext uri="{FF2B5EF4-FFF2-40B4-BE49-F238E27FC236}">
                  <a16:creationId xmlns="" xmlns:a16="http://schemas.microsoft.com/office/drawing/2014/main" id="{C3187663-4B4E-4B86-8E7D-D83A36E546A6}"/>
                </a:ext>
              </a:extLst>
            </p:cNvPr>
            <p:cNvCxnSpPr/>
            <p:nvPr/>
          </p:nvCxnSpPr>
          <p:spPr>
            <a:xfrm flipH="1">
              <a:off x="1311059" y="3962401"/>
              <a:ext cx="6769100" cy="0"/>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sp>
          <p:nvSpPr>
            <p:cNvPr id="48" name="TextBox 112">
              <a:extLst>
                <a:ext uri="{FF2B5EF4-FFF2-40B4-BE49-F238E27FC236}">
                  <a16:creationId xmlns="" xmlns:a16="http://schemas.microsoft.com/office/drawing/2014/main" id="{315DF752-70C9-46CF-9375-E001244CBF3C}"/>
                </a:ext>
              </a:extLst>
            </p:cNvPr>
            <p:cNvSpPr txBox="1"/>
            <p:nvPr/>
          </p:nvSpPr>
          <p:spPr>
            <a:xfrm>
              <a:off x="3636706" y="4307785"/>
              <a:ext cx="2130472" cy="310948"/>
            </a:xfrm>
            <a:prstGeom prst="rect">
              <a:avLst/>
            </a:prstGeom>
            <a:noFill/>
          </p:spPr>
          <p:txBody>
            <a:bodyPr wrap="square" rtlCol="0">
              <a:spAutoFit/>
            </a:bodyPr>
            <a:lstStyle/>
            <a:p>
              <a:pPr algn="ctr" defTabSz="685800">
                <a:defRPr/>
              </a:pPr>
              <a:r>
                <a:rPr lang="en-GB" sz="1050" dirty="0" err="1">
                  <a:latin typeface="Verdana" pitchFamily="34" charset="0"/>
                  <a:ea typeface="+mn-ea"/>
                  <a:cs typeface="Arial" charset="0"/>
                </a:rPr>
                <a:t>Gewichtsverlies</a:t>
              </a:r>
              <a:r>
                <a:rPr lang="en-GB" sz="1050" dirty="0">
                  <a:latin typeface="Verdana" pitchFamily="34" charset="0"/>
                  <a:ea typeface="+mn-ea"/>
                  <a:cs typeface="Arial" charset="0"/>
                </a:rPr>
                <a:t> (%)</a:t>
              </a:r>
            </a:p>
          </p:txBody>
        </p:sp>
        <p:sp>
          <p:nvSpPr>
            <p:cNvPr id="58" name="Arrow: Pentagon 125">
              <a:extLst>
                <a:ext uri="{FF2B5EF4-FFF2-40B4-BE49-F238E27FC236}">
                  <a16:creationId xmlns="" xmlns:a16="http://schemas.microsoft.com/office/drawing/2014/main" id="{855B6482-20CA-461C-A0FA-1F265EFB6A33}"/>
                </a:ext>
              </a:extLst>
            </p:cNvPr>
            <p:cNvSpPr/>
            <p:nvPr/>
          </p:nvSpPr>
          <p:spPr>
            <a:xfrm>
              <a:off x="5115147" y="3682831"/>
              <a:ext cx="3320707" cy="206734"/>
            </a:xfrm>
            <a:prstGeom prst="homePlate">
              <a:avLst/>
            </a:prstGeom>
            <a:solidFill>
              <a:srgbClr val="001965"/>
            </a:solidFill>
            <a:ln w="9525">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GB" sz="825" b="1" dirty="0">
                  <a:solidFill>
                    <a:srgbClr val="FFFFFF"/>
                  </a:solidFill>
                  <a:latin typeface="Verdana"/>
                </a:rPr>
                <a:t>17–38%</a:t>
              </a:r>
            </a:p>
          </p:txBody>
        </p:sp>
        <p:cxnSp>
          <p:nvCxnSpPr>
            <p:cNvPr id="61" name="Straight Connector 148">
              <a:extLst>
                <a:ext uri="{FF2B5EF4-FFF2-40B4-BE49-F238E27FC236}">
                  <a16:creationId xmlns="" xmlns:a16="http://schemas.microsoft.com/office/drawing/2014/main" id="{0467DAA6-F483-4BC2-B897-B7498A42C7CF}"/>
                </a:ext>
              </a:extLst>
            </p:cNvPr>
            <p:cNvCxnSpPr/>
            <p:nvPr/>
          </p:nvCxnSpPr>
          <p:spPr>
            <a:xfrm>
              <a:off x="1296889" y="2509118"/>
              <a:ext cx="6773100" cy="9577"/>
            </a:xfrm>
            <a:prstGeom prst="line">
              <a:avLst/>
            </a:prstGeom>
            <a:ln w="6350">
              <a:solidFill>
                <a:srgbClr val="E0DED8"/>
              </a:solidFill>
            </a:ln>
          </p:spPr>
          <p:style>
            <a:lnRef idx="1">
              <a:schemeClr val="accent1"/>
            </a:lnRef>
            <a:fillRef idx="0">
              <a:schemeClr val="accent1"/>
            </a:fillRef>
            <a:effectRef idx="0">
              <a:schemeClr val="accent1"/>
            </a:effectRef>
            <a:fontRef idx="minor">
              <a:schemeClr val="tx1"/>
            </a:fontRef>
          </p:style>
        </p:cxnSp>
        <p:sp>
          <p:nvSpPr>
            <p:cNvPr id="63" name="Arrow: Pentagon 74">
              <a:extLst>
                <a:ext uri="{FF2B5EF4-FFF2-40B4-BE49-F238E27FC236}">
                  <a16:creationId xmlns="" xmlns:a16="http://schemas.microsoft.com/office/drawing/2014/main" id="{871AEC6E-FCDC-48D8-B7B5-C19BA6F79F67}"/>
                </a:ext>
              </a:extLst>
            </p:cNvPr>
            <p:cNvSpPr/>
            <p:nvPr/>
          </p:nvSpPr>
          <p:spPr>
            <a:xfrm>
              <a:off x="4228243" y="3304874"/>
              <a:ext cx="4207612" cy="206734"/>
            </a:xfrm>
            <a:prstGeom prst="homePlate">
              <a:avLst/>
            </a:prstGeom>
            <a:solidFill>
              <a:srgbClr val="001965"/>
            </a:solidFill>
            <a:ln w="9525">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GB" sz="825" b="1" dirty="0">
                  <a:solidFill>
                    <a:srgbClr val="FFFFFF"/>
                  </a:solidFill>
                  <a:latin typeface="Verdana"/>
                </a:rPr>
                <a:t>13-35%</a:t>
              </a:r>
            </a:p>
          </p:txBody>
        </p:sp>
        <p:sp>
          <p:nvSpPr>
            <p:cNvPr id="67" name="Rectangle 121">
              <a:extLst>
                <a:ext uri="{FF2B5EF4-FFF2-40B4-BE49-F238E27FC236}">
                  <a16:creationId xmlns="" xmlns:a16="http://schemas.microsoft.com/office/drawing/2014/main" id="{9F65C21D-F5D7-4246-ACB5-568442B230FA}"/>
                </a:ext>
              </a:extLst>
            </p:cNvPr>
            <p:cNvSpPr/>
            <p:nvPr/>
          </p:nvSpPr>
          <p:spPr>
            <a:xfrm>
              <a:off x="1745675" y="1150370"/>
              <a:ext cx="695625" cy="206734"/>
            </a:xfrm>
            <a:prstGeom prst="rect">
              <a:avLst/>
            </a:prstGeom>
            <a:solidFill>
              <a:srgbClr val="001965"/>
            </a:solidFill>
            <a:ln w="9525">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GB" sz="825" b="1" dirty="0">
                  <a:solidFill>
                    <a:srgbClr val="FFFFFF"/>
                  </a:solidFill>
                  <a:latin typeface="Verdana"/>
                </a:rPr>
                <a:t>3–5%</a:t>
              </a:r>
            </a:p>
          </p:txBody>
        </p:sp>
        <p:sp>
          <p:nvSpPr>
            <p:cNvPr id="70" name="Rectangle 122">
              <a:extLst>
                <a:ext uri="{FF2B5EF4-FFF2-40B4-BE49-F238E27FC236}">
                  <a16:creationId xmlns="" xmlns:a16="http://schemas.microsoft.com/office/drawing/2014/main" id="{424A6647-B80E-4E2B-A156-0D46C1A87DB7}"/>
                </a:ext>
              </a:extLst>
            </p:cNvPr>
            <p:cNvSpPr/>
            <p:nvPr/>
          </p:nvSpPr>
          <p:spPr>
            <a:xfrm>
              <a:off x="1745675" y="2231960"/>
              <a:ext cx="1811176" cy="206734"/>
            </a:xfrm>
            <a:prstGeom prst="rect">
              <a:avLst/>
            </a:prstGeom>
            <a:solidFill>
              <a:srgbClr val="001965"/>
            </a:solidFill>
            <a:ln w="9525">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GB" sz="825" b="1" dirty="0">
                  <a:solidFill>
                    <a:srgbClr val="FFFFFF"/>
                  </a:solidFill>
                  <a:latin typeface="Verdana"/>
                </a:rPr>
                <a:t>3–10%</a:t>
              </a:r>
            </a:p>
          </p:txBody>
        </p:sp>
        <p:sp>
          <p:nvSpPr>
            <p:cNvPr id="73" name="Rectangle 123">
              <a:extLst>
                <a:ext uri="{FF2B5EF4-FFF2-40B4-BE49-F238E27FC236}">
                  <a16:creationId xmlns="" xmlns:a16="http://schemas.microsoft.com/office/drawing/2014/main" id="{DEE1E28C-12ED-42BC-9F39-963CAB90A37B}"/>
                </a:ext>
              </a:extLst>
            </p:cNvPr>
            <p:cNvSpPr/>
            <p:nvPr/>
          </p:nvSpPr>
          <p:spPr>
            <a:xfrm>
              <a:off x="1895091" y="1869887"/>
              <a:ext cx="768992" cy="206734"/>
            </a:xfrm>
            <a:prstGeom prst="rect">
              <a:avLst/>
            </a:prstGeom>
            <a:solidFill>
              <a:srgbClr val="001965"/>
            </a:solidFill>
            <a:ln w="9525">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GB" sz="825" b="1" dirty="0">
                  <a:solidFill>
                    <a:srgbClr val="FFFFFF"/>
                  </a:solidFill>
                  <a:latin typeface="Verdana"/>
                </a:rPr>
                <a:t>4–6%</a:t>
              </a:r>
            </a:p>
          </p:txBody>
        </p:sp>
        <p:sp>
          <p:nvSpPr>
            <p:cNvPr id="76" name="Rectangle 124">
              <a:extLst>
                <a:ext uri="{FF2B5EF4-FFF2-40B4-BE49-F238E27FC236}">
                  <a16:creationId xmlns="" xmlns:a16="http://schemas.microsoft.com/office/drawing/2014/main" id="{D22ADFD9-3468-443E-91C6-D9F98FC580F6}"/>
                </a:ext>
              </a:extLst>
            </p:cNvPr>
            <p:cNvSpPr/>
            <p:nvPr/>
          </p:nvSpPr>
          <p:spPr>
            <a:xfrm>
              <a:off x="1745675" y="1510762"/>
              <a:ext cx="1811176" cy="206734"/>
            </a:xfrm>
            <a:prstGeom prst="rect">
              <a:avLst/>
            </a:prstGeom>
            <a:solidFill>
              <a:srgbClr val="001965"/>
            </a:solidFill>
            <a:ln w="9525">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GB" sz="825" b="1" dirty="0">
                  <a:solidFill>
                    <a:srgbClr val="FFFFFF"/>
                  </a:solidFill>
                  <a:latin typeface="Verdana"/>
                </a:rPr>
                <a:t>3–10%</a:t>
              </a:r>
            </a:p>
          </p:txBody>
        </p:sp>
        <p:sp>
          <p:nvSpPr>
            <p:cNvPr id="79" name="Rectangle 126">
              <a:extLst>
                <a:ext uri="{FF2B5EF4-FFF2-40B4-BE49-F238E27FC236}">
                  <a16:creationId xmlns="" xmlns:a16="http://schemas.microsoft.com/office/drawing/2014/main" id="{53F8AD41-DF9B-479B-B737-C31937BC19C7}"/>
                </a:ext>
              </a:extLst>
            </p:cNvPr>
            <p:cNvSpPr/>
            <p:nvPr/>
          </p:nvSpPr>
          <p:spPr>
            <a:xfrm>
              <a:off x="2441299" y="2937638"/>
              <a:ext cx="3378875" cy="206274"/>
            </a:xfrm>
            <a:prstGeom prst="rect">
              <a:avLst/>
            </a:prstGeom>
            <a:solidFill>
              <a:srgbClr val="001965"/>
            </a:solidFill>
            <a:ln w="9525">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GB" sz="825" b="1" dirty="0">
                  <a:solidFill>
                    <a:srgbClr val="FFFFFF"/>
                  </a:solidFill>
                  <a:latin typeface="Verdana"/>
                </a:rPr>
                <a:t>5–20%</a:t>
              </a:r>
            </a:p>
          </p:txBody>
        </p:sp>
        <p:sp>
          <p:nvSpPr>
            <p:cNvPr id="80" name="Rectangle 149">
              <a:extLst>
                <a:ext uri="{FF2B5EF4-FFF2-40B4-BE49-F238E27FC236}">
                  <a16:creationId xmlns="" xmlns:a16="http://schemas.microsoft.com/office/drawing/2014/main" id="{26D4E005-4C47-44A1-89D2-31E3B36248C3}"/>
                </a:ext>
              </a:extLst>
            </p:cNvPr>
            <p:cNvSpPr/>
            <p:nvPr/>
          </p:nvSpPr>
          <p:spPr>
            <a:xfrm>
              <a:off x="2991046" y="2599657"/>
              <a:ext cx="1655601" cy="195282"/>
            </a:xfrm>
            <a:prstGeom prst="rect">
              <a:avLst/>
            </a:prstGeom>
            <a:solidFill>
              <a:srgbClr val="001965"/>
            </a:solidFill>
            <a:ln w="9525">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GB" sz="825" b="1" dirty="0">
                  <a:solidFill>
                    <a:srgbClr val="FFFFFF"/>
                  </a:solidFill>
                  <a:latin typeface="Verdana"/>
                </a:rPr>
                <a:t>7–14%</a:t>
              </a:r>
            </a:p>
          </p:txBody>
        </p:sp>
      </p:grpSp>
      <p:sp>
        <p:nvSpPr>
          <p:cNvPr id="10" name="TextBox 102">
            <a:extLst>
              <a:ext uri="{FF2B5EF4-FFF2-40B4-BE49-F238E27FC236}">
                <a16:creationId xmlns="" xmlns:a16="http://schemas.microsoft.com/office/drawing/2014/main" id="{74F2ECC0-0920-43E9-A898-9308F582035C}"/>
              </a:ext>
            </a:extLst>
          </p:cNvPr>
          <p:cNvSpPr txBox="1"/>
          <p:nvPr/>
        </p:nvSpPr>
        <p:spPr>
          <a:xfrm>
            <a:off x="487280" y="4449470"/>
            <a:ext cx="1284540" cy="207749"/>
          </a:xfrm>
          <a:prstGeom prst="rect">
            <a:avLst/>
          </a:prstGeom>
          <a:noFill/>
        </p:spPr>
        <p:txBody>
          <a:bodyPr wrap="square" rtlCol="0">
            <a:spAutoFit/>
          </a:bodyPr>
          <a:lstStyle/>
          <a:p>
            <a:pPr algn="r" defTabSz="685800">
              <a:defRPr/>
            </a:pPr>
            <a:r>
              <a:rPr lang="en-GB" sz="750" dirty="0">
                <a:solidFill>
                  <a:srgbClr val="001965"/>
                </a:solidFill>
                <a:latin typeface="Verdana" pitchFamily="34" charset="0"/>
                <a:ea typeface="+mn-ea"/>
                <a:cs typeface="Arial" charset="0"/>
              </a:rPr>
              <a:t>Gastric bypass</a:t>
            </a:r>
            <a:r>
              <a:rPr lang="en-GB" sz="750" baseline="30000" dirty="0">
                <a:solidFill>
                  <a:srgbClr val="001965"/>
                </a:solidFill>
                <a:latin typeface="Verdana" pitchFamily="34" charset="0"/>
                <a:ea typeface="+mn-ea"/>
                <a:cs typeface="Arial" charset="0"/>
              </a:rPr>
              <a:t>13,14</a:t>
            </a:r>
          </a:p>
        </p:txBody>
      </p:sp>
      <p:sp>
        <p:nvSpPr>
          <p:cNvPr id="11" name="TextBox 101">
            <a:extLst>
              <a:ext uri="{FF2B5EF4-FFF2-40B4-BE49-F238E27FC236}">
                <a16:creationId xmlns="" xmlns:a16="http://schemas.microsoft.com/office/drawing/2014/main" id="{4E8FE77A-5EFA-42D8-8383-C189C2C876ED}"/>
              </a:ext>
            </a:extLst>
          </p:cNvPr>
          <p:cNvSpPr txBox="1"/>
          <p:nvPr/>
        </p:nvSpPr>
        <p:spPr>
          <a:xfrm>
            <a:off x="707036" y="4144651"/>
            <a:ext cx="1064785" cy="207749"/>
          </a:xfrm>
          <a:prstGeom prst="rect">
            <a:avLst/>
          </a:prstGeom>
          <a:noFill/>
        </p:spPr>
        <p:txBody>
          <a:bodyPr wrap="square" rtlCol="0">
            <a:spAutoFit/>
          </a:bodyPr>
          <a:lstStyle/>
          <a:p>
            <a:pPr algn="r" defTabSz="685800">
              <a:defRPr/>
            </a:pPr>
            <a:r>
              <a:rPr lang="en-GB" sz="750" dirty="0">
                <a:solidFill>
                  <a:srgbClr val="001965"/>
                </a:solidFill>
                <a:latin typeface="Verdana" pitchFamily="34" charset="0"/>
                <a:ea typeface="+mn-ea"/>
                <a:cs typeface="Arial" charset="0"/>
              </a:rPr>
              <a:t>Gastric sleeve</a:t>
            </a:r>
            <a:r>
              <a:rPr lang="en-GB" sz="750" baseline="30000" dirty="0">
                <a:solidFill>
                  <a:srgbClr val="001965"/>
                </a:solidFill>
                <a:latin typeface="Verdana" pitchFamily="34" charset="0"/>
                <a:ea typeface="+mn-ea"/>
                <a:cs typeface="Arial" charset="0"/>
              </a:rPr>
              <a:t>12,13</a:t>
            </a:r>
          </a:p>
        </p:txBody>
      </p:sp>
      <p:sp>
        <p:nvSpPr>
          <p:cNvPr id="12" name="TextBox 135">
            <a:extLst>
              <a:ext uri="{FF2B5EF4-FFF2-40B4-BE49-F238E27FC236}">
                <a16:creationId xmlns="" xmlns:a16="http://schemas.microsoft.com/office/drawing/2014/main" id="{231CD168-89E0-49A0-B6B9-B8B771244C95}"/>
              </a:ext>
            </a:extLst>
          </p:cNvPr>
          <p:cNvSpPr txBox="1"/>
          <p:nvPr/>
        </p:nvSpPr>
        <p:spPr>
          <a:xfrm>
            <a:off x="172956" y="3563856"/>
            <a:ext cx="1598866" cy="207749"/>
          </a:xfrm>
          <a:prstGeom prst="rect">
            <a:avLst/>
          </a:prstGeom>
          <a:noFill/>
        </p:spPr>
        <p:txBody>
          <a:bodyPr wrap="square" rtlCol="0">
            <a:spAutoFit/>
          </a:bodyPr>
          <a:lstStyle/>
          <a:p>
            <a:pPr lvl="0" algn="r" fontAlgn="base">
              <a:spcBef>
                <a:spcPct val="0"/>
              </a:spcBef>
              <a:spcAft>
                <a:spcPct val="0"/>
              </a:spcAft>
              <a:defRPr/>
            </a:pPr>
            <a:r>
              <a:rPr lang="en-GB" sz="750" dirty="0">
                <a:solidFill>
                  <a:srgbClr val="001965"/>
                </a:solidFill>
                <a:latin typeface="Verdana" pitchFamily="34" charset="0"/>
                <a:cs typeface="Arial" charset="0"/>
              </a:rPr>
              <a:t>Pharmacotherapy </a:t>
            </a:r>
            <a:r>
              <a:rPr lang="en-GB" sz="750" dirty="0">
                <a:solidFill>
                  <a:srgbClr val="001965"/>
                </a:solidFill>
                <a:latin typeface="Verdana" pitchFamily="34" charset="0"/>
                <a:ea typeface="+mn-ea"/>
                <a:cs typeface="Arial" charset="0"/>
              </a:rPr>
              <a:t>+ IBT</a:t>
            </a:r>
            <a:r>
              <a:rPr lang="en-GB" sz="750" baseline="30000" dirty="0">
                <a:solidFill>
                  <a:srgbClr val="001965"/>
                </a:solidFill>
                <a:latin typeface="Verdana" pitchFamily="34" charset="0"/>
                <a:ea typeface="+mn-ea"/>
                <a:cs typeface="Arial" charset="0"/>
              </a:rPr>
              <a:t>5,9,10 </a:t>
            </a:r>
          </a:p>
        </p:txBody>
      </p:sp>
      <p:sp>
        <p:nvSpPr>
          <p:cNvPr id="13" name="TextBox 96">
            <a:extLst>
              <a:ext uri="{FF2B5EF4-FFF2-40B4-BE49-F238E27FC236}">
                <a16:creationId xmlns="" xmlns:a16="http://schemas.microsoft.com/office/drawing/2014/main" id="{AE36CB34-BD62-4F49-B5A2-7D2B56857A4F}"/>
              </a:ext>
            </a:extLst>
          </p:cNvPr>
          <p:cNvSpPr txBox="1"/>
          <p:nvPr/>
        </p:nvSpPr>
        <p:spPr>
          <a:xfrm>
            <a:off x="290721" y="2382084"/>
            <a:ext cx="1481100" cy="207749"/>
          </a:xfrm>
          <a:prstGeom prst="rect">
            <a:avLst/>
          </a:prstGeom>
          <a:noFill/>
        </p:spPr>
        <p:txBody>
          <a:bodyPr wrap="square" rtlCol="0">
            <a:spAutoFit/>
          </a:bodyPr>
          <a:lstStyle/>
          <a:p>
            <a:pPr algn="r" defTabSz="685800">
              <a:defRPr/>
            </a:pPr>
            <a:r>
              <a:rPr lang="en-GB" sz="750" dirty="0">
                <a:solidFill>
                  <a:srgbClr val="001965"/>
                </a:solidFill>
                <a:latin typeface="Verdana" pitchFamily="34" charset="0"/>
                <a:ea typeface="+mn-ea"/>
                <a:cs typeface="Arial" charset="0"/>
              </a:rPr>
              <a:t>Lifestyle intervention</a:t>
            </a:r>
            <a:r>
              <a:rPr lang="en-GB" sz="750" baseline="30000" dirty="0">
                <a:solidFill>
                  <a:srgbClr val="001965"/>
                </a:solidFill>
                <a:latin typeface="Verdana" pitchFamily="34" charset="0"/>
                <a:ea typeface="+mn-ea"/>
                <a:cs typeface="Arial" charset="0"/>
              </a:rPr>
              <a:t>1,2,3</a:t>
            </a:r>
            <a:endParaRPr lang="en-GB" sz="750" dirty="0">
              <a:solidFill>
                <a:srgbClr val="001965"/>
              </a:solidFill>
              <a:latin typeface="Verdana" pitchFamily="34" charset="0"/>
              <a:ea typeface="+mn-ea"/>
              <a:cs typeface="Arial" charset="0"/>
            </a:endParaRPr>
          </a:p>
        </p:txBody>
      </p:sp>
      <p:sp>
        <p:nvSpPr>
          <p:cNvPr id="14" name="TextBox 99">
            <a:extLst>
              <a:ext uri="{FF2B5EF4-FFF2-40B4-BE49-F238E27FC236}">
                <a16:creationId xmlns="" xmlns:a16="http://schemas.microsoft.com/office/drawing/2014/main" id="{3CFA7231-6B94-4A32-8FE2-CB5E931BFF34}"/>
              </a:ext>
            </a:extLst>
          </p:cNvPr>
          <p:cNvSpPr txBox="1"/>
          <p:nvPr/>
        </p:nvSpPr>
        <p:spPr>
          <a:xfrm>
            <a:off x="537287" y="3267567"/>
            <a:ext cx="1234534" cy="207749"/>
          </a:xfrm>
          <a:prstGeom prst="rect">
            <a:avLst/>
          </a:prstGeom>
          <a:noFill/>
        </p:spPr>
        <p:txBody>
          <a:bodyPr wrap="square" rtlCol="0">
            <a:spAutoFit/>
          </a:bodyPr>
          <a:lstStyle/>
          <a:p>
            <a:pPr algn="r" defTabSz="685800">
              <a:defRPr/>
            </a:pPr>
            <a:r>
              <a:rPr lang="en-GB" sz="750" dirty="0">
                <a:solidFill>
                  <a:srgbClr val="001965"/>
                </a:solidFill>
                <a:latin typeface="Verdana" pitchFamily="34" charset="0"/>
                <a:cs typeface="Arial" charset="0"/>
              </a:rPr>
              <a:t>Ph</a:t>
            </a:r>
            <a:r>
              <a:rPr lang="en-GB" sz="750" dirty="0" err="1">
                <a:solidFill>
                  <a:srgbClr val="001965"/>
                </a:solidFill>
                <a:latin typeface="Verdana" pitchFamily="34" charset="0"/>
                <a:ea typeface="+mn-ea"/>
                <a:cs typeface="Arial" charset="0"/>
              </a:rPr>
              <a:t>armacotherapy</a:t>
            </a:r>
            <a:r>
              <a:rPr lang="en-GB" sz="750" baseline="30000" dirty="0">
                <a:solidFill>
                  <a:srgbClr val="001965"/>
                </a:solidFill>
                <a:latin typeface="Verdana" pitchFamily="34" charset="0"/>
                <a:cs typeface="Arial" charset="0"/>
              </a:rPr>
              <a:t>6,7,8</a:t>
            </a:r>
            <a:endParaRPr lang="en-GB" sz="750" baseline="30000" dirty="0">
              <a:solidFill>
                <a:srgbClr val="001965"/>
              </a:solidFill>
              <a:latin typeface="Verdana" pitchFamily="34" charset="0"/>
              <a:ea typeface="+mn-ea"/>
              <a:cs typeface="Arial" charset="0"/>
            </a:endParaRPr>
          </a:p>
        </p:txBody>
      </p:sp>
      <p:sp>
        <p:nvSpPr>
          <p:cNvPr id="15" name="TextBox 98">
            <a:extLst>
              <a:ext uri="{FF2B5EF4-FFF2-40B4-BE49-F238E27FC236}">
                <a16:creationId xmlns="" xmlns:a16="http://schemas.microsoft.com/office/drawing/2014/main" id="{4A13E698-79F7-4E9D-8F0F-B6AB299768B2}"/>
              </a:ext>
            </a:extLst>
          </p:cNvPr>
          <p:cNvSpPr txBox="1"/>
          <p:nvPr/>
        </p:nvSpPr>
        <p:spPr>
          <a:xfrm>
            <a:off x="775321" y="2966561"/>
            <a:ext cx="996500" cy="207749"/>
          </a:xfrm>
          <a:prstGeom prst="rect">
            <a:avLst/>
          </a:prstGeom>
          <a:noFill/>
        </p:spPr>
        <p:txBody>
          <a:bodyPr wrap="square" rtlCol="0">
            <a:spAutoFit/>
          </a:bodyPr>
          <a:lstStyle/>
          <a:p>
            <a:pPr algn="r" defTabSz="685800">
              <a:defRPr/>
            </a:pPr>
            <a:r>
              <a:rPr lang="en-GB" sz="750" dirty="0">
                <a:solidFill>
                  <a:srgbClr val="001965"/>
                </a:solidFill>
                <a:latin typeface="Verdana" pitchFamily="34" charset="0"/>
                <a:ea typeface="+mn-ea"/>
                <a:cs typeface="Arial" charset="0"/>
              </a:rPr>
              <a:t>IBT</a:t>
            </a:r>
            <a:r>
              <a:rPr lang="en-GB" sz="750" baseline="30000" dirty="0">
                <a:solidFill>
                  <a:srgbClr val="001965"/>
                </a:solidFill>
                <a:latin typeface="Verdana" pitchFamily="34" charset="0"/>
                <a:ea typeface="+mn-ea"/>
                <a:cs typeface="Arial" charset="0"/>
              </a:rPr>
              <a:t>5</a:t>
            </a:r>
          </a:p>
        </p:txBody>
      </p:sp>
      <p:sp>
        <p:nvSpPr>
          <p:cNvPr id="16" name="TextBox 97">
            <a:extLst>
              <a:ext uri="{FF2B5EF4-FFF2-40B4-BE49-F238E27FC236}">
                <a16:creationId xmlns="" xmlns:a16="http://schemas.microsoft.com/office/drawing/2014/main" id="{AC554AB9-6EA1-481A-8AD0-58455B753953}"/>
              </a:ext>
            </a:extLst>
          </p:cNvPr>
          <p:cNvSpPr txBox="1"/>
          <p:nvPr/>
        </p:nvSpPr>
        <p:spPr>
          <a:xfrm>
            <a:off x="487281" y="2676784"/>
            <a:ext cx="1284541" cy="207749"/>
          </a:xfrm>
          <a:prstGeom prst="rect">
            <a:avLst/>
          </a:prstGeom>
          <a:noFill/>
        </p:spPr>
        <p:txBody>
          <a:bodyPr wrap="square" rtlCol="0">
            <a:spAutoFit/>
          </a:bodyPr>
          <a:lstStyle/>
          <a:p>
            <a:pPr lvl="0" algn="r" fontAlgn="base">
              <a:spcBef>
                <a:spcPct val="0"/>
              </a:spcBef>
              <a:spcAft>
                <a:spcPct val="0"/>
              </a:spcAft>
              <a:defRPr/>
            </a:pPr>
            <a:r>
              <a:rPr lang="en-US" sz="750" dirty="0">
                <a:solidFill>
                  <a:srgbClr val="001965"/>
                </a:solidFill>
                <a:latin typeface="Verdana" pitchFamily="34" charset="0"/>
                <a:cs typeface="Arial" charset="0"/>
              </a:rPr>
              <a:t>Very low calorie diet</a:t>
            </a:r>
            <a:r>
              <a:rPr lang="en-GB" sz="750" baseline="30000" dirty="0">
                <a:solidFill>
                  <a:srgbClr val="001965"/>
                </a:solidFill>
                <a:latin typeface="Verdana" pitchFamily="34" charset="0"/>
                <a:ea typeface="+mn-ea"/>
                <a:cs typeface="Arial" charset="0"/>
              </a:rPr>
              <a:t>4</a:t>
            </a:r>
            <a:endParaRPr lang="en-GB" sz="750" dirty="0">
              <a:solidFill>
                <a:srgbClr val="001965"/>
              </a:solidFill>
              <a:latin typeface="Verdana" pitchFamily="34" charset="0"/>
              <a:ea typeface="+mn-ea"/>
              <a:cs typeface="Arial" charset="0"/>
            </a:endParaRPr>
          </a:p>
        </p:txBody>
      </p:sp>
      <p:sp>
        <p:nvSpPr>
          <p:cNvPr id="17" name="TextBox 100">
            <a:extLst>
              <a:ext uri="{FF2B5EF4-FFF2-40B4-BE49-F238E27FC236}">
                <a16:creationId xmlns="" xmlns:a16="http://schemas.microsoft.com/office/drawing/2014/main" id="{45A84B68-2B3C-41EC-985E-577DF5FF61F7}"/>
              </a:ext>
            </a:extLst>
          </p:cNvPr>
          <p:cNvSpPr txBox="1"/>
          <p:nvPr/>
        </p:nvSpPr>
        <p:spPr>
          <a:xfrm>
            <a:off x="290722" y="3846976"/>
            <a:ext cx="1481099" cy="207749"/>
          </a:xfrm>
          <a:prstGeom prst="rect">
            <a:avLst/>
          </a:prstGeom>
          <a:noFill/>
        </p:spPr>
        <p:txBody>
          <a:bodyPr wrap="square" rtlCol="0">
            <a:spAutoFit/>
          </a:bodyPr>
          <a:lstStyle/>
          <a:p>
            <a:pPr algn="r" defTabSz="685800">
              <a:defRPr/>
            </a:pPr>
            <a:r>
              <a:rPr lang="en-GB" sz="750" dirty="0">
                <a:solidFill>
                  <a:srgbClr val="001965"/>
                </a:solidFill>
                <a:latin typeface="Verdana" pitchFamily="34" charset="0"/>
                <a:ea typeface="+mn-ea"/>
                <a:cs typeface="Arial" charset="0"/>
              </a:rPr>
              <a:t>Endoscopic procedures</a:t>
            </a:r>
            <a:r>
              <a:rPr lang="en-GB" sz="750" baseline="30000" dirty="0">
                <a:solidFill>
                  <a:srgbClr val="001965"/>
                </a:solidFill>
                <a:latin typeface="Verdana" pitchFamily="34" charset="0"/>
                <a:ea typeface="+mn-ea"/>
                <a:cs typeface="Arial" charset="0"/>
              </a:rPr>
              <a:t>11</a:t>
            </a:r>
          </a:p>
        </p:txBody>
      </p:sp>
      <p:grpSp>
        <p:nvGrpSpPr>
          <p:cNvPr id="103" name="Groep 102">
            <a:extLst>
              <a:ext uri="{FF2B5EF4-FFF2-40B4-BE49-F238E27FC236}">
                <a16:creationId xmlns="" xmlns:a16="http://schemas.microsoft.com/office/drawing/2014/main" id="{B694D0E6-F359-407B-B3F7-8796DEC0C6B9}"/>
              </a:ext>
            </a:extLst>
          </p:cNvPr>
          <p:cNvGrpSpPr/>
          <p:nvPr/>
        </p:nvGrpSpPr>
        <p:grpSpPr>
          <a:xfrm>
            <a:off x="6462357" y="2129668"/>
            <a:ext cx="2351620" cy="118800"/>
            <a:chOff x="7967663" y="1832261"/>
            <a:chExt cx="3135493" cy="158400"/>
          </a:xfrm>
        </p:grpSpPr>
        <p:sp>
          <p:nvSpPr>
            <p:cNvPr id="99" name="Tijdelijke aanduiding voor verticale tekst 17">
              <a:extLst>
                <a:ext uri="{FF2B5EF4-FFF2-40B4-BE49-F238E27FC236}">
                  <a16:creationId xmlns="" xmlns:a16="http://schemas.microsoft.com/office/drawing/2014/main" id="{5FB1F8CE-BB9E-4B83-89D4-E57431627D4C}"/>
                </a:ext>
              </a:extLst>
            </p:cNvPr>
            <p:cNvSpPr txBox="1">
              <a:spLocks/>
            </p:cNvSpPr>
            <p:nvPr/>
          </p:nvSpPr>
          <p:spPr bwMode="auto">
            <a:xfrm>
              <a:off x="8734426" y="1832261"/>
              <a:ext cx="2368730" cy="147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13500" numCol="1" anchor="ctr" anchorCtr="0" compatLnSpc="1">
              <a:prstTxWarp prst="textNoShape">
                <a:avLst/>
              </a:prstTxWarp>
            </a:bodyPr>
            <a:lstStyle>
              <a:defPPr>
                <a:defRPr lang="nl-NL"/>
              </a:defPPr>
              <a:lvl1pPr indent="0" defTabSz="358480" eaLnBrk="0" fontAlgn="base" hangingPunct="0">
                <a:lnSpc>
                  <a:spcPct val="120000"/>
                </a:lnSpc>
                <a:spcBef>
                  <a:spcPts val="0"/>
                </a:spcBef>
                <a:spcAft>
                  <a:spcPts val="0"/>
                </a:spcAft>
                <a:buClr>
                  <a:schemeClr val="accent1"/>
                </a:buClr>
                <a:buFont typeface="Verdana" panose="020B0604030504040204" pitchFamily="34" charset="0"/>
                <a:buNone/>
                <a:defRPr sz="1400">
                  <a:solidFill>
                    <a:schemeClr val="accent1"/>
                  </a:solidFill>
                </a:defRPr>
              </a:lvl1pPr>
              <a:lvl2pPr marL="266480" indent="-266480" defTabSz="358480" eaLnBrk="0" fontAlgn="base" hangingPunct="0">
                <a:lnSpc>
                  <a:spcPct val="90000"/>
                </a:lnSpc>
                <a:spcBef>
                  <a:spcPts val="600"/>
                </a:spcBef>
                <a:spcAft>
                  <a:spcPts val="600"/>
                </a:spcAft>
                <a:buClr>
                  <a:schemeClr val="accent1"/>
                </a:buClr>
                <a:buFont typeface="Verdana" panose="020B0604030504040204" pitchFamily="34" charset="0"/>
                <a:buChar char="•"/>
                <a:defRPr sz="1799">
                  <a:solidFill>
                    <a:schemeClr val="accent1"/>
                  </a:solidFill>
                </a:defRPr>
              </a:lvl2pPr>
              <a:lvl3pPr marL="450478" indent="-183997" defTabSz="358480" eaLnBrk="0" fontAlgn="base" hangingPunct="0">
                <a:lnSpc>
                  <a:spcPct val="90000"/>
                </a:lnSpc>
                <a:spcBef>
                  <a:spcPts val="600"/>
                </a:spcBef>
                <a:spcAft>
                  <a:spcPts val="600"/>
                </a:spcAft>
                <a:buClr>
                  <a:schemeClr val="accent2"/>
                </a:buClr>
                <a:buFontTx/>
                <a:buChar char="–"/>
                <a:defRPr sz="1799">
                  <a:solidFill>
                    <a:schemeClr val="accent1"/>
                  </a:solidFill>
                </a:defRPr>
              </a:lvl3pPr>
              <a:lvl4pPr marL="0" indent="0" defTabSz="358480" eaLnBrk="0" fontAlgn="base" hangingPunct="0">
                <a:lnSpc>
                  <a:spcPct val="90000"/>
                </a:lnSpc>
                <a:spcBef>
                  <a:spcPts val="600"/>
                </a:spcBef>
                <a:spcAft>
                  <a:spcPts val="600"/>
                </a:spcAft>
                <a:buClr>
                  <a:srgbClr val="82786F"/>
                </a:buClr>
                <a:buFont typeface="Verdana" panose="020B0604030504040204" pitchFamily="34" charset="0"/>
                <a:buNone/>
                <a:defRPr sz="1999" b="1">
                  <a:solidFill>
                    <a:schemeClr val="accent1"/>
                  </a:solidFill>
                  <a:latin typeface="+mj-lt"/>
                </a:defRPr>
              </a:lvl4pPr>
              <a:lvl5pPr marL="0" indent="0" defTabSz="358480" eaLnBrk="0" fontAlgn="base" hangingPunct="0">
                <a:lnSpc>
                  <a:spcPct val="90000"/>
                </a:lnSpc>
                <a:spcBef>
                  <a:spcPts val="600"/>
                </a:spcBef>
                <a:spcAft>
                  <a:spcPts val="600"/>
                </a:spcAft>
                <a:buClr>
                  <a:srgbClr val="001423"/>
                </a:buClr>
                <a:buFont typeface="Verdana" panose="020B0604030504040204" pitchFamily="34" charset="0"/>
                <a:buNone/>
                <a:defRPr sz="1799">
                  <a:solidFill>
                    <a:schemeClr val="accent1"/>
                  </a:solidFill>
                </a:defRPr>
              </a:lvl5pPr>
              <a:lvl6pPr marL="2509883" indent="-228159" defTabSz="912700">
                <a:spcBef>
                  <a:spcPct val="20000"/>
                </a:spcBef>
                <a:buFont typeface="Arial" pitchFamily="34" charset="0"/>
                <a:buChar char="•"/>
                <a:defRPr sz="1998"/>
              </a:lvl6pPr>
              <a:lvl7pPr marL="2966243" indent="-228159" defTabSz="912700">
                <a:spcBef>
                  <a:spcPct val="20000"/>
                </a:spcBef>
                <a:buFont typeface="Arial" pitchFamily="34" charset="0"/>
                <a:buChar char="•"/>
                <a:defRPr sz="1998"/>
              </a:lvl7pPr>
              <a:lvl8pPr marL="3422582" indent="-228159" defTabSz="912700">
                <a:spcBef>
                  <a:spcPct val="20000"/>
                </a:spcBef>
                <a:buFont typeface="Arial" pitchFamily="34" charset="0"/>
                <a:buChar char="•"/>
                <a:defRPr sz="1998"/>
              </a:lvl8pPr>
              <a:lvl9pPr marL="3878924" indent="-228159" defTabSz="912700">
                <a:spcBef>
                  <a:spcPct val="20000"/>
                </a:spcBef>
                <a:buFont typeface="Arial" pitchFamily="34" charset="0"/>
                <a:buChar char="•"/>
                <a:defRPr sz="1998"/>
              </a:lvl9pPr>
            </a:lstStyle>
            <a:p>
              <a:r>
                <a:rPr lang="en-US" sz="1050" dirty="0">
                  <a:solidFill>
                    <a:schemeClr val="tx1"/>
                  </a:solidFill>
                </a:rPr>
                <a:t>Clinically relevant weight loss</a:t>
              </a:r>
            </a:p>
          </p:txBody>
        </p:sp>
        <p:sp>
          <p:nvSpPr>
            <p:cNvPr id="101" name="Oval 67">
              <a:extLst>
                <a:ext uri="{FF2B5EF4-FFF2-40B4-BE49-F238E27FC236}">
                  <a16:creationId xmlns="" xmlns:a16="http://schemas.microsoft.com/office/drawing/2014/main" id="{31D3AF12-D0F6-4963-AD6A-04FFC82A83F1}"/>
                </a:ext>
              </a:extLst>
            </p:cNvPr>
            <p:cNvSpPr>
              <a:spLocks/>
            </p:cNvSpPr>
            <p:nvPr/>
          </p:nvSpPr>
          <p:spPr bwMode="black">
            <a:xfrm>
              <a:off x="7967663" y="1832261"/>
              <a:ext cx="578073" cy="158400"/>
            </a:xfrm>
            <a:prstGeom prst="rect">
              <a:avLst/>
            </a:prstGeom>
            <a:solidFill>
              <a:schemeClr val="accent6">
                <a:lumMod val="40000"/>
                <a:lumOff val="60000"/>
                <a:alpha val="80000"/>
              </a:schemeClr>
            </a:solid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lt1"/>
                </a:solidFill>
              </a:endParaRPr>
            </a:p>
          </p:txBody>
        </p:sp>
      </p:grpSp>
    </p:spTree>
    <p:extLst>
      <p:ext uri="{BB962C8B-B14F-4D97-AF65-F5344CB8AC3E}">
        <p14:creationId xmlns:p14="http://schemas.microsoft.com/office/powerpoint/2010/main" val="878101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75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75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75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75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75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75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750"/>
                                        <p:tgtEl>
                                          <p:spTgt spid="17"/>
                                        </p:tgtEl>
                                      </p:cBhvr>
                                    </p:animEffect>
                                  </p:childTnLst>
                                </p:cTn>
                              </p:par>
                              <p:par>
                                <p:cTn id="32" presetID="10" presetClass="entr" presetSubtype="0" fill="hold"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 xmlns:a16="http://schemas.microsoft.com/office/drawing/2014/main" id="{82850A34-61F3-41EA-AE58-73DB03541B47}"/>
              </a:ext>
            </a:extLst>
          </p:cNvPr>
          <p:cNvSpPr>
            <a:spLocks noGrp="1"/>
          </p:cNvSpPr>
          <p:nvPr>
            <p:ph type="title"/>
          </p:nvPr>
        </p:nvSpPr>
        <p:spPr>
          <a:xfrm>
            <a:off x="683568" y="335167"/>
            <a:ext cx="7205662" cy="963613"/>
          </a:xfrm>
        </p:spPr>
        <p:txBody>
          <a:bodyPr>
            <a:normAutofit fontScale="90000"/>
          </a:bodyPr>
          <a:lstStyle/>
          <a:p>
            <a:pPr algn="ctr"/>
            <a:r>
              <a:rPr lang="nl-NL" dirty="0" smtClean="0"/>
              <a:t>Welk percentage gewichtsdaling heeft een klinisch effect? </a:t>
            </a:r>
            <a:endParaRPr lang="nl-NL" dirty="0"/>
          </a:p>
        </p:txBody>
      </p:sp>
      <p:sp>
        <p:nvSpPr>
          <p:cNvPr id="4" name="Tijdelijke aanduiding voor dianummer 3">
            <a:extLst>
              <a:ext uri="{FF2B5EF4-FFF2-40B4-BE49-F238E27FC236}">
                <a16:creationId xmlns="" xmlns:a16="http://schemas.microsoft.com/office/drawing/2014/main" id="{62885297-D7BC-4650-B3B1-3E0CD5CBEBAB}"/>
              </a:ext>
            </a:extLst>
          </p:cNvPr>
          <p:cNvSpPr>
            <a:spLocks noGrp="1"/>
          </p:cNvSpPr>
          <p:nvPr>
            <p:ph type="sldNum" sz="quarter" idx="12"/>
          </p:nvPr>
        </p:nvSpPr>
        <p:spPr/>
        <p:txBody>
          <a:bodyPr/>
          <a:lstStyle/>
          <a:p>
            <a:fld id="{57E4004F-4CC6-40C9-B0B5-510548401FB5}" type="slidenum">
              <a:rPr lang="nl-NL" smtClean="0"/>
              <a:pPr/>
              <a:t>18</a:t>
            </a:fld>
            <a:endParaRPr lang="nl-NL" dirty="0"/>
          </a:p>
        </p:txBody>
      </p:sp>
      <p:sp>
        <p:nvSpPr>
          <p:cNvPr id="3" name="Tijdelijke aanduiding voor tekst 2">
            <a:extLst>
              <a:ext uri="{FF2B5EF4-FFF2-40B4-BE49-F238E27FC236}">
                <a16:creationId xmlns="" xmlns:a16="http://schemas.microsoft.com/office/drawing/2014/main" id="{3F9BD8AB-0363-4A74-8DC5-9B290AE18810}"/>
              </a:ext>
            </a:extLst>
          </p:cNvPr>
          <p:cNvSpPr>
            <a:spLocks noGrp="1"/>
          </p:cNvSpPr>
          <p:nvPr>
            <p:ph type="body" sz="quarter" idx="13"/>
          </p:nvPr>
        </p:nvSpPr>
        <p:spPr/>
        <p:txBody>
          <a:bodyPr>
            <a:normAutofit fontScale="92500" lnSpcReduction="20000"/>
          </a:bodyPr>
          <a:lstStyle/>
          <a:p>
            <a:pPr lvl="0"/>
            <a:r>
              <a:rPr lang="nl-NL" noProof="0" dirty="0">
                <a:solidFill>
                  <a:schemeClr val="tx2"/>
                </a:solidFill>
              </a:rPr>
              <a:t>*Figuur geeft de range van behaald gewichtsverlies uit de studies weer. De impact van meer gewichtsverlies op de verschillende complicaties dan de aangegeven bovengrens werd niet gerapporteerd in de studies, maar meer gewichtsverlies kan mogelijk meer bijdragen aan gezondheidswinst.</a:t>
            </a:r>
          </a:p>
          <a:p>
            <a:pPr lvl="0"/>
            <a:r>
              <a:rPr lang="nl-NL" b="1" noProof="0" dirty="0"/>
              <a:t>1.</a:t>
            </a:r>
            <a:r>
              <a:rPr lang="nl-NL" noProof="0" dirty="0"/>
              <a:t> </a:t>
            </a:r>
            <a:r>
              <a:rPr lang="nl-NL" noProof="0" dirty="0" err="1"/>
              <a:t>Garvey</a:t>
            </a:r>
            <a:r>
              <a:rPr lang="nl-NL" noProof="0" dirty="0"/>
              <a:t> WT et al. </a:t>
            </a:r>
            <a:r>
              <a:rPr lang="nl-NL" noProof="0" dirty="0" err="1"/>
              <a:t>Endocr</a:t>
            </a:r>
            <a:r>
              <a:rPr lang="nl-NL" noProof="0" dirty="0"/>
              <a:t> </a:t>
            </a:r>
            <a:r>
              <a:rPr lang="nl-NL" noProof="0" dirty="0" err="1"/>
              <a:t>Pract</a:t>
            </a:r>
            <a:r>
              <a:rPr lang="nl-NL" noProof="0" dirty="0"/>
              <a:t>. 2016;22(</a:t>
            </a:r>
            <a:r>
              <a:rPr lang="nl-NL" noProof="0" dirty="0" err="1"/>
              <a:t>Suppl</a:t>
            </a:r>
            <a:r>
              <a:rPr lang="nl-NL" noProof="0" dirty="0"/>
              <a:t> 3):1-203; </a:t>
            </a:r>
            <a:r>
              <a:rPr lang="nl-NL" b="1" noProof="0" dirty="0"/>
              <a:t>2.</a:t>
            </a:r>
            <a:r>
              <a:rPr lang="nl-NL" noProof="0" dirty="0"/>
              <a:t> Cefalu WT et al. Diabetes Care 2015;38(8):1567–82; </a:t>
            </a:r>
            <a:r>
              <a:rPr lang="nl-NL" b="1" noProof="0" dirty="0"/>
              <a:t>3.</a:t>
            </a:r>
            <a:r>
              <a:rPr lang="nl-NL" noProof="0" dirty="0"/>
              <a:t> </a:t>
            </a:r>
            <a:r>
              <a:rPr lang="nl-NL" noProof="0" dirty="0" err="1"/>
              <a:t>Lean</a:t>
            </a:r>
            <a:r>
              <a:rPr lang="nl-NL" noProof="0" dirty="0"/>
              <a:t> ME et al. Lancet 2018;391(10120):541–551;</a:t>
            </a:r>
            <a:br>
              <a:rPr lang="nl-NL" noProof="0" dirty="0"/>
            </a:br>
            <a:r>
              <a:rPr lang="nl-NL" b="1" noProof="0" dirty="0"/>
              <a:t>4.</a:t>
            </a:r>
            <a:r>
              <a:rPr lang="nl-NL" noProof="0" dirty="0"/>
              <a:t> Le Roux CW et al. Lancet. 2017;389(10077):1399-1409; </a:t>
            </a:r>
            <a:r>
              <a:rPr lang="nl-NL" b="1" noProof="0" dirty="0"/>
              <a:t>5.</a:t>
            </a:r>
            <a:r>
              <a:rPr lang="nl-NL" noProof="0" dirty="0"/>
              <a:t> </a:t>
            </a:r>
            <a:r>
              <a:rPr lang="nl-NL" noProof="0" dirty="0" err="1"/>
              <a:t>Mahil</a:t>
            </a:r>
            <a:r>
              <a:rPr lang="nl-NL" noProof="0" dirty="0"/>
              <a:t> SK et al. Br J </a:t>
            </a:r>
            <a:r>
              <a:rPr lang="nl-NL" noProof="0" dirty="0" err="1"/>
              <a:t>Dermatol</a:t>
            </a:r>
            <a:r>
              <a:rPr lang="nl-NL" noProof="0" dirty="0"/>
              <a:t>. 2019;181(5):946-953; </a:t>
            </a:r>
            <a:r>
              <a:rPr lang="nl-NL" b="1" noProof="0" dirty="0"/>
              <a:t>6.</a:t>
            </a:r>
            <a:r>
              <a:rPr lang="nl-NL" noProof="0" dirty="0"/>
              <a:t> </a:t>
            </a:r>
            <a:r>
              <a:rPr lang="nl-NL" noProof="0" dirty="0" err="1"/>
              <a:t>Dias</a:t>
            </a:r>
            <a:r>
              <a:rPr lang="nl-NL" noProof="0" dirty="0"/>
              <a:t>-Junior SA et al. </a:t>
            </a:r>
            <a:r>
              <a:rPr lang="nl-NL" noProof="0" dirty="0" err="1"/>
              <a:t>Eur</a:t>
            </a:r>
            <a:r>
              <a:rPr lang="nl-NL" noProof="0" dirty="0"/>
              <a:t> </a:t>
            </a:r>
            <a:r>
              <a:rPr lang="nl-NL" noProof="0" dirty="0" err="1"/>
              <a:t>Respir</a:t>
            </a:r>
            <a:r>
              <a:rPr lang="nl-NL" noProof="0" dirty="0"/>
              <a:t> J. 2014;43(5):1368-77.</a:t>
            </a:r>
          </a:p>
        </p:txBody>
      </p:sp>
      <p:graphicFrame>
        <p:nvGraphicFramePr>
          <p:cNvPr id="9" name="Content Placeholder 18">
            <a:extLst>
              <a:ext uri="{FF2B5EF4-FFF2-40B4-BE49-F238E27FC236}">
                <a16:creationId xmlns="" xmlns:a16="http://schemas.microsoft.com/office/drawing/2014/main" id="{095114BF-F298-4001-A3BC-3091FE479221}"/>
              </a:ext>
            </a:extLst>
          </p:cNvPr>
          <p:cNvGraphicFramePr>
            <a:graphicFrameLocks/>
          </p:cNvGraphicFramePr>
          <p:nvPr>
            <p:extLst>
              <p:ext uri="{D42A27DB-BD31-4B8C-83A1-F6EECF244321}">
                <p14:modId xmlns:p14="http://schemas.microsoft.com/office/powerpoint/2010/main" val="1406452556"/>
              </p:ext>
            </p:extLst>
          </p:nvPr>
        </p:nvGraphicFramePr>
        <p:xfrm>
          <a:off x="241082" y="1689736"/>
          <a:ext cx="5200353" cy="3643214"/>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21">
            <a:extLst>
              <a:ext uri="{FF2B5EF4-FFF2-40B4-BE49-F238E27FC236}">
                <a16:creationId xmlns="" xmlns:a16="http://schemas.microsoft.com/office/drawing/2014/main" id="{22E32D72-7174-4F2A-8346-5407BA09289A}"/>
              </a:ext>
            </a:extLst>
          </p:cNvPr>
          <p:cNvSpPr txBox="1">
            <a:spLocks noChangeArrowheads="1"/>
          </p:cNvSpPr>
          <p:nvPr/>
        </p:nvSpPr>
        <p:spPr bwMode="auto">
          <a:xfrm>
            <a:off x="2687341" y="2536527"/>
            <a:ext cx="1514474" cy="17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4" tIns="34267" rIns="68534" bIns="34267">
            <a:spAutoFit/>
          </a:bodyPr>
          <a:lstStyle>
            <a:lvl1pPr defTabSz="684213">
              <a:defRPr sz="1500">
                <a:solidFill>
                  <a:schemeClr val="tx1"/>
                </a:solidFill>
                <a:latin typeface="Arial" panose="020B0604020202020204" pitchFamily="34" charset="0"/>
              </a:defRPr>
            </a:lvl1pPr>
            <a:lvl2pPr marL="742950" indent="-285750" defTabSz="684213">
              <a:defRPr sz="1500">
                <a:solidFill>
                  <a:schemeClr val="tx1"/>
                </a:solidFill>
                <a:latin typeface="Arial" panose="020B0604020202020204" pitchFamily="34" charset="0"/>
              </a:defRPr>
            </a:lvl2pPr>
            <a:lvl3pPr marL="1143000" indent="-228600" defTabSz="684213">
              <a:defRPr sz="1500">
                <a:solidFill>
                  <a:schemeClr val="tx1"/>
                </a:solidFill>
                <a:latin typeface="Arial" panose="020B0604020202020204" pitchFamily="34" charset="0"/>
              </a:defRPr>
            </a:lvl3pPr>
            <a:lvl4pPr marL="1600200" indent="-228600" defTabSz="684213">
              <a:defRPr sz="1500">
                <a:solidFill>
                  <a:schemeClr val="tx1"/>
                </a:solidFill>
                <a:latin typeface="Arial" panose="020B0604020202020204" pitchFamily="34" charset="0"/>
              </a:defRPr>
            </a:lvl4pPr>
            <a:lvl5pPr marL="2057400" indent="-228600" defTabSz="684213">
              <a:defRPr sz="1500">
                <a:solidFill>
                  <a:schemeClr val="tx1"/>
                </a:solidFill>
                <a:latin typeface="Arial" panose="020B0604020202020204" pitchFamily="34" charset="0"/>
              </a:defRPr>
            </a:lvl5pPr>
            <a:lvl6pPr marL="2514600" indent="-228600" defTabSz="684213"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684213"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684213"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684213" eaLnBrk="0" fontAlgn="base" hangingPunct="0">
              <a:spcBef>
                <a:spcPct val="0"/>
              </a:spcBef>
              <a:spcAft>
                <a:spcPct val="0"/>
              </a:spcAft>
              <a:defRPr sz="1500">
                <a:solidFill>
                  <a:schemeClr val="tx1"/>
                </a:solidFill>
                <a:latin typeface="Arial" panose="020B0604020202020204" pitchFamily="34" charset="0"/>
              </a:defRPr>
            </a:lvl9pPr>
          </a:lstStyle>
          <a:p>
            <a:pPr algn="ctr" defTabSz="512739" eaLnBrk="0" hangingPunct="0">
              <a:defRPr/>
            </a:pPr>
            <a:r>
              <a:rPr lang="en-GB" altLang="en-US" sz="675" b="1" dirty="0">
                <a:solidFill>
                  <a:srgbClr val="FFFFFF"/>
                </a:solidFill>
                <a:latin typeface="Verdana"/>
                <a:ea typeface="ヒラギノ角ゴ Pro W3"/>
                <a:cs typeface="ヒラギノ角ゴ Pro W3"/>
              </a:rPr>
              <a:t>3 to 10%</a:t>
            </a:r>
          </a:p>
        </p:txBody>
      </p:sp>
      <p:sp>
        <p:nvSpPr>
          <p:cNvPr id="11" name="TextBox 22">
            <a:extLst>
              <a:ext uri="{FF2B5EF4-FFF2-40B4-BE49-F238E27FC236}">
                <a16:creationId xmlns="" xmlns:a16="http://schemas.microsoft.com/office/drawing/2014/main" id="{A4574F18-4170-447F-BBF9-0B508F13F26D}"/>
              </a:ext>
            </a:extLst>
          </p:cNvPr>
          <p:cNvSpPr txBox="1">
            <a:spLocks noChangeArrowheads="1"/>
          </p:cNvSpPr>
          <p:nvPr/>
        </p:nvSpPr>
        <p:spPr bwMode="auto">
          <a:xfrm>
            <a:off x="2687341" y="3109523"/>
            <a:ext cx="2606039" cy="17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4" tIns="34267" rIns="68534" bIns="34267">
            <a:spAutoFit/>
          </a:bodyPr>
          <a:lstStyle>
            <a:lvl1pPr defTabSz="684213">
              <a:defRPr sz="1500">
                <a:solidFill>
                  <a:schemeClr val="tx1"/>
                </a:solidFill>
                <a:latin typeface="Arial" panose="020B0604020202020204" pitchFamily="34" charset="0"/>
              </a:defRPr>
            </a:lvl1pPr>
            <a:lvl2pPr marL="742950" indent="-285750" defTabSz="684213">
              <a:defRPr sz="1500">
                <a:solidFill>
                  <a:schemeClr val="tx1"/>
                </a:solidFill>
                <a:latin typeface="Arial" panose="020B0604020202020204" pitchFamily="34" charset="0"/>
              </a:defRPr>
            </a:lvl2pPr>
            <a:lvl3pPr marL="1143000" indent="-228600" defTabSz="684213">
              <a:defRPr sz="1500">
                <a:solidFill>
                  <a:schemeClr val="tx1"/>
                </a:solidFill>
                <a:latin typeface="Arial" panose="020B0604020202020204" pitchFamily="34" charset="0"/>
              </a:defRPr>
            </a:lvl3pPr>
            <a:lvl4pPr marL="1600200" indent="-228600" defTabSz="684213">
              <a:defRPr sz="1500">
                <a:solidFill>
                  <a:schemeClr val="tx1"/>
                </a:solidFill>
                <a:latin typeface="Arial" panose="020B0604020202020204" pitchFamily="34" charset="0"/>
              </a:defRPr>
            </a:lvl4pPr>
            <a:lvl5pPr marL="2057400" indent="-228600" defTabSz="684213">
              <a:defRPr sz="1500">
                <a:solidFill>
                  <a:schemeClr val="tx1"/>
                </a:solidFill>
                <a:latin typeface="Arial" panose="020B0604020202020204" pitchFamily="34" charset="0"/>
              </a:defRPr>
            </a:lvl5pPr>
            <a:lvl6pPr marL="2514600" indent="-228600" defTabSz="684213"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684213"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684213"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684213" eaLnBrk="0" fontAlgn="base" hangingPunct="0">
              <a:spcBef>
                <a:spcPct val="0"/>
              </a:spcBef>
              <a:spcAft>
                <a:spcPct val="0"/>
              </a:spcAft>
              <a:defRPr sz="1500">
                <a:solidFill>
                  <a:schemeClr val="tx1"/>
                </a:solidFill>
                <a:latin typeface="Arial" panose="020B0604020202020204" pitchFamily="34" charset="0"/>
              </a:defRPr>
            </a:lvl9pPr>
          </a:lstStyle>
          <a:p>
            <a:pPr algn="ctr" defTabSz="512739" eaLnBrk="0" hangingPunct="0">
              <a:defRPr/>
            </a:pPr>
            <a:r>
              <a:rPr lang="en-GB" altLang="en-US" sz="675" b="1" dirty="0">
                <a:solidFill>
                  <a:srgbClr val="FFFFFF"/>
                </a:solidFill>
                <a:latin typeface="Verdana"/>
                <a:ea typeface="ヒラギノ角ゴ Pro W3"/>
                <a:cs typeface="ヒラギノ角ゴ Pro W3"/>
              </a:rPr>
              <a:t>3 to &gt;15%</a:t>
            </a:r>
          </a:p>
        </p:txBody>
      </p:sp>
      <p:sp>
        <p:nvSpPr>
          <p:cNvPr id="12" name="TextBox 23">
            <a:extLst>
              <a:ext uri="{FF2B5EF4-FFF2-40B4-BE49-F238E27FC236}">
                <a16:creationId xmlns="" xmlns:a16="http://schemas.microsoft.com/office/drawing/2014/main" id="{5C4C62BA-FD3E-46F5-9129-5203EF8B265D}"/>
              </a:ext>
            </a:extLst>
          </p:cNvPr>
          <p:cNvSpPr txBox="1">
            <a:spLocks noChangeArrowheads="1"/>
          </p:cNvSpPr>
          <p:nvPr/>
        </p:nvSpPr>
        <p:spPr bwMode="auto">
          <a:xfrm>
            <a:off x="3127394" y="3300522"/>
            <a:ext cx="2165985" cy="17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4" tIns="34267" rIns="68534" bIns="34267">
            <a:spAutoFit/>
          </a:bodyPr>
          <a:lstStyle>
            <a:lvl1pPr defTabSz="684213">
              <a:defRPr sz="1500">
                <a:solidFill>
                  <a:schemeClr val="tx1"/>
                </a:solidFill>
                <a:latin typeface="Arial" panose="020B0604020202020204" pitchFamily="34" charset="0"/>
              </a:defRPr>
            </a:lvl1pPr>
            <a:lvl2pPr marL="742950" indent="-285750" defTabSz="684213">
              <a:defRPr sz="1500">
                <a:solidFill>
                  <a:schemeClr val="tx1"/>
                </a:solidFill>
                <a:latin typeface="Arial" panose="020B0604020202020204" pitchFamily="34" charset="0"/>
              </a:defRPr>
            </a:lvl2pPr>
            <a:lvl3pPr marL="1143000" indent="-228600" defTabSz="684213">
              <a:defRPr sz="1500">
                <a:solidFill>
                  <a:schemeClr val="tx1"/>
                </a:solidFill>
                <a:latin typeface="Arial" panose="020B0604020202020204" pitchFamily="34" charset="0"/>
              </a:defRPr>
            </a:lvl3pPr>
            <a:lvl4pPr marL="1600200" indent="-228600" defTabSz="684213">
              <a:defRPr sz="1500">
                <a:solidFill>
                  <a:schemeClr val="tx1"/>
                </a:solidFill>
                <a:latin typeface="Arial" panose="020B0604020202020204" pitchFamily="34" charset="0"/>
              </a:defRPr>
            </a:lvl4pPr>
            <a:lvl5pPr marL="2057400" indent="-228600" defTabSz="684213">
              <a:defRPr sz="1500">
                <a:solidFill>
                  <a:schemeClr val="tx1"/>
                </a:solidFill>
                <a:latin typeface="Arial" panose="020B0604020202020204" pitchFamily="34" charset="0"/>
              </a:defRPr>
            </a:lvl5pPr>
            <a:lvl6pPr marL="2514600" indent="-228600" defTabSz="684213"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684213"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684213"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684213" eaLnBrk="0" fontAlgn="base" hangingPunct="0">
              <a:spcBef>
                <a:spcPct val="0"/>
              </a:spcBef>
              <a:spcAft>
                <a:spcPct val="0"/>
              </a:spcAft>
              <a:defRPr sz="1500">
                <a:solidFill>
                  <a:schemeClr val="tx1"/>
                </a:solidFill>
                <a:latin typeface="Arial" panose="020B0604020202020204" pitchFamily="34" charset="0"/>
              </a:defRPr>
            </a:lvl9pPr>
          </a:lstStyle>
          <a:p>
            <a:pPr algn="ctr" defTabSz="512739" eaLnBrk="0" hangingPunct="0">
              <a:defRPr/>
            </a:pPr>
            <a:r>
              <a:rPr lang="en-GB" altLang="en-US" sz="675" b="1" dirty="0">
                <a:solidFill>
                  <a:srgbClr val="FFFFFF"/>
                </a:solidFill>
                <a:latin typeface="Verdana"/>
                <a:ea typeface="ヒラギノ角ゴ Pro W3"/>
                <a:cs typeface="ヒラギノ角ゴ Pro W3"/>
              </a:rPr>
              <a:t>5 to &gt;15%</a:t>
            </a:r>
          </a:p>
        </p:txBody>
      </p:sp>
      <p:sp>
        <p:nvSpPr>
          <p:cNvPr id="13" name="TextBox 26">
            <a:extLst>
              <a:ext uri="{FF2B5EF4-FFF2-40B4-BE49-F238E27FC236}">
                <a16:creationId xmlns="" xmlns:a16="http://schemas.microsoft.com/office/drawing/2014/main" id="{EB272D77-FC84-415A-9EB4-9CED63201B6C}"/>
              </a:ext>
            </a:extLst>
          </p:cNvPr>
          <p:cNvSpPr txBox="1">
            <a:spLocks noChangeArrowheads="1"/>
          </p:cNvSpPr>
          <p:nvPr/>
        </p:nvSpPr>
        <p:spPr bwMode="auto">
          <a:xfrm>
            <a:off x="3670319" y="3682519"/>
            <a:ext cx="1080000" cy="17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4" tIns="34267" rIns="68534" bIns="34267">
            <a:spAutoFit/>
          </a:bodyPr>
          <a:lstStyle>
            <a:lvl1pPr defTabSz="684213">
              <a:defRPr sz="1500">
                <a:solidFill>
                  <a:schemeClr val="tx1"/>
                </a:solidFill>
                <a:latin typeface="Arial" panose="020B0604020202020204" pitchFamily="34" charset="0"/>
              </a:defRPr>
            </a:lvl1pPr>
            <a:lvl2pPr marL="742950" indent="-285750" defTabSz="684213">
              <a:defRPr sz="1500">
                <a:solidFill>
                  <a:schemeClr val="tx1"/>
                </a:solidFill>
                <a:latin typeface="Arial" panose="020B0604020202020204" pitchFamily="34" charset="0"/>
              </a:defRPr>
            </a:lvl2pPr>
            <a:lvl3pPr marL="1143000" indent="-228600" defTabSz="684213">
              <a:defRPr sz="1500">
                <a:solidFill>
                  <a:schemeClr val="tx1"/>
                </a:solidFill>
                <a:latin typeface="Arial" panose="020B0604020202020204" pitchFamily="34" charset="0"/>
              </a:defRPr>
            </a:lvl3pPr>
            <a:lvl4pPr marL="1600200" indent="-228600" defTabSz="684213">
              <a:defRPr sz="1500">
                <a:solidFill>
                  <a:schemeClr val="tx1"/>
                </a:solidFill>
                <a:latin typeface="Arial" panose="020B0604020202020204" pitchFamily="34" charset="0"/>
              </a:defRPr>
            </a:lvl4pPr>
            <a:lvl5pPr marL="2057400" indent="-228600" defTabSz="684213">
              <a:defRPr sz="1500">
                <a:solidFill>
                  <a:schemeClr val="tx1"/>
                </a:solidFill>
                <a:latin typeface="Arial" panose="020B0604020202020204" pitchFamily="34" charset="0"/>
              </a:defRPr>
            </a:lvl5pPr>
            <a:lvl6pPr marL="2514600" indent="-228600" defTabSz="684213"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684213"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684213"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684213" eaLnBrk="0" fontAlgn="base" hangingPunct="0">
              <a:spcBef>
                <a:spcPct val="0"/>
              </a:spcBef>
              <a:spcAft>
                <a:spcPct val="0"/>
              </a:spcAft>
              <a:defRPr sz="1500">
                <a:solidFill>
                  <a:schemeClr val="tx1"/>
                </a:solidFill>
                <a:latin typeface="Arial" panose="020B0604020202020204" pitchFamily="34" charset="0"/>
              </a:defRPr>
            </a:lvl9pPr>
          </a:lstStyle>
          <a:p>
            <a:pPr algn="ctr" defTabSz="512739" eaLnBrk="0" hangingPunct="0">
              <a:defRPr/>
            </a:pPr>
            <a:r>
              <a:rPr lang="en-GB" altLang="en-US" sz="675" b="1" dirty="0">
                <a:solidFill>
                  <a:srgbClr val="FFFFFF"/>
                </a:solidFill>
                <a:latin typeface="Verdana"/>
                <a:ea typeface="ヒラギノ角ゴ Pro W3"/>
                <a:cs typeface="ヒラギノ角ゴ Pro W3"/>
              </a:rPr>
              <a:t>10%</a:t>
            </a:r>
          </a:p>
        </p:txBody>
      </p:sp>
      <p:sp>
        <p:nvSpPr>
          <p:cNvPr id="14" name="TextBox 36">
            <a:extLst>
              <a:ext uri="{FF2B5EF4-FFF2-40B4-BE49-F238E27FC236}">
                <a16:creationId xmlns="" xmlns:a16="http://schemas.microsoft.com/office/drawing/2014/main" id="{E444C08E-EACF-4282-8E04-DAE567FDB7C1}"/>
              </a:ext>
            </a:extLst>
          </p:cNvPr>
          <p:cNvSpPr txBox="1">
            <a:spLocks noChangeArrowheads="1"/>
          </p:cNvSpPr>
          <p:nvPr/>
        </p:nvSpPr>
        <p:spPr bwMode="auto">
          <a:xfrm>
            <a:off x="3127394" y="4064517"/>
            <a:ext cx="1080000" cy="17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4" tIns="34267" rIns="68534" bIns="34267">
            <a:spAutoFit/>
          </a:bodyPr>
          <a:lstStyle>
            <a:lvl1pPr defTabSz="684213">
              <a:defRPr sz="1500">
                <a:solidFill>
                  <a:schemeClr val="tx1"/>
                </a:solidFill>
                <a:latin typeface="Arial" panose="020B0604020202020204" pitchFamily="34" charset="0"/>
              </a:defRPr>
            </a:lvl1pPr>
            <a:lvl2pPr marL="742950" indent="-285750" defTabSz="684213">
              <a:defRPr sz="1500">
                <a:solidFill>
                  <a:schemeClr val="tx1"/>
                </a:solidFill>
                <a:latin typeface="Arial" panose="020B0604020202020204" pitchFamily="34" charset="0"/>
              </a:defRPr>
            </a:lvl2pPr>
            <a:lvl3pPr marL="1143000" indent="-228600" defTabSz="684213">
              <a:defRPr sz="1500">
                <a:solidFill>
                  <a:schemeClr val="tx1"/>
                </a:solidFill>
                <a:latin typeface="Arial" panose="020B0604020202020204" pitchFamily="34" charset="0"/>
              </a:defRPr>
            </a:lvl3pPr>
            <a:lvl4pPr marL="1600200" indent="-228600" defTabSz="684213">
              <a:defRPr sz="1500">
                <a:solidFill>
                  <a:schemeClr val="tx1"/>
                </a:solidFill>
                <a:latin typeface="Arial" panose="020B0604020202020204" pitchFamily="34" charset="0"/>
              </a:defRPr>
            </a:lvl4pPr>
            <a:lvl5pPr marL="2057400" indent="-228600" defTabSz="684213">
              <a:defRPr sz="1500">
                <a:solidFill>
                  <a:schemeClr val="tx1"/>
                </a:solidFill>
                <a:latin typeface="Arial" panose="020B0604020202020204" pitchFamily="34" charset="0"/>
              </a:defRPr>
            </a:lvl5pPr>
            <a:lvl6pPr marL="2514600" indent="-228600" defTabSz="684213"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684213"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684213"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684213" eaLnBrk="0" fontAlgn="base" hangingPunct="0">
              <a:spcBef>
                <a:spcPct val="0"/>
              </a:spcBef>
              <a:spcAft>
                <a:spcPct val="0"/>
              </a:spcAft>
              <a:defRPr sz="1500">
                <a:solidFill>
                  <a:schemeClr val="tx1"/>
                </a:solidFill>
                <a:latin typeface="Arial" panose="020B0604020202020204" pitchFamily="34" charset="0"/>
              </a:defRPr>
            </a:lvl9pPr>
          </a:lstStyle>
          <a:p>
            <a:pPr algn="ctr" defTabSz="512739" eaLnBrk="0" hangingPunct="0">
              <a:defRPr/>
            </a:pPr>
            <a:r>
              <a:rPr lang="en-GB" altLang="en-US" sz="675" b="1" dirty="0">
                <a:solidFill>
                  <a:srgbClr val="FFFFFF"/>
                </a:solidFill>
                <a:latin typeface="Verdana"/>
                <a:ea typeface="ヒラギノ角ゴ Pro W3"/>
                <a:cs typeface="ヒラギノ角ゴ Pro W3"/>
              </a:rPr>
              <a:t>5 to 10%</a:t>
            </a:r>
          </a:p>
        </p:txBody>
      </p:sp>
      <p:sp>
        <p:nvSpPr>
          <p:cNvPr id="15" name="TextBox 37">
            <a:extLst>
              <a:ext uri="{FF2B5EF4-FFF2-40B4-BE49-F238E27FC236}">
                <a16:creationId xmlns="" xmlns:a16="http://schemas.microsoft.com/office/drawing/2014/main" id="{8147146D-BBD4-485B-B78A-0093E09C0D5C}"/>
              </a:ext>
            </a:extLst>
          </p:cNvPr>
          <p:cNvSpPr txBox="1">
            <a:spLocks noChangeArrowheads="1"/>
          </p:cNvSpPr>
          <p:nvPr/>
        </p:nvSpPr>
        <p:spPr bwMode="auto">
          <a:xfrm>
            <a:off x="3127394" y="2918524"/>
            <a:ext cx="1080000" cy="17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4" tIns="34267" rIns="68534" bIns="34267">
            <a:spAutoFit/>
          </a:bodyPr>
          <a:lstStyle>
            <a:lvl1pPr defTabSz="684213">
              <a:defRPr sz="1500">
                <a:solidFill>
                  <a:schemeClr val="tx1"/>
                </a:solidFill>
                <a:latin typeface="Arial" panose="020B0604020202020204" pitchFamily="34" charset="0"/>
              </a:defRPr>
            </a:lvl1pPr>
            <a:lvl2pPr marL="742950" indent="-285750" defTabSz="684213">
              <a:defRPr sz="1500">
                <a:solidFill>
                  <a:schemeClr val="tx1"/>
                </a:solidFill>
                <a:latin typeface="Arial" panose="020B0604020202020204" pitchFamily="34" charset="0"/>
              </a:defRPr>
            </a:lvl2pPr>
            <a:lvl3pPr marL="1143000" indent="-228600" defTabSz="684213">
              <a:defRPr sz="1500">
                <a:solidFill>
                  <a:schemeClr val="tx1"/>
                </a:solidFill>
                <a:latin typeface="Arial" panose="020B0604020202020204" pitchFamily="34" charset="0"/>
              </a:defRPr>
            </a:lvl3pPr>
            <a:lvl4pPr marL="1600200" indent="-228600" defTabSz="684213">
              <a:defRPr sz="1500">
                <a:solidFill>
                  <a:schemeClr val="tx1"/>
                </a:solidFill>
                <a:latin typeface="Arial" panose="020B0604020202020204" pitchFamily="34" charset="0"/>
              </a:defRPr>
            </a:lvl4pPr>
            <a:lvl5pPr marL="2057400" indent="-228600" defTabSz="684213">
              <a:defRPr sz="1500">
                <a:solidFill>
                  <a:schemeClr val="tx1"/>
                </a:solidFill>
                <a:latin typeface="Arial" panose="020B0604020202020204" pitchFamily="34" charset="0"/>
              </a:defRPr>
            </a:lvl5pPr>
            <a:lvl6pPr marL="2514600" indent="-228600" defTabSz="684213"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684213"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684213"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684213" eaLnBrk="0" fontAlgn="base" hangingPunct="0">
              <a:spcBef>
                <a:spcPct val="0"/>
              </a:spcBef>
              <a:spcAft>
                <a:spcPct val="0"/>
              </a:spcAft>
              <a:defRPr sz="1500">
                <a:solidFill>
                  <a:schemeClr val="tx1"/>
                </a:solidFill>
                <a:latin typeface="Arial" panose="020B0604020202020204" pitchFamily="34" charset="0"/>
              </a:defRPr>
            </a:lvl9pPr>
          </a:lstStyle>
          <a:p>
            <a:pPr algn="ctr" defTabSz="512739" eaLnBrk="0" hangingPunct="0">
              <a:defRPr/>
            </a:pPr>
            <a:r>
              <a:rPr lang="en-GB" altLang="en-US" sz="675" b="1" dirty="0">
                <a:solidFill>
                  <a:srgbClr val="FFFFFF"/>
                </a:solidFill>
                <a:latin typeface="Verdana"/>
                <a:ea typeface="ヒラギノ角ゴ Pro W3"/>
                <a:cs typeface="ヒラギノ角ゴ Pro W3"/>
              </a:rPr>
              <a:t>5 to &gt;15%</a:t>
            </a:r>
          </a:p>
        </p:txBody>
      </p:sp>
      <p:sp>
        <p:nvSpPr>
          <p:cNvPr id="16" name="TextBox 41">
            <a:extLst>
              <a:ext uri="{FF2B5EF4-FFF2-40B4-BE49-F238E27FC236}">
                <a16:creationId xmlns="" xmlns:a16="http://schemas.microsoft.com/office/drawing/2014/main" id="{1FE45BD4-D45A-46CF-9E3F-551EA0F7590D}"/>
              </a:ext>
            </a:extLst>
          </p:cNvPr>
          <p:cNvSpPr txBox="1">
            <a:spLocks noChangeArrowheads="1"/>
          </p:cNvSpPr>
          <p:nvPr/>
        </p:nvSpPr>
        <p:spPr bwMode="auto">
          <a:xfrm>
            <a:off x="3893203" y="4828508"/>
            <a:ext cx="1085852" cy="17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4" tIns="34267" rIns="68534" bIns="34267">
            <a:spAutoFit/>
          </a:bodyPr>
          <a:lstStyle>
            <a:lvl1pPr defTabSz="684213">
              <a:defRPr sz="1500">
                <a:solidFill>
                  <a:schemeClr val="tx1"/>
                </a:solidFill>
                <a:latin typeface="Arial" panose="020B0604020202020204" pitchFamily="34" charset="0"/>
              </a:defRPr>
            </a:lvl1pPr>
            <a:lvl2pPr marL="742950" indent="-285750" defTabSz="684213">
              <a:defRPr sz="1500">
                <a:solidFill>
                  <a:schemeClr val="tx1"/>
                </a:solidFill>
                <a:latin typeface="Arial" panose="020B0604020202020204" pitchFamily="34" charset="0"/>
              </a:defRPr>
            </a:lvl2pPr>
            <a:lvl3pPr marL="1143000" indent="-228600" defTabSz="684213">
              <a:defRPr sz="1500">
                <a:solidFill>
                  <a:schemeClr val="tx1"/>
                </a:solidFill>
                <a:latin typeface="Arial" panose="020B0604020202020204" pitchFamily="34" charset="0"/>
              </a:defRPr>
            </a:lvl3pPr>
            <a:lvl4pPr marL="1600200" indent="-228600" defTabSz="684213">
              <a:defRPr sz="1500">
                <a:solidFill>
                  <a:schemeClr val="tx1"/>
                </a:solidFill>
                <a:latin typeface="Arial" panose="020B0604020202020204" pitchFamily="34" charset="0"/>
              </a:defRPr>
            </a:lvl4pPr>
            <a:lvl5pPr marL="2057400" indent="-228600" defTabSz="684213">
              <a:defRPr sz="1500">
                <a:solidFill>
                  <a:schemeClr val="tx1"/>
                </a:solidFill>
                <a:latin typeface="Arial" panose="020B0604020202020204" pitchFamily="34" charset="0"/>
              </a:defRPr>
            </a:lvl5pPr>
            <a:lvl6pPr marL="2514600" indent="-228600" defTabSz="684213"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684213"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684213"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684213" eaLnBrk="0" fontAlgn="base" hangingPunct="0">
              <a:spcBef>
                <a:spcPct val="0"/>
              </a:spcBef>
              <a:spcAft>
                <a:spcPct val="0"/>
              </a:spcAft>
              <a:defRPr sz="1500">
                <a:solidFill>
                  <a:schemeClr val="tx1"/>
                </a:solidFill>
                <a:latin typeface="Arial" panose="020B0604020202020204" pitchFamily="34" charset="0"/>
              </a:defRPr>
            </a:lvl9pPr>
          </a:lstStyle>
          <a:p>
            <a:pPr algn="ctr" defTabSz="512739" eaLnBrk="0" hangingPunct="0">
              <a:defRPr/>
            </a:pPr>
            <a:r>
              <a:rPr lang="en-GB" altLang="en-US" sz="675" b="1" dirty="0">
                <a:solidFill>
                  <a:srgbClr val="FFFFFF"/>
                </a:solidFill>
                <a:latin typeface="Verdana"/>
                <a:ea typeface="ヒラギノ角ゴ Pro W3"/>
                <a:cs typeface="ヒラギノ角ゴ Pro W3"/>
              </a:rPr>
              <a:t>8,5 to &gt;10%</a:t>
            </a:r>
          </a:p>
        </p:txBody>
      </p:sp>
      <p:sp>
        <p:nvSpPr>
          <p:cNvPr id="17" name="TextBox 36">
            <a:extLst>
              <a:ext uri="{FF2B5EF4-FFF2-40B4-BE49-F238E27FC236}">
                <a16:creationId xmlns="" xmlns:a16="http://schemas.microsoft.com/office/drawing/2014/main" id="{ADE8DA30-023A-44BE-94C1-35C7F52C8F07}"/>
              </a:ext>
            </a:extLst>
          </p:cNvPr>
          <p:cNvSpPr txBox="1">
            <a:spLocks noChangeArrowheads="1"/>
          </p:cNvSpPr>
          <p:nvPr/>
        </p:nvSpPr>
        <p:spPr bwMode="auto">
          <a:xfrm>
            <a:off x="3127394" y="4637513"/>
            <a:ext cx="1080000" cy="17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4" tIns="34267" rIns="68534" bIns="34267">
            <a:spAutoFit/>
          </a:bodyPr>
          <a:lstStyle>
            <a:lvl1pPr defTabSz="684213">
              <a:defRPr sz="1500">
                <a:solidFill>
                  <a:schemeClr val="tx1"/>
                </a:solidFill>
                <a:latin typeface="Arial" panose="020B0604020202020204" pitchFamily="34" charset="0"/>
              </a:defRPr>
            </a:lvl1pPr>
            <a:lvl2pPr marL="742950" indent="-285750" defTabSz="684213">
              <a:defRPr sz="1500">
                <a:solidFill>
                  <a:schemeClr val="tx1"/>
                </a:solidFill>
                <a:latin typeface="Arial" panose="020B0604020202020204" pitchFamily="34" charset="0"/>
              </a:defRPr>
            </a:lvl2pPr>
            <a:lvl3pPr marL="1143000" indent="-228600" defTabSz="684213">
              <a:defRPr sz="1500">
                <a:solidFill>
                  <a:schemeClr val="tx1"/>
                </a:solidFill>
                <a:latin typeface="Arial" panose="020B0604020202020204" pitchFamily="34" charset="0"/>
              </a:defRPr>
            </a:lvl3pPr>
            <a:lvl4pPr marL="1600200" indent="-228600" defTabSz="684213">
              <a:defRPr sz="1500">
                <a:solidFill>
                  <a:schemeClr val="tx1"/>
                </a:solidFill>
                <a:latin typeface="Arial" panose="020B0604020202020204" pitchFamily="34" charset="0"/>
              </a:defRPr>
            </a:lvl4pPr>
            <a:lvl5pPr marL="2057400" indent="-228600" defTabSz="684213">
              <a:defRPr sz="1500">
                <a:solidFill>
                  <a:schemeClr val="tx1"/>
                </a:solidFill>
                <a:latin typeface="Arial" panose="020B0604020202020204" pitchFamily="34" charset="0"/>
              </a:defRPr>
            </a:lvl5pPr>
            <a:lvl6pPr marL="2514600" indent="-228600" defTabSz="684213"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684213"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684213"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684213" eaLnBrk="0" fontAlgn="base" hangingPunct="0">
              <a:spcBef>
                <a:spcPct val="0"/>
              </a:spcBef>
              <a:spcAft>
                <a:spcPct val="0"/>
              </a:spcAft>
              <a:defRPr sz="1500">
                <a:solidFill>
                  <a:schemeClr val="tx1"/>
                </a:solidFill>
                <a:latin typeface="Arial" panose="020B0604020202020204" pitchFamily="34" charset="0"/>
              </a:defRPr>
            </a:lvl9pPr>
          </a:lstStyle>
          <a:p>
            <a:pPr algn="ctr" defTabSz="512739" eaLnBrk="0" hangingPunct="0">
              <a:defRPr/>
            </a:pPr>
            <a:r>
              <a:rPr lang="en-GB" altLang="en-US" sz="675" b="1" dirty="0">
                <a:solidFill>
                  <a:srgbClr val="FFFFFF"/>
                </a:solidFill>
                <a:latin typeface="Verdana"/>
                <a:ea typeface="ヒラギノ角ゴ Pro W3"/>
                <a:cs typeface="ヒラギノ角ゴ Pro W3"/>
              </a:rPr>
              <a:t>5 to 10%</a:t>
            </a:r>
          </a:p>
        </p:txBody>
      </p:sp>
      <p:sp>
        <p:nvSpPr>
          <p:cNvPr id="19" name="TextBox 33">
            <a:extLst>
              <a:ext uri="{FF2B5EF4-FFF2-40B4-BE49-F238E27FC236}">
                <a16:creationId xmlns="" xmlns:a16="http://schemas.microsoft.com/office/drawing/2014/main" id="{31CC4AB9-41F8-49B6-ACF8-A97F15DE86B9}"/>
              </a:ext>
            </a:extLst>
          </p:cNvPr>
          <p:cNvSpPr txBox="1">
            <a:spLocks noChangeArrowheads="1"/>
          </p:cNvSpPr>
          <p:nvPr/>
        </p:nvSpPr>
        <p:spPr bwMode="auto">
          <a:xfrm>
            <a:off x="4207530" y="2727525"/>
            <a:ext cx="1085851" cy="17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4" tIns="34267" rIns="68534" bIns="34267">
            <a:spAutoFit/>
          </a:bodyPr>
          <a:lstStyle>
            <a:lvl1pPr defTabSz="684213">
              <a:defRPr sz="1500">
                <a:solidFill>
                  <a:schemeClr val="tx1"/>
                </a:solidFill>
                <a:latin typeface="Arial" panose="020B0604020202020204" pitchFamily="34" charset="0"/>
              </a:defRPr>
            </a:lvl1pPr>
            <a:lvl2pPr marL="742950" indent="-285750" defTabSz="684213">
              <a:defRPr sz="1500">
                <a:solidFill>
                  <a:schemeClr val="tx1"/>
                </a:solidFill>
                <a:latin typeface="Arial" panose="020B0604020202020204" pitchFamily="34" charset="0"/>
              </a:defRPr>
            </a:lvl2pPr>
            <a:lvl3pPr marL="1143000" indent="-228600" defTabSz="684213">
              <a:defRPr sz="1500">
                <a:solidFill>
                  <a:schemeClr val="tx1"/>
                </a:solidFill>
                <a:latin typeface="Arial" panose="020B0604020202020204" pitchFamily="34" charset="0"/>
              </a:defRPr>
            </a:lvl3pPr>
            <a:lvl4pPr marL="1600200" indent="-228600" defTabSz="684213">
              <a:defRPr sz="1500">
                <a:solidFill>
                  <a:schemeClr val="tx1"/>
                </a:solidFill>
                <a:latin typeface="Arial" panose="020B0604020202020204" pitchFamily="34" charset="0"/>
              </a:defRPr>
            </a:lvl4pPr>
            <a:lvl5pPr marL="2057400" indent="-228600" defTabSz="684213">
              <a:defRPr sz="1500">
                <a:solidFill>
                  <a:schemeClr val="tx1"/>
                </a:solidFill>
                <a:latin typeface="Arial" panose="020B0604020202020204" pitchFamily="34" charset="0"/>
              </a:defRPr>
            </a:lvl5pPr>
            <a:lvl6pPr marL="2514600" indent="-228600" defTabSz="684213"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684213"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684213"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684213" eaLnBrk="0" fontAlgn="base" hangingPunct="0">
              <a:spcBef>
                <a:spcPct val="0"/>
              </a:spcBef>
              <a:spcAft>
                <a:spcPct val="0"/>
              </a:spcAft>
              <a:defRPr sz="1500">
                <a:solidFill>
                  <a:schemeClr val="tx1"/>
                </a:solidFill>
                <a:latin typeface="Arial" panose="020B0604020202020204" pitchFamily="34" charset="0"/>
              </a:defRPr>
            </a:lvl9pPr>
          </a:lstStyle>
          <a:p>
            <a:pPr algn="ctr" defTabSz="512739" eaLnBrk="0" hangingPunct="0">
              <a:defRPr/>
            </a:pPr>
            <a:r>
              <a:rPr lang="en-GB" altLang="en-US" sz="675" b="1" dirty="0">
                <a:solidFill>
                  <a:srgbClr val="FFFFFF"/>
                </a:solidFill>
                <a:latin typeface="Verdana"/>
                <a:ea typeface="ヒラギノ角ゴ Pro W3"/>
                <a:cs typeface="ヒラギノ角ゴ Pro W3"/>
              </a:rPr>
              <a:t>10 to 15%</a:t>
            </a:r>
          </a:p>
        </p:txBody>
      </p:sp>
      <p:sp>
        <p:nvSpPr>
          <p:cNvPr id="21" name="TextBox 36">
            <a:extLst>
              <a:ext uri="{FF2B5EF4-FFF2-40B4-BE49-F238E27FC236}">
                <a16:creationId xmlns="" xmlns:a16="http://schemas.microsoft.com/office/drawing/2014/main" id="{CF411D01-8C53-4B03-8733-2EEE1929BF82}"/>
              </a:ext>
            </a:extLst>
          </p:cNvPr>
          <p:cNvSpPr txBox="1">
            <a:spLocks noChangeArrowheads="1"/>
          </p:cNvSpPr>
          <p:nvPr/>
        </p:nvSpPr>
        <p:spPr bwMode="auto">
          <a:xfrm>
            <a:off x="3127395" y="4446514"/>
            <a:ext cx="1080000" cy="17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4" tIns="34267" rIns="68534" bIns="34267">
            <a:spAutoFit/>
          </a:bodyPr>
          <a:lstStyle>
            <a:lvl1pPr defTabSz="684213">
              <a:defRPr sz="1500">
                <a:solidFill>
                  <a:schemeClr val="tx1"/>
                </a:solidFill>
                <a:latin typeface="Arial" panose="020B0604020202020204" pitchFamily="34" charset="0"/>
              </a:defRPr>
            </a:lvl1pPr>
            <a:lvl2pPr marL="742950" indent="-285750" defTabSz="684213">
              <a:defRPr sz="1500">
                <a:solidFill>
                  <a:schemeClr val="tx1"/>
                </a:solidFill>
                <a:latin typeface="Arial" panose="020B0604020202020204" pitchFamily="34" charset="0"/>
              </a:defRPr>
            </a:lvl2pPr>
            <a:lvl3pPr marL="1143000" indent="-228600" defTabSz="684213">
              <a:defRPr sz="1500">
                <a:solidFill>
                  <a:schemeClr val="tx1"/>
                </a:solidFill>
                <a:latin typeface="Arial" panose="020B0604020202020204" pitchFamily="34" charset="0"/>
              </a:defRPr>
            </a:lvl3pPr>
            <a:lvl4pPr marL="1600200" indent="-228600" defTabSz="684213">
              <a:defRPr sz="1500">
                <a:solidFill>
                  <a:schemeClr val="tx1"/>
                </a:solidFill>
                <a:latin typeface="Arial" panose="020B0604020202020204" pitchFamily="34" charset="0"/>
              </a:defRPr>
            </a:lvl4pPr>
            <a:lvl5pPr marL="2057400" indent="-228600" defTabSz="684213">
              <a:defRPr sz="1500">
                <a:solidFill>
                  <a:schemeClr val="tx1"/>
                </a:solidFill>
                <a:latin typeface="Arial" panose="020B0604020202020204" pitchFamily="34" charset="0"/>
              </a:defRPr>
            </a:lvl5pPr>
            <a:lvl6pPr marL="2514600" indent="-228600" defTabSz="684213"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684213"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684213"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684213" eaLnBrk="0" fontAlgn="base" hangingPunct="0">
              <a:spcBef>
                <a:spcPct val="0"/>
              </a:spcBef>
              <a:spcAft>
                <a:spcPct val="0"/>
              </a:spcAft>
              <a:defRPr sz="1500">
                <a:solidFill>
                  <a:schemeClr val="tx1"/>
                </a:solidFill>
                <a:latin typeface="Arial" panose="020B0604020202020204" pitchFamily="34" charset="0"/>
              </a:defRPr>
            </a:lvl9pPr>
          </a:lstStyle>
          <a:p>
            <a:pPr algn="ctr" defTabSz="512739" eaLnBrk="0" hangingPunct="0">
              <a:defRPr/>
            </a:pPr>
            <a:r>
              <a:rPr lang="en-GB" altLang="en-US" sz="675" b="1" dirty="0">
                <a:solidFill>
                  <a:srgbClr val="FFFFFF"/>
                </a:solidFill>
                <a:latin typeface="Verdana"/>
                <a:ea typeface="ヒラギノ角ゴ Pro W3"/>
                <a:cs typeface="ヒラギノ角ゴ Pro W3"/>
              </a:rPr>
              <a:t>5 to 10%</a:t>
            </a:r>
          </a:p>
        </p:txBody>
      </p:sp>
      <p:sp>
        <p:nvSpPr>
          <p:cNvPr id="23" name="TextBox 36">
            <a:extLst>
              <a:ext uri="{FF2B5EF4-FFF2-40B4-BE49-F238E27FC236}">
                <a16:creationId xmlns="" xmlns:a16="http://schemas.microsoft.com/office/drawing/2014/main" id="{89509584-829F-4D60-B070-74C11B6B8810}"/>
              </a:ext>
            </a:extLst>
          </p:cNvPr>
          <p:cNvSpPr txBox="1">
            <a:spLocks noChangeArrowheads="1"/>
          </p:cNvSpPr>
          <p:nvPr/>
        </p:nvSpPr>
        <p:spPr bwMode="auto">
          <a:xfrm>
            <a:off x="3127395" y="3491520"/>
            <a:ext cx="1080000" cy="17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4" tIns="34267" rIns="68534" bIns="34267">
            <a:spAutoFit/>
          </a:bodyPr>
          <a:lstStyle>
            <a:lvl1pPr defTabSz="684213">
              <a:defRPr sz="1500">
                <a:solidFill>
                  <a:schemeClr val="tx1"/>
                </a:solidFill>
                <a:latin typeface="Arial" panose="020B0604020202020204" pitchFamily="34" charset="0"/>
              </a:defRPr>
            </a:lvl1pPr>
            <a:lvl2pPr marL="742950" indent="-285750" defTabSz="684213">
              <a:defRPr sz="1500">
                <a:solidFill>
                  <a:schemeClr val="tx1"/>
                </a:solidFill>
                <a:latin typeface="Arial" panose="020B0604020202020204" pitchFamily="34" charset="0"/>
              </a:defRPr>
            </a:lvl2pPr>
            <a:lvl3pPr marL="1143000" indent="-228600" defTabSz="684213">
              <a:defRPr sz="1500">
                <a:solidFill>
                  <a:schemeClr val="tx1"/>
                </a:solidFill>
                <a:latin typeface="Arial" panose="020B0604020202020204" pitchFamily="34" charset="0"/>
              </a:defRPr>
            </a:lvl3pPr>
            <a:lvl4pPr marL="1600200" indent="-228600" defTabSz="684213">
              <a:defRPr sz="1500">
                <a:solidFill>
                  <a:schemeClr val="tx1"/>
                </a:solidFill>
                <a:latin typeface="Arial" panose="020B0604020202020204" pitchFamily="34" charset="0"/>
              </a:defRPr>
            </a:lvl4pPr>
            <a:lvl5pPr marL="2057400" indent="-228600" defTabSz="684213">
              <a:defRPr sz="1500">
                <a:solidFill>
                  <a:schemeClr val="tx1"/>
                </a:solidFill>
                <a:latin typeface="Arial" panose="020B0604020202020204" pitchFamily="34" charset="0"/>
              </a:defRPr>
            </a:lvl5pPr>
            <a:lvl6pPr marL="2514600" indent="-228600" defTabSz="684213"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684213"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684213"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684213" eaLnBrk="0" fontAlgn="base" hangingPunct="0">
              <a:spcBef>
                <a:spcPct val="0"/>
              </a:spcBef>
              <a:spcAft>
                <a:spcPct val="0"/>
              </a:spcAft>
              <a:defRPr sz="1500">
                <a:solidFill>
                  <a:schemeClr val="tx1"/>
                </a:solidFill>
                <a:latin typeface="Arial" panose="020B0604020202020204" pitchFamily="34" charset="0"/>
              </a:defRPr>
            </a:lvl9pPr>
          </a:lstStyle>
          <a:p>
            <a:pPr algn="ctr" defTabSz="512739" eaLnBrk="0" hangingPunct="0">
              <a:defRPr/>
            </a:pPr>
            <a:r>
              <a:rPr lang="en-GB" altLang="en-US" sz="675" b="1" dirty="0">
                <a:solidFill>
                  <a:srgbClr val="FFFFFF"/>
                </a:solidFill>
                <a:latin typeface="Verdana"/>
                <a:ea typeface="ヒラギノ角ゴ Pro W3"/>
                <a:cs typeface="ヒラギノ角ゴ Pro W3"/>
              </a:rPr>
              <a:t>5 to 10%</a:t>
            </a:r>
          </a:p>
        </p:txBody>
      </p:sp>
      <p:sp>
        <p:nvSpPr>
          <p:cNvPr id="25" name="TextBox 36">
            <a:extLst>
              <a:ext uri="{FF2B5EF4-FFF2-40B4-BE49-F238E27FC236}">
                <a16:creationId xmlns="" xmlns:a16="http://schemas.microsoft.com/office/drawing/2014/main" id="{91943740-E667-4E98-896C-23FC12548F58}"/>
              </a:ext>
            </a:extLst>
          </p:cNvPr>
          <p:cNvSpPr txBox="1">
            <a:spLocks noChangeArrowheads="1"/>
          </p:cNvSpPr>
          <p:nvPr/>
        </p:nvSpPr>
        <p:spPr bwMode="auto">
          <a:xfrm>
            <a:off x="3127395" y="4255515"/>
            <a:ext cx="1080000" cy="17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4" tIns="34267" rIns="68534" bIns="34267">
            <a:spAutoFit/>
          </a:bodyPr>
          <a:lstStyle>
            <a:lvl1pPr defTabSz="684213">
              <a:defRPr sz="1500">
                <a:solidFill>
                  <a:schemeClr val="tx1"/>
                </a:solidFill>
                <a:latin typeface="Arial" panose="020B0604020202020204" pitchFamily="34" charset="0"/>
              </a:defRPr>
            </a:lvl1pPr>
            <a:lvl2pPr marL="742950" indent="-285750" defTabSz="684213">
              <a:defRPr sz="1500">
                <a:solidFill>
                  <a:schemeClr val="tx1"/>
                </a:solidFill>
                <a:latin typeface="Arial" panose="020B0604020202020204" pitchFamily="34" charset="0"/>
              </a:defRPr>
            </a:lvl2pPr>
            <a:lvl3pPr marL="1143000" indent="-228600" defTabSz="684213">
              <a:defRPr sz="1500">
                <a:solidFill>
                  <a:schemeClr val="tx1"/>
                </a:solidFill>
                <a:latin typeface="Arial" panose="020B0604020202020204" pitchFamily="34" charset="0"/>
              </a:defRPr>
            </a:lvl3pPr>
            <a:lvl4pPr marL="1600200" indent="-228600" defTabSz="684213">
              <a:defRPr sz="1500">
                <a:solidFill>
                  <a:schemeClr val="tx1"/>
                </a:solidFill>
                <a:latin typeface="Arial" panose="020B0604020202020204" pitchFamily="34" charset="0"/>
              </a:defRPr>
            </a:lvl4pPr>
            <a:lvl5pPr marL="2057400" indent="-228600" defTabSz="684213">
              <a:defRPr sz="1500">
                <a:solidFill>
                  <a:schemeClr val="tx1"/>
                </a:solidFill>
                <a:latin typeface="Arial" panose="020B0604020202020204" pitchFamily="34" charset="0"/>
              </a:defRPr>
            </a:lvl5pPr>
            <a:lvl6pPr marL="2514600" indent="-228600" defTabSz="684213"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684213"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684213"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684213" eaLnBrk="0" fontAlgn="base" hangingPunct="0">
              <a:spcBef>
                <a:spcPct val="0"/>
              </a:spcBef>
              <a:spcAft>
                <a:spcPct val="0"/>
              </a:spcAft>
              <a:defRPr sz="1500">
                <a:solidFill>
                  <a:schemeClr val="tx1"/>
                </a:solidFill>
                <a:latin typeface="Arial" panose="020B0604020202020204" pitchFamily="34" charset="0"/>
              </a:defRPr>
            </a:lvl9pPr>
          </a:lstStyle>
          <a:p>
            <a:pPr algn="ctr" defTabSz="512739" eaLnBrk="0" hangingPunct="0">
              <a:defRPr/>
            </a:pPr>
            <a:r>
              <a:rPr lang="en-GB" altLang="en-US" sz="675" b="1" dirty="0">
                <a:solidFill>
                  <a:srgbClr val="FFFFFF"/>
                </a:solidFill>
                <a:latin typeface="Verdana"/>
                <a:ea typeface="ヒラギノ角ゴ Pro W3"/>
                <a:cs typeface="ヒラギノ角ゴ Pro W3"/>
              </a:rPr>
              <a:t>5 to 10%</a:t>
            </a:r>
          </a:p>
        </p:txBody>
      </p:sp>
      <p:sp>
        <p:nvSpPr>
          <p:cNvPr id="27" name="TextBox 36">
            <a:extLst>
              <a:ext uri="{FF2B5EF4-FFF2-40B4-BE49-F238E27FC236}">
                <a16:creationId xmlns="" xmlns:a16="http://schemas.microsoft.com/office/drawing/2014/main" id="{13A56AD1-BDF4-435A-9313-03A914753A17}"/>
              </a:ext>
            </a:extLst>
          </p:cNvPr>
          <p:cNvSpPr txBox="1">
            <a:spLocks noChangeArrowheads="1"/>
          </p:cNvSpPr>
          <p:nvPr/>
        </p:nvSpPr>
        <p:spPr bwMode="auto">
          <a:xfrm>
            <a:off x="3127394" y="3873518"/>
            <a:ext cx="1080000" cy="17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4" tIns="34267" rIns="68534" bIns="34267">
            <a:spAutoFit/>
          </a:bodyPr>
          <a:lstStyle>
            <a:lvl1pPr defTabSz="684213">
              <a:defRPr sz="1500">
                <a:solidFill>
                  <a:schemeClr val="tx1"/>
                </a:solidFill>
                <a:latin typeface="Arial" panose="020B0604020202020204" pitchFamily="34" charset="0"/>
              </a:defRPr>
            </a:lvl1pPr>
            <a:lvl2pPr marL="742950" indent="-285750" defTabSz="684213">
              <a:defRPr sz="1500">
                <a:solidFill>
                  <a:schemeClr val="tx1"/>
                </a:solidFill>
                <a:latin typeface="Arial" panose="020B0604020202020204" pitchFamily="34" charset="0"/>
              </a:defRPr>
            </a:lvl2pPr>
            <a:lvl3pPr marL="1143000" indent="-228600" defTabSz="684213">
              <a:defRPr sz="1500">
                <a:solidFill>
                  <a:schemeClr val="tx1"/>
                </a:solidFill>
                <a:latin typeface="Arial" panose="020B0604020202020204" pitchFamily="34" charset="0"/>
              </a:defRPr>
            </a:lvl3pPr>
            <a:lvl4pPr marL="1600200" indent="-228600" defTabSz="684213">
              <a:defRPr sz="1500">
                <a:solidFill>
                  <a:schemeClr val="tx1"/>
                </a:solidFill>
                <a:latin typeface="Arial" panose="020B0604020202020204" pitchFamily="34" charset="0"/>
              </a:defRPr>
            </a:lvl4pPr>
            <a:lvl5pPr marL="2057400" indent="-228600" defTabSz="684213">
              <a:defRPr sz="1500">
                <a:solidFill>
                  <a:schemeClr val="tx1"/>
                </a:solidFill>
                <a:latin typeface="Arial" panose="020B0604020202020204" pitchFamily="34" charset="0"/>
              </a:defRPr>
            </a:lvl5pPr>
            <a:lvl6pPr marL="2514600" indent="-228600" defTabSz="684213" eaLnBrk="0" fontAlgn="base" hangingPunct="0">
              <a:spcBef>
                <a:spcPct val="0"/>
              </a:spcBef>
              <a:spcAft>
                <a:spcPct val="0"/>
              </a:spcAft>
              <a:defRPr sz="1500">
                <a:solidFill>
                  <a:schemeClr val="tx1"/>
                </a:solidFill>
                <a:latin typeface="Arial" panose="020B0604020202020204" pitchFamily="34" charset="0"/>
              </a:defRPr>
            </a:lvl6pPr>
            <a:lvl7pPr marL="2971800" indent="-228600" defTabSz="684213" eaLnBrk="0" fontAlgn="base" hangingPunct="0">
              <a:spcBef>
                <a:spcPct val="0"/>
              </a:spcBef>
              <a:spcAft>
                <a:spcPct val="0"/>
              </a:spcAft>
              <a:defRPr sz="1500">
                <a:solidFill>
                  <a:schemeClr val="tx1"/>
                </a:solidFill>
                <a:latin typeface="Arial" panose="020B0604020202020204" pitchFamily="34" charset="0"/>
              </a:defRPr>
            </a:lvl7pPr>
            <a:lvl8pPr marL="3429000" indent="-228600" defTabSz="684213" eaLnBrk="0" fontAlgn="base" hangingPunct="0">
              <a:spcBef>
                <a:spcPct val="0"/>
              </a:spcBef>
              <a:spcAft>
                <a:spcPct val="0"/>
              </a:spcAft>
              <a:defRPr sz="1500">
                <a:solidFill>
                  <a:schemeClr val="tx1"/>
                </a:solidFill>
                <a:latin typeface="Arial" panose="020B0604020202020204" pitchFamily="34" charset="0"/>
              </a:defRPr>
            </a:lvl8pPr>
            <a:lvl9pPr marL="3886200" indent="-228600" defTabSz="684213" eaLnBrk="0" fontAlgn="base" hangingPunct="0">
              <a:spcBef>
                <a:spcPct val="0"/>
              </a:spcBef>
              <a:spcAft>
                <a:spcPct val="0"/>
              </a:spcAft>
              <a:defRPr sz="1500">
                <a:solidFill>
                  <a:schemeClr val="tx1"/>
                </a:solidFill>
                <a:latin typeface="Arial" panose="020B0604020202020204" pitchFamily="34" charset="0"/>
              </a:defRPr>
            </a:lvl9pPr>
          </a:lstStyle>
          <a:p>
            <a:pPr algn="ctr" defTabSz="512739" eaLnBrk="0" hangingPunct="0">
              <a:defRPr/>
            </a:pPr>
            <a:r>
              <a:rPr lang="en-GB" altLang="en-US" sz="675" b="1" dirty="0">
                <a:solidFill>
                  <a:srgbClr val="FFFFFF"/>
                </a:solidFill>
                <a:latin typeface="Verdana"/>
                <a:ea typeface="ヒラギノ角ゴ Pro W3"/>
                <a:cs typeface="ヒラギノ角ゴ Pro W3"/>
              </a:rPr>
              <a:t>5 to 10%</a:t>
            </a:r>
          </a:p>
        </p:txBody>
      </p:sp>
      <p:sp>
        <p:nvSpPr>
          <p:cNvPr id="47" name="Rechthoek: afgeronde hoeken 30">
            <a:extLst>
              <a:ext uri="{FF2B5EF4-FFF2-40B4-BE49-F238E27FC236}">
                <a16:creationId xmlns="" xmlns:a16="http://schemas.microsoft.com/office/drawing/2014/main" id="{7DDF63BB-AF87-4785-AC43-C0C9E1D9D015}"/>
              </a:ext>
            </a:extLst>
          </p:cNvPr>
          <p:cNvSpPr/>
          <p:nvPr/>
        </p:nvSpPr>
        <p:spPr>
          <a:xfrm>
            <a:off x="6189027" y="2520261"/>
            <a:ext cx="2729234" cy="716243"/>
          </a:xfrm>
          <a:prstGeom prst="roundRect">
            <a:avLst>
              <a:gd name="adj" fmla="val 4213"/>
            </a:avLst>
          </a:prstGeom>
          <a:solidFill>
            <a:schemeClr val="bg1"/>
          </a:solid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26000" tIns="0" rIns="189000" bIns="0" rtlCol="0" anchor="ctr" anchorCtr="0"/>
          <a:lstStyle/>
          <a:p>
            <a:pPr defTabSz="684566"/>
            <a:r>
              <a:rPr lang="en-US" sz="1050" b="1" dirty="0">
                <a:solidFill>
                  <a:schemeClr val="accent1"/>
                </a:solidFill>
              </a:rPr>
              <a:t>Maximal </a:t>
            </a:r>
            <a:br>
              <a:rPr lang="en-US" sz="1050" b="1" dirty="0">
                <a:solidFill>
                  <a:schemeClr val="accent1"/>
                </a:solidFill>
              </a:rPr>
            </a:br>
            <a:r>
              <a:rPr lang="en-US" sz="1050" b="1" dirty="0">
                <a:solidFill>
                  <a:schemeClr val="accent1"/>
                </a:solidFill>
              </a:rPr>
              <a:t>at ≥15%</a:t>
            </a:r>
          </a:p>
        </p:txBody>
      </p:sp>
      <p:sp>
        <p:nvSpPr>
          <p:cNvPr id="51" name="Rechthoek: afgeronde hoeken 30">
            <a:extLst>
              <a:ext uri="{FF2B5EF4-FFF2-40B4-BE49-F238E27FC236}">
                <a16:creationId xmlns="" xmlns:a16="http://schemas.microsoft.com/office/drawing/2014/main" id="{2392C08A-B340-4500-B58C-8396A5FC83DA}"/>
              </a:ext>
            </a:extLst>
          </p:cNvPr>
          <p:cNvSpPr/>
          <p:nvPr/>
        </p:nvSpPr>
        <p:spPr>
          <a:xfrm>
            <a:off x="6189027" y="3434812"/>
            <a:ext cx="2729234" cy="716243"/>
          </a:xfrm>
          <a:prstGeom prst="roundRect">
            <a:avLst>
              <a:gd name="adj" fmla="val 4213"/>
            </a:avLst>
          </a:prstGeom>
          <a:solidFill>
            <a:schemeClr val="bg1"/>
          </a:solid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26000" tIns="0" rIns="189000" bIns="0" rtlCol="0" anchor="ctr" anchorCtr="0"/>
          <a:lstStyle/>
          <a:p>
            <a:pPr defTabSz="684566"/>
            <a:r>
              <a:rPr lang="en-US" sz="1050" b="1" dirty="0">
                <a:solidFill>
                  <a:schemeClr val="accent1"/>
                </a:solidFill>
              </a:rPr>
              <a:t>Triglycerides keep  decreasing with &gt;15%</a:t>
            </a:r>
          </a:p>
        </p:txBody>
      </p:sp>
      <p:sp>
        <p:nvSpPr>
          <p:cNvPr id="52" name="Rechthoek: afgeronde hoeken 30">
            <a:extLst>
              <a:ext uri="{FF2B5EF4-FFF2-40B4-BE49-F238E27FC236}">
                <a16:creationId xmlns="" xmlns:a16="http://schemas.microsoft.com/office/drawing/2014/main" id="{5B8DABD8-3050-4D19-9C3D-F6688C75414D}"/>
              </a:ext>
            </a:extLst>
          </p:cNvPr>
          <p:cNvSpPr/>
          <p:nvPr/>
        </p:nvSpPr>
        <p:spPr>
          <a:xfrm>
            <a:off x="6189027" y="4320441"/>
            <a:ext cx="2729234" cy="716243"/>
          </a:xfrm>
          <a:prstGeom prst="roundRect">
            <a:avLst>
              <a:gd name="adj" fmla="val 4213"/>
            </a:avLst>
          </a:prstGeom>
          <a:solidFill>
            <a:schemeClr val="bg1"/>
          </a:solid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26000" tIns="0" rIns="189000" bIns="0" rtlCol="0" anchor="ctr" anchorCtr="0"/>
          <a:lstStyle/>
          <a:p>
            <a:pPr defTabSz="684566"/>
            <a:r>
              <a:rPr lang="en-US" sz="1050" b="1" dirty="0">
                <a:solidFill>
                  <a:schemeClr val="accent1"/>
                </a:solidFill>
              </a:rPr>
              <a:t>Blood pressure keeps decreasing with &gt;15%</a:t>
            </a:r>
          </a:p>
        </p:txBody>
      </p:sp>
      <p:pic>
        <p:nvPicPr>
          <p:cNvPr id="29" name="Picture 2" descr="Image result for adipose icon">
            <a:extLst>
              <a:ext uri="{FF2B5EF4-FFF2-40B4-BE49-F238E27FC236}">
                <a16:creationId xmlns="" xmlns:a16="http://schemas.microsoft.com/office/drawing/2014/main" id="{AC8ACCA2-28F7-4913-8225-D8F0C46479D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46939" y="3640150"/>
            <a:ext cx="499313" cy="34348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8" descr="Image result for blood glucose monitor icon">
            <a:extLst>
              <a:ext uri="{FF2B5EF4-FFF2-40B4-BE49-F238E27FC236}">
                <a16:creationId xmlns="" xmlns:a16="http://schemas.microsoft.com/office/drawing/2014/main" id="{0A9A2D39-23AD-4456-BCD1-56A1EE321880}"/>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b="10881"/>
          <a:stretch/>
        </p:blipFill>
        <p:spPr bwMode="auto">
          <a:xfrm>
            <a:off x="6391252" y="2513853"/>
            <a:ext cx="610685" cy="586100"/>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3" name="Picture 6" descr="Image result for blood pressure icon">
            <a:extLst>
              <a:ext uri="{FF2B5EF4-FFF2-40B4-BE49-F238E27FC236}">
                <a16:creationId xmlns="" xmlns:a16="http://schemas.microsoft.com/office/drawing/2014/main" id="{B70F45D7-1269-4180-A8B5-1B966ABEDCB0}"/>
              </a:ext>
            </a:extLst>
          </p:cNvPr>
          <p:cNvPicPr>
            <a:picLocks noChangeAspect="1" noChangeArrowheads="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418539" y="4455188"/>
            <a:ext cx="556112" cy="52165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 name="Groep 1">
            <a:extLst>
              <a:ext uri="{FF2B5EF4-FFF2-40B4-BE49-F238E27FC236}">
                <a16:creationId xmlns="" xmlns:a16="http://schemas.microsoft.com/office/drawing/2014/main" id="{9AC3AC39-93B0-4C8B-B99F-111A6C7D1582}"/>
              </a:ext>
            </a:extLst>
          </p:cNvPr>
          <p:cNvGrpSpPr/>
          <p:nvPr/>
        </p:nvGrpSpPr>
        <p:grpSpPr>
          <a:xfrm>
            <a:off x="5305008" y="2755345"/>
            <a:ext cx="891393" cy="133947"/>
            <a:chOff x="6591564" y="2530793"/>
            <a:chExt cx="1188524" cy="178596"/>
          </a:xfrm>
        </p:grpSpPr>
        <p:sp>
          <p:nvSpPr>
            <p:cNvPr id="35" name="Isosceles Triangle 22">
              <a:extLst>
                <a:ext uri="{FF2B5EF4-FFF2-40B4-BE49-F238E27FC236}">
                  <a16:creationId xmlns="" xmlns:a16="http://schemas.microsoft.com/office/drawing/2014/main" id="{06444298-D82A-4A57-9811-9620E8E6D5E7}"/>
                </a:ext>
              </a:extLst>
            </p:cNvPr>
            <p:cNvSpPr/>
            <p:nvPr/>
          </p:nvSpPr>
          <p:spPr>
            <a:xfrm rot="5400000">
              <a:off x="6579024" y="2543333"/>
              <a:ext cx="178596" cy="153515"/>
            </a:xfrm>
            <a:prstGeom prst="triangle">
              <a:avLst/>
            </a:prstGeom>
            <a:solidFill>
              <a:srgbClr val="009FDA"/>
            </a:solidFill>
            <a:ln w="9525">
              <a:solidFill>
                <a:srgbClr val="009FDA"/>
              </a:solidFill>
            </a:ln>
          </p:spPr>
          <p:style>
            <a:lnRef idx="2">
              <a:schemeClr val="accent1">
                <a:shade val="50000"/>
              </a:schemeClr>
            </a:lnRef>
            <a:fillRef idx="1">
              <a:schemeClr val="accent1"/>
            </a:fillRef>
            <a:effectRef idx="0">
              <a:schemeClr val="accent1"/>
            </a:effectRef>
            <a:fontRef idx="minor">
              <a:schemeClr val="lt1"/>
            </a:fontRef>
          </p:style>
          <p:txBody>
            <a:bodyPr lIns="68534" tIns="34267" rIns="68534" bIns="34267"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defRPr/>
              </a:pPr>
              <a:endParaRPr lang="en-GB" sz="825" dirty="0">
                <a:solidFill>
                  <a:srgbClr val="FFFFFF"/>
                </a:solidFill>
                <a:latin typeface="Verdana"/>
              </a:endParaRPr>
            </a:p>
          </p:txBody>
        </p:sp>
        <p:cxnSp>
          <p:nvCxnSpPr>
            <p:cNvPr id="61" name="Rechte verbindingslijn 62">
              <a:extLst>
                <a:ext uri="{FF2B5EF4-FFF2-40B4-BE49-F238E27FC236}">
                  <a16:creationId xmlns="" xmlns:a16="http://schemas.microsoft.com/office/drawing/2014/main" id="{3377B66B-0CDE-4073-8B28-6F747572BDE7}"/>
                </a:ext>
              </a:extLst>
            </p:cNvPr>
            <p:cNvCxnSpPr>
              <a:cxnSpLocks/>
              <a:stCxn id="47" idx="1"/>
              <a:endCxn id="35" idx="0"/>
            </p:cNvCxnSpPr>
            <p:nvPr/>
          </p:nvCxnSpPr>
          <p:spPr>
            <a:xfrm rot="10800000">
              <a:off x="6745080" y="2620091"/>
              <a:ext cx="1035008" cy="74752"/>
            </a:xfrm>
            <a:prstGeom prst="bentConnector3">
              <a:avLst>
                <a:gd name="adj1" fmla="val 50000"/>
              </a:avLst>
            </a:prstGeom>
            <a:ln w="12700" cap="rnd">
              <a:solidFill>
                <a:schemeClr val="accent2"/>
              </a:solidFill>
              <a:prstDash val="dash"/>
              <a:tailEnd type="none" w="lg" len="lg"/>
            </a:ln>
          </p:spPr>
          <p:style>
            <a:lnRef idx="1">
              <a:schemeClr val="accent1"/>
            </a:lnRef>
            <a:fillRef idx="0">
              <a:schemeClr val="accent1"/>
            </a:fillRef>
            <a:effectRef idx="0">
              <a:schemeClr val="accent1"/>
            </a:effectRef>
            <a:fontRef idx="minor">
              <a:schemeClr val="tx1"/>
            </a:fontRef>
          </p:style>
        </p:cxnSp>
      </p:grpSp>
      <p:grpSp>
        <p:nvGrpSpPr>
          <p:cNvPr id="5" name="Groep 4">
            <a:extLst>
              <a:ext uri="{FF2B5EF4-FFF2-40B4-BE49-F238E27FC236}">
                <a16:creationId xmlns="" xmlns:a16="http://schemas.microsoft.com/office/drawing/2014/main" id="{F7997C43-C3B9-4771-9F16-517C83B0A628}"/>
              </a:ext>
            </a:extLst>
          </p:cNvPr>
          <p:cNvGrpSpPr/>
          <p:nvPr/>
        </p:nvGrpSpPr>
        <p:grpSpPr>
          <a:xfrm>
            <a:off x="5305008" y="3135751"/>
            <a:ext cx="891393" cy="657183"/>
            <a:chOff x="6591564" y="3038001"/>
            <a:chExt cx="1188524" cy="876244"/>
          </a:xfrm>
        </p:grpSpPr>
        <p:sp>
          <p:nvSpPr>
            <p:cNvPr id="68" name="Isosceles Triangle 22">
              <a:extLst>
                <a:ext uri="{FF2B5EF4-FFF2-40B4-BE49-F238E27FC236}">
                  <a16:creationId xmlns="" xmlns:a16="http://schemas.microsoft.com/office/drawing/2014/main" id="{C468FC59-175E-4B1E-B7B0-E5C2ABD8BDB1}"/>
                </a:ext>
              </a:extLst>
            </p:cNvPr>
            <p:cNvSpPr/>
            <p:nvPr/>
          </p:nvSpPr>
          <p:spPr>
            <a:xfrm rot="5400000">
              <a:off x="6579024" y="3050541"/>
              <a:ext cx="178596" cy="153515"/>
            </a:xfrm>
            <a:prstGeom prst="triangle">
              <a:avLst/>
            </a:prstGeom>
            <a:solidFill>
              <a:srgbClr val="009FDA"/>
            </a:solidFill>
            <a:ln w="9525">
              <a:solidFill>
                <a:srgbClr val="009FDA"/>
              </a:solidFill>
            </a:ln>
          </p:spPr>
          <p:style>
            <a:lnRef idx="2">
              <a:schemeClr val="accent1">
                <a:shade val="50000"/>
              </a:schemeClr>
            </a:lnRef>
            <a:fillRef idx="1">
              <a:schemeClr val="accent1"/>
            </a:fillRef>
            <a:effectRef idx="0">
              <a:schemeClr val="accent1"/>
            </a:effectRef>
            <a:fontRef idx="minor">
              <a:schemeClr val="lt1"/>
            </a:fontRef>
          </p:style>
          <p:txBody>
            <a:bodyPr lIns="68534" tIns="34267" rIns="68534" bIns="34267"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defRPr/>
              </a:pPr>
              <a:endParaRPr lang="en-GB" sz="825" dirty="0">
                <a:solidFill>
                  <a:srgbClr val="FFFFFF"/>
                </a:solidFill>
                <a:latin typeface="Verdana"/>
              </a:endParaRPr>
            </a:p>
          </p:txBody>
        </p:sp>
        <p:cxnSp>
          <p:nvCxnSpPr>
            <p:cNvPr id="69" name="Rechte verbindingslijn 62">
              <a:extLst>
                <a:ext uri="{FF2B5EF4-FFF2-40B4-BE49-F238E27FC236}">
                  <a16:creationId xmlns="" xmlns:a16="http://schemas.microsoft.com/office/drawing/2014/main" id="{65D18222-15E5-4D09-B65A-B5EE56908B3D}"/>
                </a:ext>
              </a:extLst>
            </p:cNvPr>
            <p:cNvCxnSpPr>
              <a:cxnSpLocks/>
              <a:stCxn id="51" idx="1"/>
              <a:endCxn id="68" idx="0"/>
            </p:cNvCxnSpPr>
            <p:nvPr/>
          </p:nvCxnSpPr>
          <p:spPr>
            <a:xfrm rot="10800000">
              <a:off x="6745080" y="3127299"/>
              <a:ext cx="1035008" cy="786946"/>
            </a:xfrm>
            <a:prstGeom prst="bentConnector3">
              <a:avLst>
                <a:gd name="adj1" fmla="val 24351"/>
              </a:avLst>
            </a:prstGeom>
            <a:ln w="12700" cap="rnd">
              <a:solidFill>
                <a:schemeClr val="accent2"/>
              </a:solidFill>
              <a:prstDash val="dash"/>
              <a:tailEnd type="none" w="lg" len="lg"/>
            </a:ln>
          </p:spPr>
          <p:style>
            <a:lnRef idx="1">
              <a:schemeClr val="accent1"/>
            </a:lnRef>
            <a:fillRef idx="0">
              <a:schemeClr val="accent1"/>
            </a:fillRef>
            <a:effectRef idx="0">
              <a:schemeClr val="accent1"/>
            </a:effectRef>
            <a:fontRef idx="minor">
              <a:schemeClr val="tx1"/>
            </a:fontRef>
          </p:style>
        </p:cxnSp>
      </p:grpSp>
      <p:grpSp>
        <p:nvGrpSpPr>
          <p:cNvPr id="7" name="Groep 6">
            <a:extLst>
              <a:ext uri="{FF2B5EF4-FFF2-40B4-BE49-F238E27FC236}">
                <a16:creationId xmlns="" xmlns:a16="http://schemas.microsoft.com/office/drawing/2014/main" id="{3958512A-EA34-443E-8259-805D9CB27B76}"/>
              </a:ext>
            </a:extLst>
          </p:cNvPr>
          <p:cNvGrpSpPr/>
          <p:nvPr/>
        </p:nvGrpSpPr>
        <p:grpSpPr>
          <a:xfrm>
            <a:off x="5305008" y="3326847"/>
            <a:ext cx="891393" cy="1351716"/>
            <a:chOff x="6591564" y="3292796"/>
            <a:chExt cx="1188524" cy="1802288"/>
          </a:xfrm>
        </p:grpSpPr>
        <p:sp>
          <p:nvSpPr>
            <p:cNvPr id="71" name="Isosceles Triangle 22">
              <a:extLst>
                <a:ext uri="{FF2B5EF4-FFF2-40B4-BE49-F238E27FC236}">
                  <a16:creationId xmlns="" xmlns:a16="http://schemas.microsoft.com/office/drawing/2014/main" id="{C19763BF-CEC6-4D44-A6C5-84B21B367239}"/>
                </a:ext>
              </a:extLst>
            </p:cNvPr>
            <p:cNvSpPr/>
            <p:nvPr/>
          </p:nvSpPr>
          <p:spPr>
            <a:xfrm rot="5400000">
              <a:off x="6579024" y="3305336"/>
              <a:ext cx="178596" cy="153515"/>
            </a:xfrm>
            <a:prstGeom prst="triangle">
              <a:avLst/>
            </a:prstGeom>
            <a:solidFill>
              <a:srgbClr val="009FDA"/>
            </a:solidFill>
            <a:ln w="9525">
              <a:solidFill>
                <a:srgbClr val="009FDA"/>
              </a:solidFill>
            </a:ln>
          </p:spPr>
          <p:style>
            <a:lnRef idx="2">
              <a:schemeClr val="accent1">
                <a:shade val="50000"/>
              </a:schemeClr>
            </a:lnRef>
            <a:fillRef idx="1">
              <a:schemeClr val="accent1"/>
            </a:fillRef>
            <a:effectRef idx="0">
              <a:schemeClr val="accent1"/>
            </a:effectRef>
            <a:fontRef idx="minor">
              <a:schemeClr val="lt1"/>
            </a:fontRef>
          </p:style>
          <p:txBody>
            <a:bodyPr lIns="68534" tIns="34267" rIns="68534" bIns="34267"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defRPr/>
              </a:pPr>
              <a:endParaRPr lang="en-GB" sz="825" dirty="0">
                <a:solidFill>
                  <a:srgbClr val="FFFFFF"/>
                </a:solidFill>
                <a:latin typeface="Verdana"/>
              </a:endParaRPr>
            </a:p>
          </p:txBody>
        </p:sp>
        <p:cxnSp>
          <p:nvCxnSpPr>
            <p:cNvPr id="72" name="Rechte verbindingslijn 62">
              <a:extLst>
                <a:ext uri="{FF2B5EF4-FFF2-40B4-BE49-F238E27FC236}">
                  <a16:creationId xmlns="" xmlns:a16="http://schemas.microsoft.com/office/drawing/2014/main" id="{84315202-68B0-4F50-A355-408E2967B85D}"/>
                </a:ext>
              </a:extLst>
            </p:cNvPr>
            <p:cNvCxnSpPr>
              <a:cxnSpLocks/>
              <a:stCxn id="52" idx="1"/>
              <a:endCxn id="71" idx="0"/>
            </p:cNvCxnSpPr>
            <p:nvPr/>
          </p:nvCxnSpPr>
          <p:spPr>
            <a:xfrm rot="10800000">
              <a:off x="6745080" y="3382095"/>
              <a:ext cx="1035008" cy="1712989"/>
            </a:xfrm>
            <a:prstGeom prst="bentConnector3">
              <a:avLst>
                <a:gd name="adj1" fmla="val 50000"/>
              </a:avLst>
            </a:prstGeom>
            <a:ln w="12700" cap="rnd">
              <a:solidFill>
                <a:schemeClr val="accent2"/>
              </a:solidFill>
              <a:prstDash val="dash"/>
              <a:tailEnd type="non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712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75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75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75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75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75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750"/>
                                        <p:tgtEl>
                                          <p:spTgt spid="1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75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75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750"/>
                                        <p:tgtEl>
                                          <p:spTgt spid="2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750"/>
                                        <p:tgtEl>
                                          <p:spTgt spid="2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750"/>
                                        <p:tgtEl>
                                          <p:spTgt spid="2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750"/>
                                        <p:tgtEl>
                                          <p:spTgt spid="9"/>
                                        </p:tgtEl>
                                      </p:cBhvr>
                                    </p:animEffect>
                                  </p:childTnLst>
                                </p:cTn>
                              </p:par>
                            </p:childTnLst>
                          </p:cTn>
                        </p:par>
                        <p:par>
                          <p:cTn id="47" fill="hold">
                            <p:stCondLst>
                              <p:cond delay="750"/>
                            </p:stCondLst>
                            <p:childTnLst>
                              <p:par>
                                <p:cTn id="48" presetID="10" presetClass="entr" presetSubtype="0"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750"/>
                                        <p:tgtEl>
                                          <p:spTgt spid="5"/>
                                        </p:tgtEl>
                                      </p:cBhvr>
                                    </p:animEffect>
                                  </p:childTnLst>
                                </p:cTn>
                              </p:par>
                              <p:par>
                                <p:cTn id="51" presetID="10" presetClass="entr" presetSubtype="0" fill="hold"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750"/>
                                        <p:tgtEl>
                                          <p:spTgt spid="7"/>
                                        </p:tgtEl>
                                      </p:cBhvr>
                                    </p:animEffect>
                                  </p:childTnLst>
                                </p:cTn>
                              </p:par>
                              <p:par>
                                <p:cTn id="54" presetID="10" presetClass="entr" presetSubtype="0" fill="hold" nodeType="with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fade">
                                      <p:cBhvr>
                                        <p:cTn id="56" dur="750"/>
                                        <p:tgtEl>
                                          <p:spTgt spid="2"/>
                                        </p:tgtEl>
                                      </p:cBhvr>
                                    </p:animEffect>
                                  </p:childTnLst>
                                </p:cTn>
                              </p:par>
                              <p:par>
                                <p:cTn id="57" presetID="10" presetClass="entr" presetSubtype="0" fill="hold" nodeType="withEffect">
                                  <p:stCondLst>
                                    <p:cond delay="50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750"/>
                                        <p:tgtEl>
                                          <p:spTgt spid="29"/>
                                        </p:tgtEl>
                                      </p:cBhvr>
                                    </p:animEffect>
                                  </p:childTnLst>
                                </p:cTn>
                              </p:par>
                              <p:par>
                                <p:cTn id="60" presetID="10" presetClass="entr" presetSubtype="0" fill="hold" nodeType="withEffect">
                                  <p:stCondLst>
                                    <p:cond delay="50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750"/>
                                        <p:tgtEl>
                                          <p:spTgt spid="31"/>
                                        </p:tgtEl>
                                      </p:cBhvr>
                                    </p:animEffect>
                                  </p:childTnLst>
                                </p:cTn>
                              </p:par>
                              <p:par>
                                <p:cTn id="63" presetID="10" presetClass="entr" presetSubtype="0" fill="hold" nodeType="withEffect">
                                  <p:stCondLst>
                                    <p:cond delay="50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750"/>
                                        <p:tgtEl>
                                          <p:spTgt spid="33"/>
                                        </p:tgtEl>
                                      </p:cBhvr>
                                    </p:animEffect>
                                  </p:childTnLst>
                                </p:cTn>
                              </p:par>
                              <p:par>
                                <p:cTn id="66" presetID="10" presetClass="entr" presetSubtype="0" fill="hold" grpId="0" nodeType="withEffect">
                                  <p:stCondLst>
                                    <p:cond delay="500"/>
                                  </p:stCondLst>
                                  <p:childTnLst>
                                    <p:set>
                                      <p:cBhvr>
                                        <p:cTn id="67" dur="1" fill="hold">
                                          <p:stCondLst>
                                            <p:cond delay="0"/>
                                          </p:stCondLst>
                                        </p:cTn>
                                        <p:tgtEl>
                                          <p:spTgt spid="47"/>
                                        </p:tgtEl>
                                        <p:attrNameLst>
                                          <p:attrName>style.visibility</p:attrName>
                                        </p:attrNameLst>
                                      </p:cBhvr>
                                      <p:to>
                                        <p:strVal val="visible"/>
                                      </p:to>
                                    </p:set>
                                    <p:animEffect transition="in" filter="fade">
                                      <p:cBhvr>
                                        <p:cTn id="68" dur="750"/>
                                        <p:tgtEl>
                                          <p:spTgt spid="47"/>
                                        </p:tgtEl>
                                      </p:cBhvr>
                                    </p:animEffect>
                                  </p:childTnLst>
                                </p:cTn>
                              </p:par>
                              <p:par>
                                <p:cTn id="69" presetID="10" presetClass="entr" presetSubtype="0" fill="hold" grpId="0" nodeType="withEffect">
                                  <p:stCondLst>
                                    <p:cond delay="500"/>
                                  </p:stCondLst>
                                  <p:childTnLst>
                                    <p:set>
                                      <p:cBhvr>
                                        <p:cTn id="70" dur="1" fill="hold">
                                          <p:stCondLst>
                                            <p:cond delay="0"/>
                                          </p:stCondLst>
                                        </p:cTn>
                                        <p:tgtEl>
                                          <p:spTgt spid="51"/>
                                        </p:tgtEl>
                                        <p:attrNameLst>
                                          <p:attrName>style.visibility</p:attrName>
                                        </p:attrNameLst>
                                      </p:cBhvr>
                                      <p:to>
                                        <p:strVal val="visible"/>
                                      </p:to>
                                    </p:set>
                                    <p:animEffect transition="in" filter="fade">
                                      <p:cBhvr>
                                        <p:cTn id="71" dur="750"/>
                                        <p:tgtEl>
                                          <p:spTgt spid="51"/>
                                        </p:tgtEl>
                                      </p:cBhvr>
                                    </p:animEffect>
                                  </p:childTnLst>
                                </p:cTn>
                              </p:par>
                              <p:par>
                                <p:cTn id="72" presetID="10" presetClass="entr" presetSubtype="0" fill="hold" grpId="0" nodeType="withEffect">
                                  <p:stCondLst>
                                    <p:cond delay="50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7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p:bldP spid="11" grpId="0"/>
      <p:bldP spid="12" grpId="0"/>
      <p:bldP spid="13" grpId="0"/>
      <p:bldP spid="14" grpId="0"/>
      <p:bldP spid="15" grpId="0"/>
      <p:bldP spid="16" grpId="0"/>
      <p:bldP spid="17" grpId="0"/>
      <p:bldP spid="19" grpId="0"/>
      <p:bldP spid="21" grpId="0"/>
      <p:bldP spid="23" grpId="0"/>
      <p:bldP spid="25" grpId="0"/>
      <p:bldP spid="27" grpId="0"/>
      <p:bldP spid="47" grpId="0" animBg="1"/>
      <p:bldP spid="51" grpId="0" animBg="1"/>
      <p:bldP spid="5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33400"/>
            <a:ext cx="7205662" cy="963613"/>
          </a:xfrm>
        </p:spPr>
        <p:txBody>
          <a:bodyPr/>
          <a:lstStyle/>
          <a:p>
            <a:pPr algn="ctr"/>
            <a:r>
              <a:rPr lang="nl-NL" dirty="0" smtClean="0">
                <a:latin typeface="+mn-lt"/>
              </a:rPr>
              <a:t>Medicatie bij obesitas</a:t>
            </a:r>
            <a:endParaRPr lang="nl-NL" dirty="0">
              <a:latin typeface="+mn-lt"/>
            </a:endParaRPr>
          </a:p>
        </p:txBody>
      </p:sp>
      <p:sp>
        <p:nvSpPr>
          <p:cNvPr id="3" name="Tijdelijke aanduiding voor inhoud 2"/>
          <p:cNvSpPr>
            <a:spLocks noGrp="1"/>
          </p:cNvSpPr>
          <p:nvPr>
            <p:ph idx="1"/>
          </p:nvPr>
        </p:nvSpPr>
        <p:spPr>
          <a:xfrm>
            <a:off x="899592" y="1916832"/>
            <a:ext cx="7772400" cy="4462463"/>
          </a:xfrm>
        </p:spPr>
        <p:txBody>
          <a:bodyPr/>
          <a:lstStyle/>
          <a:p>
            <a:r>
              <a:rPr lang="nl-NL" sz="2800" dirty="0"/>
              <a:t>Er zijn in Nederland drie goedgekeurde medicijnen die kunnen worden ingezet bij de behandeling van obesitas:</a:t>
            </a:r>
          </a:p>
          <a:p>
            <a:r>
              <a:rPr lang="nl-NL" sz="2800" dirty="0" err="1"/>
              <a:t>liraglutide</a:t>
            </a:r>
            <a:r>
              <a:rPr lang="nl-NL" sz="2800" dirty="0"/>
              <a:t> (</a:t>
            </a:r>
            <a:r>
              <a:rPr lang="nl-NL" sz="2800" dirty="0" err="1"/>
              <a:t>Saxenda</a:t>
            </a:r>
            <a:r>
              <a:rPr lang="nl-NL" sz="2800" baseline="30000" dirty="0"/>
              <a:t>®</a:t>
            </a:r>
            <a:r>
              <a:rPr lang="nl-NL" sz="2800" dirty="0"/>
              <a:t>);</a:t>
            </a:r>
          </a:p>
          <a:p>
            <a:r>
              <a:rPr lang="nl-NL" sz="2800" dirty="0" err="1"/>
              <a:t>naltrexon</a:t>
            </a:r>
            <a:r>
              <a:rPr lang="nl-NL" sz="2800" dirty="0"/>
              <a:t>/</a:t>
            </a:r>
            <a:r>
              <a:rPr lang="nl-NL" sz="2800" dirty="0" err="1"/>
              <a:t>bupropion</a:t>
            </a:r>
            <a:r>
              <a:rPr lang="nl-NL" sz="2800" dirty="0"/>
              <a:t> (</a:t>
            </a:r>
            <a:r>
              <a:rPr lang="nl-NL" sz="2800" dirty="0" err="1"/>
              <a:t>Mysimba</a:t>
            </a:r>
            <a:r>
              <a:rPr lang="nl-NL" sz="2800" baseline="30000" dirty="0"/>
              <a:t>®</a:t>
            </a:r>
            <a:r>
              <a:rPr lang="nl-NL" sz="2800" dirty="0"/>
              <a:t>);</a:t>
            </a:r>
          </a:p>
          <a:p>
            <a:r>
              <a:rPr lang="nl-NL" sz="2800" dirty="0" err="1"/>
              <a:t>orlistat</a:t>
            </a:r>
            <a:r>
              <a:rPr lang="nl-NL" sz="2800" dirty="0"/>
              <a:t> (</a:t>
            </a:r>
            <a:r>
              <a:rPr lang="nl-NL" sz="2800" dirty="0" err="1"/>
              <a:t>Alli</a:t>
            </a:r>
            <a:r>
              <a:rPr lang="nl-NL" sz="2800" baseline="30000" dirty="0"/>
              <a:t>®</a:t>
            </a:r>
            <a:r>
              <a:rPr lang="nl-NL" sz="2800" dirty="0"/>
              <a:t>, </a:t>
            </a:r>
            <a:r>
              <a:rPr lang="nl-NL" sz="2800" dirty="0" err="1"/>
              <a:t>Orlistat</a:t>
            </a:r>
            <a:r>
              <a:rPr lang="nl-NL" sz="2800" baseline="30000" dirty="0"/>
              <a:t>®</a:t>
            </a:r>
            <a:r>
              <a:rPr lang="nl-NL" sz="2800" dirty="0"/>
              <a:t>, </a:t>
            </a:r>
            <a:r>
              <a:rPr lang="nl-NL" sz="2800" dirty="0" err="1"/>
              <a:t>Xenical</a:t>
            </a:r>
            <a:r>
              <a:rPr lang="nl-NL" sz="2800" baseline="30000" dirty="0"/>
              <a:t>®</a:t>
            </a:r>
            <a:r>
              <a:rPr lang="nl-NL" sz="2800" dirty="0"/>
              <a:t>).</a:t>
            </a:r>
          </a:p>
          <a:p>
            <a:r>
              <a:rPr lang="nl-NL" sz="2800" dirty="0"/>
              <a:t> </a:t>
            </a:r>
          </a:p>
          <a:p>
            <a:r>
              <a:rPr lang="nl-NL" sz="2800" dirty="0"/>
              <a:t>Het medicijn </a:t>
            </a:r>
            <a:r>
              <a:rPr lang="nl-NL" sz="2800" dirty="0" err="1"/>
              <a:t>semaglutide</a:t>
            </a:r>
            <a:r>
              <a:rPr lang="nl-NL" sz="2800" dirty="0"/>
              <a:t> (</a:t>
            </a:r>
            <a:r>
              <a:rPr lang="nl-NL" sz="2800" dirty="0" err="1"/>
              <a:t>Wegovy</a:t>
            </a:r>
            <a:r>
              <a:rPr lang="nl-NL" sz="2800" baseline="30000" dirty="0"/>
              <a:t>®</a:t>
            </a:r>
            <a:r>
              <a:rPr lang="nl-NL" sz="2800" dirty="0"/>
              <a:t>) is al wel geregistreerd, maar (nog) niet beschikbaar in Nederland</a:t>
            </a:r>
          </a:p>
          <a:p>
            <a:endParaRPr lang="nl-NL" sz="2800" dirty="0"/>
          </a:p>
        </p:txBody>
      </p:sp>
    </p:spTree>
    <p:extLst>
      <p:ext uri="{BB962C8B-B14F-4D97-AF65-F5344CB8AC3E}">
        <p14:creationId xmlns:p14="http://schemas.microsoft.com/office/powerpoint/2010/main" val="17999540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1331640" y="3105835"/>
            <a:ext cx="6768752" cy="646331"/>
          </a:xfrm>
          <a:prstGeom prst="rect">
            <a:avLst/>
          </a:prstGeom>
        </p:spPr>
        <p:txBody>
          <a:bodyPr wrap="square">
            <a:spAutoFit/>
          </a:bodyPr>
          <a:lstStyle/>
          <a:p>
            <a:r>
              <a:rPr lang="nl-NL" dirty="0">
                <a:hlinkClick r:id="rId2"/>
              </a:rPr>
              <a:t>Zorginstituut adviseert: vergoed anti-obesitasmedicijn uit basispakket (nos.nl)</a:t>
            </a:r>
            <a:endParaRPr lang="nl-NL" dirty="0"/>
          </a:p>
        </p:txBody>
      </p:sp>
    </p:spTree>
    <p:extLst>
      <p:ext uri="{BB962C8B-B14F-4D97-AF65-F5344CB8AC3E}">
        <p14:creationId xmlns:p14="http://schemas.microsoft.com/office/powerpoint/2010/main" val="7172261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33400"/>
            <a:ext cx="7205662" cy="963613"/>
          </a:xfrm>
        </p:spPr>
        <p:txBody>
          <a:bodyPr/>
          <a:lstStyle/>
          <a:p>
            <a:pPr algn="ctr"/>
            <a:r>
              <a:rPr lang="nl-NL" dirty="0" err="1" smtClean="0">
                <a:latin typeface="+mn-lt"/>
              </a:rPr>
              <a:t>Liraglutide</a:t>
            </a:r>
            <a:r>
              <a:rPr lang="nl-NL" dirty="0" smtClean="0">
                <a:latin typeface="+mn-lt"/>
              </a:rPr>
              <a:t> (3 mg) en </a:t>
            </a:r>
            <a:r>
              <a:rPr lang="nl-NL" dirty="0" err="1" smtClean="0">
                <a:latin typeface="+mn-lt"/>
              </a:rPr>
              <a:t>Semaglutide</a:t>
            </a:r>
            <a:r>
              <a:rPr lang="nl-NL" dirty="0" smtClean="0">
                <a:latin typeface="+mn-lt"/>
              </a:rPr>
              <a:t> (2.4 mg)</a:t>
            </a:r>
            <a:endParaRPr lang="nl-NL" dirty="0">
              <a:latin typeface="+mn-lt"/>
            </a:endParaRPr>
          </a:p>
        </p:txBody>
      </p:sp>
      <p:sp>
        <p:nvSpPr>
          <p:cNvPr id="3" name="Tijdelijke aanduiding voor inhoud 2"/>
          <p:cNvSpPr>
            <a:spLocks noGrp="1"/>
          </p:cNvSpPr>
          <p:nvPr>
            <p:ph idx="1"/>
          </p:nvPr>
        </p:nvSpPr>
        <p:spPr>
          <a:xfrm>
            <a:off x="899592" y="1700808"/>
            <a:ext cx="7772400" cy="4462463"/>
          </a:xfrm>
        </p:spPr>
        <p:txBody>
          <a:bodyPr/>
          <a:lstStyle/>
          <a:p>
            <a:r>
              <a:rPr lang="nl-NL" sz="2800" dirty="0" smtClean="0"/>
              <a:t>Activeert </a:t>
            </a:r>
            <a:r>
              <a:rPr lang="nl-NL" sz="2800" dirty="0"/>
              <a:t>de GLP-1-receptoren in de lever, alvleesklier en het eetlustcentrum in de hersenen </a:t>
            </a:r>
            <a:endParaRPr lang="nl-NL" sz="2800" dirty="0" smtClean="0"/>
          </a:p>
          <a:p>
            <a:r>
              <a:rPr lang="nl-NL" sz="2800" dirty="0" smtClean="0"/>
              <a:t>Dat </a:t>
            </a:r>
            <a:r>
              <a:rPr lang="nl-NL" sz="2800" dirty="0"/>
              <a:t>leidt tot:</a:t>
            </a:r>
          </a:p>
          <a:p>
            <a:r>
              <a:rPr lang="nl-NL" sz="2800" dirty="0"/>
              <a:t>stimulering van de insuline-afgifte;</a:t>
            </a:r>
          </a:p>
          <a:p>
            <a:r>
              <a:rPr lang="nl-NL" sz="2800" dirty="0"/>
              <a:t>onderdrukking van de glucagonafgifte;</a:t>
            </a:r>
          </a:p>
          <a:p>
            <a:r>
              <a:rPr lang="nl-NL" sz="2800" dirty="0"/>
              <a:t>vertraging van de maaglediging;</a:t>
            </a:r>
          </a:p>
          <a:p>
            <a:r>
              <a:rPr lang="nl-NL" sz="2800" dirty="0"/>
              <a:t>een toename van het verzadigingsgevoel na een maaltijd; </a:t>
            </a:r>
            <a:r>
              <a:rPr lang="nl-NL" sz="2800" dirty="0" smtClean="0"/>
              <a:t>en een </a:t>
            </a:r>
            <a:r>
              <a:rPr lang="nl-NL" sz="2800" dirty="0"/>
              <a:t>vermindering van de </a:t>
            </a:r>
            <a:r>
              <a:rPr lang="nl-NL" sz="2800" dirty="0" smtClean="0"/>
              <a:t>eetlust/honger</a:t>
            </a:r>
            <a:endParaRPr lang="nl-NL" sz="2800" dirty="0"/>
          </a:p>
          <a:p>
            <a:endParaRPr lang="nl-NL" sz="2800" dirty="0"/>
          </a:p>
        </p:txBody>
      </p:sp>
    </p:spTree>
    <p:extLst>
      <p:ext uri="{BB962C8B-B14F-4D97-AF65-F5344CB8AC3E}">
        <p14:creationId xmlns:p14="http://schemas.microsoft.com/office/powerpoint/2010/main" val="40692406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dirty="0" smtClean="0"/>
              <a:t>Vergoedingsvoorwaarden GLP1</a:t>
            </a:r>
            <a:endParaRPr lang="nl-NL" dirty="0"/>
          </a:p>
        </p:txBody>
      </p:sp>
      <p:sp>
        <p:nvSpPr>
          <p:cNvPr id="3" name="Rechthoek 2"/>
          <p:cNvSpPr/>
          <p:nvPr/>
        </p:nvSpPr>
        <p:spPr>
          <a:xfrm>
            <a:off x="611560" y="1484784"/>
            <a:ext cx="8496944" cy="5262979"/>
          </a:xfrm>
          <a:prstGeom prst="rect">
            <a:avLst/>
          </a:prstGeom>
        </p:spPr>
        <p:txBody>
          <a:bodyPr wrap="square">
            <a:spAutoFit/>
          </a:bodyPr>
          <a:lstStyle/>
          <a:p>
            <a:pPr>
              <a:buFont typeface="Arial" panose="020B0604020202020204" pitchFamily="34" charset="0"/>
              <a:buChar char="•"/>
            </a:pPr>
            <a:r>
              <a:rPr lang="nl-NL" sz="2800" dirty="0">
                <a:solidFill>
                  <a:srgbClr val="000000"/>
                </a:solidFill>
                <a:latin typeface="+mj-lt"/>
              </a:rPr>
              <a:t>volwassenen (18 jaar en ouder);</a:t>
            </a:r>
          </a:p>
          <a:p>
            <a:pPr>
              <a:buFont typeface="Arial" panose="020B0604020202020204" pitchFamily="34" charset="0"/>
              <a:buChar char="•"/>
            </a:pPr>
            <a:r>
              <a:rPr lang="nl-NL" sz="2800" dirty="0">
                <a:solidFill>
                  <a:srgbClr val="000000"/>
                </a:solidFill>
                <a:latin typeface="+mj-lt"/>
              </a:rPr>
              <a:t>indien een door het RIVM erkende gecombineerde leefstijlinterventie (GLI) niet succesvol is na ten minste één jaar behandeling;</a:t>
            </a:r>
          </a:p>
          <a:p>
            <a:pPr>
              <a:buFont typeface="Arial" panose="020B0604020202020204" pitchFamily="34" charset="0"/>
              <a:buChar char="•"/>
            </a:pPr>
            <a:r>
              <a:rPr lang="nl-NL" sz="2800" dirty="0">
                <a:solidFill>
                  <a:srgbClr val="000000"/>
                </a:solidFill>
                <a:latin typeface="+mj-lt"/>
              </a:rPr>
              <a:t>een BMI van ≥ 35 kg/m</a:t>
            </a:r>
            <a:r>
              <a:rPr lang="nl-NL" sz="2800" baseline="30000" dirty="0">
                <a:solidFill>
                  <a:srgbClr val="000000"/>
                </a:solidFill>
                <a:latin typeface="+mj-lt"/>
              </a:rPr>
              <a:t>2</a:t>
            </a:r>
            <a:r>
              <a:rPr lang="nl-NL" sz="2800" dirty="0">
                <a:solidFill>
                  <a:srgbClr val="000000"/>
                </a:solidFill>
                <a:latin typeface="+mj-lt"/>
              </a:rPr>
              <a:t> met hart- en vaatziekten, slaapapneu of artrose;</a:t>
            </a:r>
          </a:p>
          <a:p>
            <a:pPr>
              <a:buFont typeface="Arial" panose="020B0604020202020204" pitchFamily="34" charset="0"/>
              <a:buChar char="•"/>
            </a:pPr>
            <a:r>
              <a:rPr lang="nl-NL" sz="2800" dirty="0">
                <a:solidFill>
                  <a:srgbClr val="000000"/>
                </a:solidFill>
                <a:latin typeface="+mj-lt"/>
              </a:rPr>
              <a:t>een BMI van &gt; 40 kg/m</a:t>
            </a:r>
            <a:r>
              <a:rPr lang="nl-NL" sz="2800" baseline="30000" dirty="0">
                <a:solidFill>
                  <a:srgbClr val="000000"/>
                </a:solidFill>
                <a:latin typeface="+mj-lt"/>
              </a:rPr>
              <a:t>2</a:t>
            </a:r>
            <a:r>
              <a:rPr lang="nl-NL" sz="2800" dirty="0">
                <a:solidFill>
                  <a:srgbClr val="000000"/>
                </a:solidFill>
                <a:latin typeface="+mj-lt"/>
              </a:rPr>
              <a:t>;</a:t>
            </a:r>
          </a:p>
          <a:p>
            <a:pPr>
              <a:buFont typeface="Arial" panose="020B0604020202020204" pitchFamily="34" charset="0"/>
              <a:buChar char="•"/>
            </a:pPr>
            <a:r>
              <a:rPr lang="nl-NL" sz="2800" dirty="0">
                <a:solidFill>
                  <a:srgbClr val="000000"/>
                </a:solidFill>
                <a:latin typeface="+mj-lt"/>
              </a:rPr>
              <a:t>geen DM2 (daar is </a:t>
            </a:r>
            <a:r>
              <a:rPr lang="nl-NL" sz="2800" dirty="0" err="1">
                <a:solidFill>
                  <a:srgbClr val="000000"/>
                </a:solidFill>
                <a:latin typeface="+mj-lt"/>
              </a:rPr>
              <a:t>Victoza</a:t>
            </a:r>
            <a:r>
              <a:rPr lang="nl-NL" sz="2800" baseline="30000" dirty="0">
                <a:solidFill>
                  <a:srgbClr val="000000"/>
                </a:solidFill>
                <a:latin typeface="+mj-lt"/>
              </a:rPr>
              <a:t>®</a:t>
            </a:r>
            <a:r>
              <a:rPr lang="nl-NL" sz="2800" dirty="0">
                <a:solidFill>
                  <a:srgbClr val="000000"/>
                </a:solidFill>
                <a:latin typeface="+mj-lt"/>
              </a:rPr>
              <a:t> voor met de eigen voorwaarden</a:t>
            </a:r>
            <a:r>
              <a:rPr lang="nl-NL" sz="2800" dirty="0" smtClean="0">
                <a:solidFill>
                  <a:srgbClr val="000000"/>
                </a:solidFill>
                <a:latin typeface="+mj-lt"/>
              </a:rPr>
              <a:t>);</a:t>
            </a:r>
          </a:p>
          <a:p>
            <a:pPr>
              <a:buFont typeface="Arial" panose="020B0604020202020204" pitchFamily="34" charset="0"/>
              <a:buChar char="•"/>
            </a:pPr>
            <a:endParaRPr lang="nl-NL" sz="2800" dirty="0">
              <a:solidFill>
                <a:srgbClr val="000000"/>
              </a:solidFill>
              <a:latin typeface="+mj-lt"/>
            </a:endParaRPr>
          </a:p>
          <a:p>
            <a:pPr>
              <a:buFont typeface="Arial" panose="020B0604020202020204" pitchFamily="34" charset="0"/>
              <a:buChar char="•"/>
            </a:pPr>
            <a:r>
              <a:rPr lang="nl-NL" sz="2800" dirty="0">
                <a:solidFill>
                  <a:srgbClr val="000000"/>
                </a:solidFill>
              </a:rPr>
              <a:t>Na </a:t>
            </a:r>
            <a:r>
              <a:rPr lang="nl-NL" sz="2800" dirty="0" smtClean="0">
                <a:solidFill>
                  <a:srgbClr val="000000"/>
                </a:solidFill>
              </a:rPr>
              <a:t>12 </a:t>
            </a:r>
            <a:r>
              <a:rPr lang="nl-NL" sz="2800" dirty="0">
                <a:solidFill>
                  <a:srgbClr val="000000"/>
                </a:solidFill>
              </a:rPr>
              <a:t>weken &lt;5% gewichtsdaling: vergoeding stopt</a:t>
            </a:r>
          </a:p>
          <a:p>
            <a:endParaRPr lang="nl-NL" sz="2800" dirty="0">
              <a:solidFill>
                <a:srgbClr val="000000"/>
              </a:solidFill>
              <a:latin typeface="+mj-lt"/>
            </a:endParaRPr>
          </a:p>
        </p:txBody>
      </p:sp>
    </p:spTree>
    <p:extLst>
      <p:ext uri="{BB962C8B-B14F-4D97-AF65-F5344CB8AC3E}">
        <p14:creationId xmlns:p14="http://schemas.microsoft.com/office/powerpoint/2010/main" val="2802760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7584" y="260648"/>
            <a:ext cx="7205662" cy="963613"/>
          </a:xfrm>
        </p:spPr>
        <p:txBody>
          <a:bodyPr/>
          <a:lstStyle/>
          <a:p>
            <a:pPr algn="ctr"/>
            <a:r>
              <a:rPr lang="nl-NL" dirty="0" err="1" smtClean="0">
                <a:latin typeface="+mn-lt"/>
              </a:rPr>
              <a:t>Mysimba</a:t>
            </a:r>
            <a:r>
              <a:rPr lang="nl-NL" dirty="0" smtClean="0">
                <a:latin typeface="+mn-lt"/>
              </a:rPr>
              <a:t> </a:t>
            </a:r>
            <a:endParaRPr lang="nl-NL" dirty="0">
              <a:latin typeface="+mn-lt"/>
            </a:endParaRPr>
          </a:p>
        </p:txBody>
      </p:sp>
      <p:sp>
        <p:nvSpPr>
          <p:cNvPr id="3" name="Tijdelijke aanduiding voor inhoud 2"/>
          <p:cNvSpPr>
            <a:spLocks noGrp="1"/>
          </p:cNvSpPr>
          <p:nvPr>
            <p:ph idx="1"/>
          </p:nvPr>
        </p:nvSpPr>
        <p:spPr>
          <a:xfrm>
            <a:off x="899592" y="1508358"/>
            <a:ext cx="7772400" cy="4462463"/>
          </a:xfrm>
        </p:spPr>
        <p:txBody>
          <a:bodyPr/>
          <a:lstStyle/>
          <a:p>
            <a:r>
              <a:rPr lang="nl-NL" sz="2800" dirty="0"/>
              <a:t>C</a:t>
            </a:r>
            <a:r>
              <a:rPr lang="nl-NL" sz="2800" dirty="0" smtClean="0"/>
              <a:t>ombinatie </a:t>
            </a:r>
            <a:r>
              <a:rPr lang="nl-NL" sz="2800" dirty="0"/>
              <a:t>van een μ-</a:t>
            </a:r>
            <a:r>
              <a:rPr lang="nl-NL" sz="2800" dirty="0" err="1"/>
              <a:t>opioïdantagonist</a:t>
            </a:r>
            <a:r>
              <a:rPr lang="nl-NL" sz="2800" dirty="0"/>
              <a:t> (</a:t>
            </a:r>
            <a:r>
              <a:rPr lang="nl-NL" sz="2800" dirty="0" err="1"/>
              <a:t>naltrexon</a:t>
            </a:r>
            <a:r>
              <a:rPr lang="nl-NL" sz="2800" dirty="0"/>
              <a:t>) en een remmer van de heropname van noradrenaline en dopamine (</a:t>
            </a:r>
            <a:r>
              <a:rPr lang="nl-NL" sz="2800" dirty="0" err="1"/>
              <a:t>bupropion</a:t>
            </a:r>
            <a:r>
              <a:rPr lang="nl-NL" sz="2800" dirty="0"/>
              <a:t>). </a:t>
            </a:r>
            <a:r>
              <a:rPr lang="nl-NL" sz="2800" dirty="0" err="1"/>
              <a:t>Bupropion</a:t>
            </a:r>
            <a:r>
              <a:rPr lang="nl-NL" sz="2800" dirty="0"/>
              <a:t> is in een dosering van 300 mg ook geregistreerd als hulp bij stoppen met roken en bij depressie. </a:t>
            </a:r>
            <a:r>
              <a:rPr lang="nl-NL" sz="2800" dirty="0" err="1"/>
              <a:t>Naltrexon</a:t>
            </a:r>
            <a:r>
              <a:rPr lang="nl-NL" sz="2800" dirty="0"/>
              <a:t> is geregistreerd als hulp bij opiaat- en alcoholverslaving</a:t>
            </a:r>
            <a:r>
              <a:rPr lang="nl-NL" sz="2800" dirty="0" smtClean="0"/>
              <a:t>.</a:t>
            </a:r>
          </a:p>
          <a:p>
            <a:r>
              <a:rPr lang="nl-NL" sz="2800" dirty="0"/>
              <a:t>Het precieze mechanisme is nog niet helemaal opgehelderd, maar </a:t>
            </a:r>
            <a:r>
              <a:rPr lang="nl-NL" sz="2800" dirty="0" err="1"/>
              <a:t>bupropion</a:t>
            </a:r>
            <a:r>
              <a:rPr lang="nl-NL" sz="2800" dirty="0"/>
              <a:t> activeert in de hypothalamus de POMC-neuronen die een remmend effect hebben op de </a:t>
            </a:r>
            <a:r>
              <a:rPr lang="nl-NL" sz="2800" dirty="0" smtClean="0"/>
              <a:t>voedselinname</a:t>
            </a:r>
            <a:endParaRPr lang="nl-NL" sz="2800" dirty="0"/>
          </a:p>
        </p:txBody>
      </p:sp>
    </p:spTree>
    <p:extLst>
      <p:ext uri="{BB962C8B-B14F-4D97-AF65-F5344CB8AC3E}">
        <p14:creationId xmlns:p14="http://schemas.microsoft.com/office/powerpoint/2010/main" val="28917792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dirty="0" smtClean="0"/>
              <a:t>Vergoeding </a:t>
            </a:r>
            <a:r>
              <a:rPr lang="nl-NL" dirty="0" err="1" smtClean="0"/>
              <a:t>Mysimba</a:t>
            </a:r>
            <a:r>
              <a:rPr lang="nl-NL" dirty="0" smtClean="0"/>
              <a:t> </a:t>
            </a:r>
            <a:endParaRPr lang="nl-NL" dirty="0"/>
          </a:p>
        </p:txBody>
      </p:sp>
      <p:sp>
        <p:nvSpPr>
          <p:cNvPr id="3" name="Rechthoek 2"/>
          <p:cNvSpPr/>
          <p:nvPr/>
        </p:nvSpPr>
        <p:spPr>
          <a:xfrm>
            <a:off x="1187624" y="1484784"/>
            <a:ext cx="7272808" cy="5262979"/>
          </a:xfrm>
          <a:prstGeom prst="rect">
            <a:avLst/>
          </a:prstGeom>
        </p:spPr>
        <p:txBody>
          <a:bodyPr wrap="square">
            <a:spAutoFit/>
          </a:bodyPr>
          <a:lstStyle/>
          <a:p>
            <a:pPr>
              <a:buFont typeface="Arial" panose="020B0604020202020204" pitchFamily="34" charset="0"/>
              <a:buChar char="•"/>
            </a:pPr>
            <a:r>
              <a:rPr lang="nl-NL" sz="2800" dirty="0" smtClean="0">
                <a:solidFill>
                  <a:srgbClr val="000000"/>
                </a:solidFill>
                <a:latin typeface="+mn-lt"/>
              </a:rPr>
              <a:t>volwassenen </a:t>
            </a:r>
            <a:r>
              <a:rPr lang="nl-NL" sz="2800" dirty="0">
                <a:solidFill>
                  <a:srgbClr val="000000"/>
                </a:solidFill>
                <a:latin typeface="+mn-lt"/>
              </a:rPr>
              <a:t>(18 jaar en ouder);</a:t>
            </a:r>
          </a:p>
          <a:p>
            <a:pPr>
              <a:buFont typeface="Arial" panose="020B0604020202020204" pitchFamily="34" charset="0"/>
              <a:buChar char="•"/>
            </a:pPr>
            <a:r>
              <a:rPr lang="nl-NL" sz="2800" dirty="0">
                <a:solidFill>
                  <a:srgbClr val="000000"/>
                </a:solidFill>
                <a:latin typeface="+mn-lt"/>
              </a:rPr>
              <a:t>indien een door het RIVM erkende gecombineerde leefstijlinterventie (GLI) niet succesvol is na ten minste één jaar behandeling. Een BMI van ≥ 27 tot 30 kg/m</a:t>
            </a:r>
            <a:r>
              <a:rPr lang="nl-NL" sz="2800" baseline="30000" dirty="0">
                <a:solidFill>
                  <a:srgbClr val="000000"/>
                </a:solidFill>
                <a:latin typeface="+mn-lt"/>
              </a:rPr>
              <a:t>2</a:t>
            </a:r>
            <a:r>
              <a:rPr lang="nl-NL" sz="2800" dirty="0">
                <a:solidFill>
                  <a:srgbClr val="000000"/>
                </a:solidFill>
                <a:latin typeface="+mn-lt"/>
              </a:rPr>
              <a:t> in combinatie met een aanvullende risicofactor, waaronder hart- en vaatziekten, DM2, slaapapneu en/of artrose;</a:t>
            </a:r>
          </a:p>
          <a:p>
            <a:pPr>
              <a:buFont typeface="Arial" panose="020B0604020202020204" pitchFamily="34" charset="0"/>
              <a:buChar char="•"/>
            </a:pPr>
            <a:r>
              <a:rPr lang="nl-NL" sz="2800" dirty="0">
                <a:solidFill>
                  <a:srgbClr val="000000"/>
                </a:solidFill>
                <a:latin typeface="+mn-lt"/>
              </a:rPr>
              <a:t>een BMI van ≥ 30 kg/m</a:t>
            </a:r>
            <a:r>
              <a:rPr lang="nl-NL" sz="2800" baseline="30000" dirty="0">
                <a:solidFill>
                  <a:srgbClr val="000000"/>
                </a:solidFill>
                <a:latin typeface="+mn-lt"/>
              </a:rPr>
              <a:t>2</a:t>
            </a:r>
            <a:r>
              <a:rPr lang="nl-NL" sz="2800" dirty="0" smtClean="0">
                <a:solidFill>
                  <a:srgbClr val="000000"/>
                </a:solidFill>
                <a:latin typeface="+mn-lt"/>
              </a:rPr>
              <a:t>.</a:t>
            </a:r>
          </a:p>
          <a:p>
            <a:pPr>
              <a:buFont typeface="Arial" panose="020B0604020202020204" pitchFamily="34" charset="0"/>
              <a:buChar char="•"/>
            </a:pPr>
            <a:endParaRPr lang="nl-NL" sz="2800" dirty="0">
              <a:solidFill>
                <a:srgbClr val="000000"/>
              </a:solidFill>
              <a:latin typeface="+mn-lt"/>
            </a:endParaRPr>
          </a:p>
          <a:p>
            <a:pPr>
              <a:buFont typeface="Arial" panose="020B0604020202020204" pitchFamily="34" charset="0"/>
              <a:buChar char="•"/>
            </a:pPr>
            <a:r>
              <a:rPr lang="nl-NL" sz="2800" dirty="0" smtClean="0">
                <a:solidFill>
                  <a:srgbClr val="000000"/>
                </a:solidFill>
                <a:latin typeface="+mn-lt"/>
              </a:rPr>
              <a:t>Na 16 weken &lt;5% gewichtsdaling: vergoeding stopt</a:t>
            </a:r>
            <a:endParaRPr lang="nl-NL" sz="2800" dirty="0">
              <a:solidFill>
                <a:srgbClr val="000000"/>
              </a:solidFill>
              <a:latin typeface="+mn-lt"/>
            </a:endParaRPr>
          </a:p>
        </p:txBody>
      </p:sp>
    </p:spTree>
    <p:extLst>
      <p:ext uri="{BB962C8B-B14F-4D97-AF65-F5344CB8AC3E}">
        <p14:creationId xmlns:p14="http://schemas.microsoft.com/office/powerpoint/2010/main" val="9535394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dirty="0" smtClean="0"/>
              <a:t>Kosten </a:t>
            </a:r>
            <a:r>
              <a:rPr lang="nl-NL" dirty="0" smtClean="0"/>
              <a:t>obesitas medicatie </a:t>
            </a:r>
            <a:r>
              <a:rPr lang="nl-NL" dirty="0" smtClean="0"/>
              <a:t>(euro) </a:t>
            </a:r>
            <a:endParaRPr lang="nl-NL" dirty="0"/>
          </a:p>
        </p:txBody>
      </p:sp>
      <p:graphicFrame>
        <p:nvGraphicFramePr>
          <p:cNvPr id="7" name="Tijdelijke aanduiding voor inhoud 6"/>
          <p:cNvGraphicFramePr>
            <a:graphicFrameLocks noGrp="1"/>
          </p:cNvGraphicFramePr>
          <p:nvPr>
            <p:ph idx="1"/>
            <p:extLst>
              <p:ext uri="{D42A27DB-BD31-4B8C-83A1-F6EECF244321}">
                <p14:modId xmlns:p14="http://schemas.microsoft.com/office/powerpoint/2010/main" val="1904631139"/>
              </p:ext>
            </p:extLst>
          </p:nvPr>
        </p:nvGraphicFramePr>
        <p:xfrm>
          <a:off x="810000" y="2132856"/>
          <a:ext cx="7956549" cy="1483360"/>
        </p:xfrm>
        <a:graphic>
          <a:graphicData uri="http://schemas.openxmlformats.org/drawingml/2006/table">
            <a:tbl>
              <a:tblPr firstRow="1" bandRow="1">
                <a:tableStyleId>{3C2FFA5D-87B4-456A-9821-1D502468CF0F}</a:tableStyleId>
              </a:tblPr>
              <a:tblGrid>
                <a:gridCol w="2652183"/>
                <a:gridCol w="2652183"/>
                <a:gridCol w="2652183"/>
              </a:tblGrid>
              <a:tr h="370840">
                <a:tc>
                  <a:txBody>
                    <a:bodyPr/>
                    <a:lstStyle/>
                    <a:p>
                      <a:r>
                        <a:rPr lang="nl-NL" dirty="0" smtClean="0"/>
                        <a:t>Kosten</a:t>
                      </a:r>
                      <a:endParaRPr lang="nl-NL" dirty="0"/>
                    </a:p>
                  </a:txBody>
                  <a:tcPr/>
                </a:tc>
                <a:tc>
                  <a:txBody>
                    <a:bodyPr/>
                    <a:lstStyle/>
                    <a:p>
                      <a:r>
                        <a:rPr lang="nl-NL" dirty="0" smtClean="0"/>
                        <a:t>Per maand</a:t>
                      </a:r>
                      <a:endParaRPr lang="nl-NL" dirty="0"/>
                    </a:p>
                  </a:txBody>
                  <a:tcPr/>
                </a:tc>
                <a:tc>
                  <a:txBody>
                    <a:bodyPr/>
                    <a:lstStyle/>
                    <a:p>
                      <a:r>
                        <a:rPr lang="nl-NL" dirty="0" smtClean="0"/>
                        <a:t>Per jaar</a:t>
                      </a:r>
                      <a:endParaRPr lang="nl-NL" dirty="0"/>
                    </a:p>
                  </a:txBody>
                  <a:tcPr/>
                </a:tc>
              </a:tr>
              <a:tr h="370840">
                <a:tc>
                  <a:txBody>
                    <a:bodyPr/>
                    <a:lstStyle/>
                    <a:p>
                      <a:r>
                        <a:rPr lang="nl-NL" dirty="0" err="1" smtClean="0"/>
                        <a:t>Mysimba</a:t>
                      </a:r>
                      <a:endParaRPr lang="nl-NL" dirty="0"/>
                    </a:p>
                  </a:txBody>
                  <a:tcPr/>
                </a:tc>
                <a:tc>
                  <a:txBody>
                    <a:bodyPr/>
                    <a:lstStyle/>
                    <a:p>
                      <a:r>
                        <a:rPr lang="nl-NL" dirty="0" smtClean="0"/>
                        <a:t>115</a:t>
                      </a:r>
                      <a:endParaRPr lang="nl-NL" dirty="0"/>
                    </a:p>
                  </a:txBody>
                  <a:tcPr/>
                </a:tc>
                <a:tc>
                  <a:txBody>
                    <a:bodyPr/>
                    <a:lstStyle/>
                    <a:p>
                      <a:r>
                        <a:rPr lang="nl-NL" dirty="0" smtClean="0"/>
                        <a:t>1380</a:t>
                      </a:r>
                      <a:endParaRPr lang="nl-NL" dirty="0"/>
                    </a:p>
                  </a:txBody>
                  <a:tcPr/>
                </a:tc>
              </a:tr>
              <a:tr h="370840">
                <a:tc>
                  <a:txBody>
                    <a:bodyPr/>
                    <a:lstStyle/>
                    <a:p>
                      <a:r>
                        <a:rPr lang="nl-NL" dirty="0" err="1" smtClean="0"/>
                        <a:t>Liraglutide</a:t>
                      </a:r>
                      <a:endParaRPr lang="nl-NL" dirty="0"/>
                    </a:p>
                  </a:txBody>
                  <a:tcPr/>
                </a:tc>
                <a:tc>
                  <a:txBody>
                    <a:bodyPr/>
                    <a:lstStyle/>
                    <a:p>
                      <a:r>
                        <a:rPr lang="nl-NL" dirty="0" smtClean="0"/>
                        <a:t>250</a:t>
                      </a:r>
                      <a:endParaRPr lang="nl-NL" dirty="0"/>
                    </a:p>
                  </a:txBody>
                  <a:tcPr/>
                </a:tc>
                <a:tc>
                  <a:txBody>
                    <a:bodyPr/>
                    <a:lstStyle/>
                    <a:p>
                      <a:r>
                        <a:rPr lang="nl-NL" dirty="0" smtClean="0"/>
                        <a:t>3000</a:t>
                      </a:r>
                      <a:endParaRPr lang="nl-NL" dirty="0"/>
                    </a:p>
                  </a:txBody>
                  <a:tcPr/>
                </a:tc>
              </a:tr>
              <a:tr h="370840">
                <a:tc>
                  <a:txBody>
                    <a:bodyPr/>
                    <a:lstStyle/>
                    <a:p>
                      <a:r>
                        <a:rPr lang="nl-NL" dirty="0" err="1" smtClean="0"/>
                        <a:t>Semaglutide</a:t>
                      </a:r>
                      <a:r>
                        <a:rPr lang="nl-NL" dirty="0" smtClean="0"/>
                        <a:t> </a:t>
                      </a:r>
                      <a:endParaRPr lang="nl-NL" dirty="0"/>
                    </a:p>
                  </a:txBody>
                  <a:tcPr/>
                </a:tc>
                <a:tc>
                  <a:txBody>
                    <a:bodyPr/>
                    <a:lstStyle/>
                    <a:p>
                      <a:r>
                        <a:rPr lang="nl-NL" dirty="0" smtClean="0"/>
                        <a:t>408</a:t>
                      </a:r>
                      <a:endParaRPr lang="nl-NL" dirty="0"/>
                    </a:p>
                  </a:txBody>
                  <a:tcPr/>
                </a:tc>
                <a:tc>
                  <a:txBody>
                    <a:bodyPr/>
                    <a:lstStyle/>
                    <a:p>
                      <a:r>
                        <a:rPr lang="nl-NL" dirty="0" smtClean="0"/>
                        <a:t>4900</a:t>
                      </a:r>
                      <a:endParaRPr lang="nl-NL" dirty="0"/>
                    </a:p>
                  </a:txBody>
                  <a:tcPr/>
                </a:tc>
              </a:tr>
            </a:tbl>
          </a:graphicData>
        </a:graphic>
      </p:graphicFrame>
      <p:sp>
        <p:nvSpPr>
          <p:cNvPr id="5" name="Tijdelijke aanduiding voor dianummer 4"/>
          <p:cNvSpPr>
            <a:spLocks noGrp="1"/>
          </p:cNvSpPr>
          <p:nvPr>
            <p:ph type="sldNum" sz="quarter" idx="12"/>
          </p:nvPr>
        </p:nvSpPr>
        <p:spPr/>
        <p:txBody>
          <a:bodyPr/>
          <a:lstStyle/>
          <a:p>
            <a:fld id="{1336C48C-F87C-4E4B-81EF-5027B17D1F61}" type="slidenum">
              <a:rPr lang="nl-NL" noProof="1" smtClean="0"/>
              <a:pPr/>
              <a:t>25</a:t>
            </a:fld>
            <a:endParaRPr lang="nl-NL" noProof="1"/>
          </a:p>
        </p:txBody>
      </p:sp>
    </p:spTree>
    <p:extLst>
      <p:ext uri="{BB962C8B-B14F-4D97-AF65-F5344CB8AC3E}">
        <p14:creationId xmlns:p14="http://schemas.microsoft.com/office/powerpoint/2010/main" val="38371513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Gastric</a:t>
            </a:r>
            <a:r>
              <a:rPr lang="nl-NL" dirty="0" smtClean="0"/>
              <a:t> bypass: maagverkleining</a:t>
            </a:r>
            <a:endParaRPr lang="nl-NL" dirty="0"/>
          </a:p>
        </p:txBody>
      </p:sp>
      <p:pic>
        <p:nvPicPr>
          <p:cNvPr id="3" name="Afbeelding 2"/>
          <p:cNvPicPr>
            <a:picLocks noChangeAspect="1"/>
          </p:cNvPicPr>
          <p:nvPr/>
        </p:nvPicPr>
        <p:blipFill>
          <a:blip r:embed="rId2"/>
          <a:stretch>
            <a:fillRect/>
          </a:stretch>
        </p:blipFill>
        <p:spPr>
          <a:xfrm>
            <a:off x="1763688" y="1369114"/>
            <a:ext cx="6440635" cy="4724182"/>
          </a:xfrm>
          <a:prstGeom prst="rect">
            <a:avLst/>
          </a:prstGeom>
        </p:spPr>
      </p:pic>
    </p:spTree>
    <p:extLst>
      <p:ext uri="{BB962C8B-B14F-4D97-AF65-F5344CB8AC3E}">
        <p14:creationId xmlns:p14="http://schemas.microsoft.com/office/powerpoint/2010/main" val="15595333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p:cNvSpPr/>
          <p:nvPr/>
        </p:nvSpPr>
        <p:spPr>
          <a:xfrm>
            <a:off x="1187624" y="908720"/>
            <a:ext cx="7272808" cy="4401205"/>
          </a:xfrm>
          <a:prstGeom prst="rect">
            <a:avLst/>
          </a:prstGeom>
        </p:spPr>
        <p:txBody>
          <a:bodyPr wrap="square">
            <a:spAutoFit/>
          </a:bodyPr>
          <a:lstStyle/>
          <a:p>
            <a:r>
              <a:rPr lang="nl-NL" sz="2800" b="1" dirty="0">
                <a:solidFill>
                  <a:srgbClr val="000000"/>
                </a:solidFill>
                <a:latin typeface="+mn-lt"/>
              </a:rPr>
              <a:t>Verzekerde indicaties voor </a:t>
            </a:r>
            <a:r>
              <a:rPr lang="nl-NL" sz="2800" b="1" dirty="0" err="1">
                <a:solidFill>
                  <a:srgbClr val="000000"/>
                </a:solidFill>
                <a:latin typeface="+mn-lt"/>
              </a:rPr>
              <a:t>Bariatrische</a:t>
            </a:r>
            <a:r>
              <a:rPr lang="nl-NL" sz="2800" b="1" dirty="0">
                <a:solidFill>
                  <a:srgbClr val="000000"/>
                </a:solidFill>
                <a:latin typeface="+mn-lt"/>
              </a:rPr>
              <a:t> </a:t>
            </a:r>
            <a:r>
              <a:rPr lang="nl-NL" sz="2800" b="1" dirty="0" smtClean="0">
                <a:solidFill>
                  <a:srgbClr val="000000"/>
                </a:solidFill>
                <a:latin typeface="+mn-lt"/>
              </a:rPr>
              <a:t>chirurgie</a:t>
            </a:r>
          </a:p>
          <a:p>
            <a:endParaRPr lang="nl-NL" sz="2800" b="1" dirty="0">
              <a:solidFill>
                <a:srgbClr val="000000"/>
              </a:solidFill>
              <a:latin typeface="+mn-lt"/>
            </a:endParaRPr>
          </a:p>
          <a:p>
            <a:pPr>
              <a:buFont typeface="Arial" panose="020B0604020202020204" pitchFamily="34" charset="0"/>
              <a:buChar char="•"/>
            </a:pPr>
            <a:r>
              <a:rPr lang="nl-NL" sz="2800" dirty="0" smtClean="0">
                <a:solidFill>
                  <a:srgbClr val="000000"/>
                </a:solidFill>
                <a:latin typeface="+mn-lt"/>
              </a:rPr>
              <a:t> mensen </a:t>
            </a:r>
            <a:r>
              <a:rPr lang="nl-NL" sz="2800" dirty="0">
                <a:solidFill>
                  <a:srgbClr val="000000"/>
                </a:solidFill>
                <a:latin typeface="+mn-lt"/>
              </a:rPr>
              <a:t>met ernstig overgewicht, dat wil zeggen mensen met een BMI van meer dan 40 kg/m2 of een BMI van 35-40 kg/m2 met </a:t>
            </a:r>
            <a:r>
              <a:rPr lang="nl-NL" sz="2800" dirty="0" err="1">
                <a:solidFill>
                  <a:srgbClr val="000000"/>
                </a:solidFill>
                <a:latin typeface="+mn-lt"/>
              </a:rPr>
              <a:t>comorbiditeit</a:t>
            </a:r>
            <a:r>
              <a:rPr lang="nl-NL" sz="2800" dirty="0">
                <a:solidFill>
                  <a:srgbClr val="000000"/>
                </a:solidFill>
                <a:latin typeface="+mn-lt"/>
              </a:rPr>
              <a:t> (</a:t>
            </a:r>
            <a:r>
              <a:rPr lang="nl-NL" sz="2800" dirty="0" err="1">
                <a:solidFill>
                  <a:srgbClr val="000000"/>
                </a:solidFill>
                <a:latin typeface="+mn-lt"/>
              </a:rPr>
              <a:t>obesitasgerelateerde</a:t>
            </a:r>
            <a:r>
              <a:rPr lang="nl-NL" sz="2800" dirty="0">
                <a:solidFill>
                  <a:srgbClr val="000000"/>
                </a:solidFill>
                <a:latin typeface="+mn-lt"/>
              </a:rPr>
              <a:t> aandoeningen</a:t>
            </a:r>
            <a:r>
              <a:rPr lang="nl-NL" sz="2800" dirty="0" smtClean="0">
                <a:solidFill>
                  <a:srgbClr val="000000"/>
                </a:solidFill>
                <a:latin typeface="+mn-lt"/>
              </a:rPr>
              <a:t>)</a:t>
            </a:r>
            <a:endParaRPr lang="nl-NL" sz="2800" dirty="0">
              <a:solidFill>
                <a:srgbClr val="000000"/>
              </a:solidFill>
              <a:latin typeface="+mn-lt"/>
            </a:endParaRPr>
          </a:p>
          <a:p>
            <a:pPr>
              <a:buFont typeface="Arial" panose="020B0604020202020204" pitchFamily="34" charset="0"/>
              <a:buChar char="•"/>
            </a:pPr>
            <a:r>
              <a:rPr lang="nl-NL" sz="2800" dirty="0" smtClean="0">
                <a:solidFill>
                  <a:srgbClr val="000000"/>
                </a:solidFill>
                <a:latin typeface="+mn-lt"/>
              </a:rPr>
              <a:t> mensen </a:t>
            </a:r>
            <a:r>
              <a:rPr lang="nl-NL" sz="2800" dirty="0">
                <a:solidFill>
                  <a:srgbClr val="000000"/>
                </a:solidFill>
                <a:latin typeface="+mn-lt"/>
              </a:rPr>
              <a:t>met diabetes mellitus type 2 (DM 2) en een BMI van meer dan 35 kg/m2.</a:t>
            </a:r>
          </a:p>
        </p:txBody>
      </p:sp>
    </p:spTree>
    <p:extLst>
      <p:ext uri="{BB962C8B-B14F-4D97-AF65-F5344CB8AC3E}">
        <p14:creationId xmlns:p14="http://schemas.microsoft.com/office/powerpoint/2010/main" val="12236808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sz="4400" dirty="0" smtClean="0"/>
              <a:t>Conclusie</a:t>
            </a:r>
            <a:endParaRPr lang="nl-NL" sz="4400" dirty="0"/>
          </a:p>
        </p:txBody>
      </p:sp>
      <p:sp>
        <p:nvSpPr>
          <p:cNvPr id="3" name="Tijdelijke aanduiding voor inhoud 2"/>
          <p:cNvSpPr>
            <a:spLocks noGrp="1"/>
          </p:cNvSpPr>
          <p:nvPr>
            <p:ph idx="1"/>
          </p:nvPr>
        </p:nvSpPr>
        <p:spPr/>
        <p:txBody>
          <a:bodyPr/>
          <a:lstStyle/>
          <a:p>
            <a:pPr marL="0" indent="0">
              <a:buNone/>
            </a:pPr>
            <a:endParaRPr lang="nl-NL" sz="2800" dirty="0"/>
          </a:p>
          <a:p>
            <a:pPr>
              <a:buClr>
                <a:srgbClr val="C00000"/>
              </a:buClr>
              <a:buSzPct val="100000"/>
              <a:buFont typeface="Arial" panose="020B0604020202020204" pitchFamily="34" charset="0"/>
              <a:buChar char="•"/>
            </a:pPr>
            <a:r>
              <a:rPr lang="nl-NL" sz="2800" dirty="0" smtClean="0"/>
              <a:t> Er valt veel te winnen met verbetering voeding en beweging</a:t>
            </a:r>
          </a:p>
          <a:p>
            <a:pPr>
              <a:buClr>
                <a:srgbClr val="C00000"/>
              </a:buClr>
              <a:buSzPct val="100000"/>
              <a:buFont typeface="Arial" panose="020B0604020202020204" pitchFamily="34" charset="0"/>
              <a:buChar char="•"/>
            </a:pPr>
            <a:r>
              <a:rPr lang="nl-NL" sz="2800" dirty="0" smtClean="0"/>
              <a:t> </a:t>
            </a:r>
            <a:r>
              <a:rPr lang="nl-NL" sz="2800" dirty="0" smtClean="0"/>
              <a:t>Effect leefstijlinterventies </a:t>
            </a:r>
            <a:r>
              <a:rPr lang="nl-NL" sz="2800" dirty="0" smtClean="0"/>
              <a:t>teleurstellend, meestal &lt;5% daling gewicht</a:t>
            </a:r>
            <a:endParaRPr lang="nl-NL" sz="2800" dirty="0" smtClean="0"/>
          </a:p>
          <a:p>
            <a:pPr>
              <a:buClr>
                <a:srgbClr val="C00000"/>
              </a:buClr>
              <a:buSzPct val="100000"/>
              <a:buFont typeface="Arial" panose="020B0604020202020204" pitchFamily="34" charset="0"/>
              <a:buChar char="•"/>
            </a:pPr>
            <a:r>
              <a:rPr lang="nl-NL" sz="2800" dirty="0" smtClean="0"/>
              <a:t> </a:t>
            </a:r>
            <a:r>
              <a:rPr lang="nl-NL" sz="2800" dirty="0" smtClean="0"/>
              <a:t>Medicatie geeft gewichtsdaling 5-10%, maar minderheid heeft echt baat. Erg duur</a:t>
            </a:r>
          </a:p>
          <a:p>
            <a:pPr>
              <a:buClr>
                <a:srgbClr val="C00000"/>
              </a:buClr>
              <a:buSzPct val="100000"/>
              <a:buFont typeface="Arial" panose="020B0604020202020204" pitchFamily="34" charset="0"/>
              <a:buChar char="•"/>
            </a:pPr>
            <a:r>
              <a:rPr lang="nl-NL" sz="2800" dirty="0"/>
              <a:t> </a:t>
            </a:r>
            <a:r>
              <a:rPr lang="nl-NL" sz="2800" dirty="0" err="1" smtClean="0"/>
              <a:t>Bariatrische</a:t>
            </a:r>
            <a:r>
              <a:rPr lang="nl-NL" sz="2800" dirty="0" smtClean="0"/>
              <a:t> chirurgie bij obesitas nog steeds beste optie qua gewichtsdaling en effect op diabetes mellitus en hart- en vaatziekten </a:t>
            </a:r>
            <a:endParaRPr lang="nl-NL" sz="2800" dirty="0" smtClean="0"/>
          </a:p>
        </p:txBody>
      </p:sp>
    </p:spTree>
    <p:extLst>
      <p:ext uri="{BB962C8B-B14F-4D97-AF65-F5344CB8AC3E}">
        <p14:creationId xmlns:p14="http://schemas.microsoft.com/office/powerpoint/2010/main" val="3966898973"/>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e_Tergooi_2013">
  <a:themeElements>
    <a:clrScheme name="Presentatie_Tergooi_2013 1">
      <a:dk1>
        <a:srgbClr val="000000"/>
      </a:dk1>
      <a:lt1>
        <a:srgbClr val="FFFFFF"/>
      </a:lt1>
      <a:dk2>
        <a:srgbClr val="CF2F44"/>
      </a:dk2>
      <a:lt2>
        <a:srgbClr val="CCCCCC"/>
      </a:lt2>
      <a:accent1>
        <a:srgbClr val="CF2F44"/>
      </a:accent1>
      <a:accent2>
        <a:srgbClr val="7AB800"/>
      </a:accent2>
      <a:accent3>
        <a:srgbClr val="FFFFFF"/>
      </a:accent3>
      <a:accent4>
        <a:srgbClr val="000000"/>
      </a:accent4>
      <a:accent5>
        <a:srgbClr val="E4ADB0"/>
      </a:accent5>
      <a:accent6>
        <a:srgbClr val="6EA600"/>
      </a:accent6>
      <a:hlink>
        <a:srgbClr val="FFCB35"/>
      </a:hlink>
      <a:folHlink>
        <a:srgbClr val="29ABE2"/>
      </a:folHlink>
    </a:clrScheme>
    <a:fontScheme name="Presentatie_Tergooi_2013">
      <a:majorFont>
        <a:latin typeface="Georgia"/>
        <a:ea typeface="ＭＳ Ｐゴシック"/>
        <a:cs typeface="Arial"/>
      </a:majorFont>
      <a:minorFont>
        <a:latin typeface="Georgia"/>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a:ln>
              <a:noFill/>
            </a:ln>
            <a:solidFill>
              <a:schemeClr val="tx1"/>
            </a:solidFill>
            <a:effectLst/>
            <a:latin typeface="Georgia" charset="0"/>
            <a:ea typeface="ＭＳ Ｐゴシック" charset="0"/>
            <a:cs typeface="Arial"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a:ln>
              <a:noFill/>
            </a:ln>
            <a:solidFill>
              <a:schemeClr val="tx1"/>
            </a:solidFill>
            <a:effectLst/>
            <a:latin typeface="Georgia" charset="0"/>
            <a:ea typeface="ＭＳ Ｐゴシック" charset="0"/>
            <a:cs typeface="Arial" charset="0"/>
          </a:defRPr>
        </a:defPPr>
      </a:lstStyle>
    </a:lnDef>
  </a:objectDefaults>
  <a:extraClrSchemeLst>
    <a:extraClrScheme>
      <a:clrScheme name="Presentatie_Tergooi_2013 1">
        <a:dk1>
          <a:srgbClr val="000000"/>
        </a:dk1>
        <a:lt1>
          <a:srgbClr val="FFFFFF"/>
        </a:lt1>
        <a:dk2>
          <a:srgbClr val="CF2F44"/>
        </a:dk2>
        <a:lt2>
          <a:srgbClr val="CCCCCC"/>
        </a:lt2>
        <a:accent1>
          <a:srgbClr val="CF2F44"/>
        </a:accent1>
        <a:accent2>
          <a:srgbClr val="7AB800"/>
        </a:accent2>
        <a:accent3>
          <a:srgbClr val="FFFFFF"/>
        </a:accent3>
        <a:accent4>
          <a:srgbClr val="000000"/>
        </a:accent4>
        <a:accent5>
          <a:srgbClr val="E4ADB0"/>
        </a:accent5>
        <a:accent6>
          <a:srgbClr val="6EA600"/>
        </a:accent6>
        <a:hlink>
          <a:srgbClr val="FFCB35"/>
        </a:hlink>
        <a:folHlink>
          <a:srgbClr val="29ABE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D04E3BC1B9F8B4683B5F45254A2EF59" ma:contentTypeVersion="16" ma:contentTypeDescription="Een nieuw document maken." ma:contentTypeScope="" ma:versionID="949672b2a01b0dfe3935c045a7cce184">
  <xsd:schema xmlns:xsd="http://www.w3.org/2001/XMLSchema" xmlns:xs="http://www.w3.org/2001/XMLSchema" xmlns:p="http://schemas.microsoft.com/office/2006/metadata/properties" xmlns:ns2="02d7853b-d75d-4c50-bdc5-f99958211bb2" xmlns:ns3="d5b3e424-b0ed-482e-b9bb-ad1a49d09ebd" targetNamespace="http://schemas.microsoft.com/office/2006/metadata/properties" ma:root="true" ma:fieldsID="085d5d10d0183a434778d41b712435f0" ns2:_="" ns3:_="">
    <xsd:import namespace="02d7853b-d75d-4c50-bdc5-f99958211bb2"/>
    <xsd:import namespace="d5b3e424-b0ed-482e-b9bb-ad1a49d09eb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ServiceLocation"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d7853b-d75d-4c50-bdc5-f99958211bb2"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ebfd8285-7118-4bc3-ba15-c3805359fcb6}" ma:internalName="TaxCatchAll" ma:showField="CatchAllData" ma:web="02d7853b-d75d-4c50-bdc5-f99958211bb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5b3e424-b0ed-482e-b9bb-ad1a49d09eb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3d408531-16bf-4205-8b2e-2741fafa2de9"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5b3e424-b0ed-482e-b9bb-ad1a49d09ebd">
      <Terms xmlns="http://schemas.microsoft.com/office/infopath/2007/PartnerControls"/>
    </lcf76f155ced4ddcb4097134ff3c332f>
    <TaxCatchAll xmlns="02d7853b-d75d-4c50-bdc5-f99958211bb2" xsi:nil="true"/>
  </documentManagement>
</p:properties>
</file>

<file path=customXml/itemProps1.xml><?xml version="1.0" encoding="utf-8"?>
<ds:datastoreItem xmlns:ds="http://schemas.openxmlformats.org/officeDocument/2006/customXml" ds:itemID="{831A979C-549D-4170-8AD2-17934BA087F3}"/>
</file>

<file path=customXml/itemProps2.xml><?xml version="1.0" encoding="utf-8"?>
<ds:datastoreItem xmlns:ds="http://schemas.openxmlformats.org/officeDocument/2006/customXml" ds:itemID="{7DA30E79-1FCA-4C42-8B25-A0556B146B63}"/>
</file>

<file path=customXml/itemProps3.xml><?xml version="1.0" encoding="utf-8"?>
<ds:datastoreItem xmlns:ds="http://schemas.openxmlformats.org/officeDocument/2006/customXml" ds:itemID="{BD8FCF69-D910-482E-8AF6-6A1BDEA5F635}"/>
</file>

<file path=docProps/app.xml><?xml version="1.0" encoding="utf-8"?>
<Properties xmlns="http://schemas.openxmlformats.org/officeDocument/2006/extended-properties" xmlns:vt="http://schemas.openxmlformats.org/officeDocument/2006/docPropsVTypes">
  <Template>Powerpointsjabloon van Tergooi</Template>
  <TotalTime>9440</TotalTime>
  <Words>1989</Words>
  <Application>Microsoft Office PowerPoint</Application>
  <PresentationFormat>Diavoorstelling (4:3)</PresentationFormat>
  <Paragraphs>208</Paragraphs>
  <Slides>28</Slides>
  <Notes>3</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28</vt:i4>
      </vt:variant>
    </vt:vector>
  </HeadingPairs>
  <TitlesOfParts>
    <vt:vector size="37" baseType="lpstr">
      <vt:lpstr>ＭＳ Ｐゴシック</vt:lpstr>
      <vt:lpstr>Arial</vt:lpstr>
      <vt:lpstr>Calibri</vt:lpstr>
      <vt:lpstr>Georgia</vt:lpstr>
      <vt:lpstr>Symbol</vt:lpstr>
      <vt:lpstr>Times New Roman</vt:lpstr>
      <vt:lpstr>Verdana</vt:lpstr>
      <vt:lpstr>ヒラギノ角ゴ Pro W3</vt:lpstr>
      <vt:lpstr>Presentatie_Tergooi_2013</vt:lpstr>
      <vt:lpstr>PowerPoint-presentatie</vt:lpstr>
      <vt:lpstr>Disclosure belangen spreker </vt:lpstr>
      <vt:lpstr>Cijfers hart- en vaatziekten</vt:lpstr>
      <vt:lpstr>PowerPoint-presentatie</vt:lpstr>
      <vt:lpstr>CVD risico diabetes mellitus </vt:lpstr>
      <vt:lpstr>Risicofactoren vaatlijden</vt:lpstr>
      <vt:lpstr>PowerPoint-presentatie</vt:lpstr>
      <vt:lpstr>PowerPoint-presentatie</vt:lpstr>
      <vt:lpstr>27 jarige vrouw</vt:lpstr>
      <vt:lpstr>Aanpak obesitas (en hart- en vaatziekten en diabetes mellitus )</vt:lpstr>
      <vt:lpstr>Dieet</vt:lpstr>
      <vt:lpstr>PowerPoint-presentatie</vt:lpstr>
      <vt:lpstr>Preventie en leefstijl</vt:lpstr>
      <vt:lpstr>GLI: gestructureerde leefstijl interventie</vt:lpstr>
      <vt:lpstr>PowerPoint-presentatie</vt:lpstr>
      <vt:lpstr>PowerPoint-presentatie</vt:lpstr>
      <vt:lpstr>Succes van leefstijlinterventies</vt:lpstr>
      <vt:lpstr>Welk percentage gewichtsdaling heeft een klinisch effect? </vt:lpstr>
      <vt:lpstr>Medicatie bij obesitas</vt:lpstr>
      <vt:lpstr>PowerPoint-presentatie</vt:lpstr>
      <vt:lpstr>Liraglutide (3 mg) en Semaglutide (2.4 mg)</vt:lpstr>
      <vt:lpstr>Vergoedingsvoorwaarden GLP1</vt:lpstr>
      <vt:lpstr>Mysimba </vt:lpstr>
      <vt:lpstr>Vergoeding Mysimba </vt:lpstr>
      <vt:lpstr>Kosten obesitas medicatie (euro) </vt:lpstr>
      <vt:lpstr>Gastric bypass: maagverkleining</vt:lpstr>
      <vt:lpstr>PowerPoint-presentatie</vt:lpstr>
      <vt:lpstr>Conclusie</vt:lpstr>
    </vt:vector>
  </TitlesOfParts>
  <Manager/>
  <Company>Tergooiziekenhuizen</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subject/>
  <dc:creator>rvinkk</dc:creator>
  <cp:keywords/>
  <dc:description/>
  <cp:lastModifiedBy>Kamphuisen, Pieter Willem</cp:lastModifiedBy>
  <cp:revision>275</cp:revision>
  <dcterms:created xsi:type="dcterms:W3CDTF">2011-07-29T16:11:27Z</dcterms:created>
  <dcterms:modified xsi:type="dcterms:W3CDTF">2023-05-10T14:57:43Z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0x0101008D04E3BC1B9F8B4683B5F45254A2EF59</vt:lpwstr>
  </property>
</Properties>
</file>