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png" ContentType="image/png"/>
  <Default Extension="rels" ContentType="application/vnd.openxmlformats-package.relationships+xml"/>
  <Default Extension="svg" ContentType="image/svg+xml"/>
  <Default Extension="tiff" ContentType="image/tiff"/>
  <Default Extension="wmf" ContentType="image/x-wmf"/>
  <Default Extension="xml" ContentType="application/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presentation.xml" ContentType="application/vnd.openxmlformats-officedocument.presentationml.presentation.main+xml"/>
  <Override PartName="/ppt/slides/slide71.xml" ContentType="application/vnd.openxmlformats-officedocument.presentationml.slide+xml"/>
  <Override PartName="/ppt/slides/slide70.xml" ContentType="application/vnd.openxmlformats-officedocument.presentationml.slide+xml"/>
  <Override PartName="/ppt/slides/slide69.xml" ContentType="application/vnd.openxmlformats-officedocument.presentationml.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12.xml" ContentType="application/vnd.openxmlformats-officedocument.presentationml.notesSlide+xml"/>
  <Override PartName="/ppt/notesSlides/notesSlide11.xml" ContentType="application/vnd.openxmlformats-officedocument.presentationml.notesSlide+xml"/>
  <Override PartName="/ppt/notesSlides/notesSlide10.xml" ContentType="application/vnd.openxmlformats-officedocument.presentationml.notesSlide+xml"/>
  <Override PartName="/ppt/notesSlides/notesSlide9.xml" ContentType="application/vnd.openxmlformats-officedocument.presentationml.notesSlide+xml"/>
  <Override PartName="/ppt/notesSlides/notesSlide8.xml" ContentType="application/vnd.openxmlformats-officedocument.presentationml.notesSlide+xml"/>
  <Override PartName="/ppt/notesSlides/notesSlide7.xml" ContentType="application/vnd.openxmlformats-officedocument.presentationml.notesSlide+xml"/>
  <Override PartName="/ppt/notesSlides/notesSlide6.xml" ContentType="application/vnd.openxmlformats-officedocument.presentationml.notesSlide+xml"/>
  <Override PartName="/ppt/notesSlides/notesSlide5.xml" ContentType="application/vnd.openxmlformats-officedocument.presentationml.notesSlide+xml"/>
  <Override PartName="/ppt/notesSlides/notesSlide4.xml" ContentType="application/vnd.openxmlformats-officedocument.presentationml.notesSlide+xml"/>
  <Override PartName="/ppt/notesSlides/notesSlide3.xml" ContentType="application/vnd.openxmlformats-officedocument.presentationml.notesSlide+xml"/>
  <Override PartName="/ppt/notesSlides/notesSlide2.xml" ContentType="application/vnd.openxmlformats-officedocument.presentationml.notesSlide+xml"/>
  <Override PartName="/ppt/notesSlides/notesSlide1.xml" ContentType="application/vnd.openxmlformats-officedocument.presentationml.notesSlide+xml"/>
  <Override PartName="/ppt/slideLayouts/slideLayout34.xml" ContentType="application/vnd.openxmlformats-officedocument.presentationml.slideLayout+xml"/>
  <Override PartName="/ppt/slideLayouts/slideLayout33.xml" ContentType="application/vnd.openxmlformats-officedocument.presentationml.slideLayout+xml"/>
  <Override PartName="/ppt/slideLayouts/slideLayout32.xml" ContentType="application/vnd.openxmlformats-officedocument.presentationml.slideLayout+xml"/>
  <Override PartName="/ppt/slideLayouts/slideLayout31.xml" ContentType="application/vnd.openxmlformats-officedocument.presentationml.slideLayout+xml"/>
  <Override PartName="/ppt/slideLayouts/slideLayout30.xml" ContentType="application/vnd.openxmlformats-officedocument.presentationml.slideLayout+xml"/>
  <Override PartName="/ppt/slideLayouts/slideLayout29.xml" ContentType="application/vnd.openxmlformats-officedocument.presentationml.slideLayout+xml"/>
  <Override PartName="/ppt/slideLayouts/slideLayout28.xml" ContentType="application/vnd.openxmlformats-officedocument.presentationml.slideLayout+xml"/>
  <Override PartName="/ppt/slideLayouts/slideLayout27.xml" ContentType="application/vnd.openxmlformats-officedocument.presentationml.slideLayout+xml"/>
  <Override PartName="/ppt/slideLayouts/slideLayout26.xml" ContentType="application/vnd.openxmlformats-officedocument.presentationml.slideLayout+xml"/>
  <Override PartName="/ppt/slideLayouts/slideLayout25.xml" ContentType="application/vnd.openxmlformats-officedocument.presentationml.slideLayout+xml"/>
  <Override PartName="/ppt/slideLayouts/slideLayout24.xml" ContentType="application/vnd.openxmlformats-officedocument.presentationml.slideLayout+xml"/>
  <Override PartName="/ppt/slideLayouts/slideLayout23.xml" ContentType="application/vnd.openxmlformats-officedocument.presentationml.slideLayout+xml"/>
  <Override PartName="/ppt/slideLayouts/slideLayout22.xml" ContentType="application/vnd.openxmlformats-officedocument.presentationml.slideLayout+xml"/>
  <Override PartName="/ppt/slideLayouts/slideLayout21.xml" ContentType="application/vnd.openxmlformats-officedocument.presentationml.slideLayout+xml"/>
  <Override PartName="/ppt/slideLayouts/slideLayout20.xml" ContentType="application/vnd.openxmlformats-officedocument.presentationml.slideLayout+xml"/>
  <Override PartName="/ppt/slideLayouts/slideLayout19.xml" ContentType="application/vnd.openxmlformats-officedocument.presentationml.slideLayout+xml"/>
  <Override PartName="/ppt/slideLayouts/slideLayout18.xml" ContentType="application/vnd.openxmlformats-officedocument.presentationml.slideLayout+xml"/>
  <Override PartName="/ppt/slideLayouts/slideLayout17.xml" ContentType="application/vnd.openxmlformats-officedocument.presentationml.slideLayout+xml"/>
  <Override PartName="/ppt/slideLayouts/slideLayout16.xml" ContentType="application/vnd.openxmlformats-officedocument.presentationml.slideLayout+xml"/>
  <Override PartName="/ppt/slideLayouts/slideLayout15.xml" ContentType="application/vnd.openxmlformats-officedocument.presentationml.slideLayout+xml"/>
  <Override PartName="/ppt/slideLayouts/slideLayout14.xml" ContentType="application/vnd.openxmlformats-officedocument.presentationml.slideLayout+xml"/>
  <Override PartName="/ppt/slideLayouts/slideLayout13.xml" ContentType="application/vnd.openxmlformats-officedocument.presentationml.slideLayout+xml"/>
  <Override PartName="/ppt/slideLayouts/slideLayout12.xml" ContentType="application/vnd.openxmlformats-officedocument.presentationml.slideLayout+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Layouts/slideLayout9.xml" ContentType="application/vnd.openxmlformats-officedocument.presentationml.slideLayout+xml"/>
  <Override PartName="/ppt/slideLayouts/slideLayout8.xml" ContentType="application/vnd.openxmlformats-officedocument.presentationml.slideLayout+xml"/>
  <Override PartName="/ppt/slideLayouts/slideLayout7.xml" ContentType="application/vnd.openxmlformats-officedocument.presentationml.slideLayout+xml"/>
  <Override PartName="/ppt/slideLayouts/slideLayout6.xml" ContentType="application/vnd.openxmlformats-officedocument.presentationml.slideLayout+xml"/>
  <Override PartName="/ppt/slideLayouts/slideLayout5.xml" ContentType="application/vnd.openxmlformats-officedocument.presentationml.slideLayout+xml"/>
  <Override PartName="/ppt/slideLayouts/slideLayout4.xml" ContentType="application/vnd.openxmlformats-officedocument.presentationml.slideLayout+xml"/>
  <Override PartName="/ppt/slideLayouts/slideLayout3.xml" ContentType="application/vnd.openxmlformats-officedocument.presentationml.slideLayout+xml"/>
  <Override PartName="/ppt/slideLayouts/slideLayout2.xml" ContentType="application/vnd.openxmlformats-officedocument.presentationml.slideLayout+xml"/>
  <Override PartName="/ppt/slideLayouts/slideLayout1.xml" ContentType="application/vnd.openxmlformats-officedocument.presentationml.slideLayout+xml"/>
  <Override PartName="/ppt/slideMasters/slideMaster3.xml" ContentType="application/vnd.openxmlformats-officedocument.presentationml.slideMaster+xml"/>
  <Override PartName="/ppt/slideMasters/slideMaster2.xml" ContentType="application/vnd.openxmlformats-officedocument.presentationml.slideMaster+xml"/>
  <Override PartName="/ppt/slideMasters/slideMaster1.xml" ContentType="application/vnd.openxmlformats-officedocument.presentationml.slideMaster+xml"/>
  <Override PartName="/ppt/notesSlides/notesSlide29.xml" ContentType="application/vnd.openxmlformats-officedocument.presentationml.notesSlide+xml"/>
  <Override PartName="/ppt/notesMasters/notesMaster1.xml" ContentType="application/vnd.openxmlformats-officedocument.presentationml.notesMaster+xml"/>
  <Override PartName="/ppt/theme/theme1.xml" ContentType="application/vnd.openxmlformats-officedocument.theme+xml"/>
  <Override PartName="/ppt/theme/theme4.xml" ContentType="application/vnd.openxmlformats-officedocument.theme+xml"/>
  <Override PartName="/ppt/theme/theme3.xml" ContentType="application/vnd.openxmlformats-officedocument.theme+xml"/>
  <Override PartName="/ppt/theme/theme2.xml" ContentType="application/vnd.openxmlformats-officedocument.theme+xml"/>
  <Override PartName="/ppt/viewProps.xml" ContentType="application/vnd.openxmlformats-officedocument.presentationml.viewProps+xml"/>
  <Override PartName="/ppt/presProps.xml" ContentType="application/vnd.openxmlformats-officedocument.presentationml.presProps+xml"/>
  <Override PartName="/ppt/tableStyles.xml" ContentType="application/vnd.openxmlformats-officedocument.presentationml.tableStyles+xml"/>
  <Override PartName="/docProps/app.xml" ContentType="application/vnd.openxmlformats-officedocument.extended-properties+xml"/>
  <Override PartName="/docProps/core.xml" ContentType="application/vnd.openxmlformats-package.core-properties+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 id="2147483660" r:id="rId2"/>
    <p:sldMasterId id="2147483673" r:id="rId3"/>
  </p:sldMasterIdLst>
  <p:notesMasterIdLst>
    <p:notesMasterId r:id="rId75"/>
  </p:notesMasterIdLst>
  <p:sldIdLst>
    <p:sldId id="5873" r:id="rId4"/>
    <p:sldId id="5904" r:id="rId5"/>
    <p:sldId id="5871" r:id="rId6"/>
    <p:sldId id="5879" r:id="rId7"/>
    <p:sldId id="1259" r:id="rId8"/>
    <p:sldId id="1260" r:id="rId9"/>
    <p:sldId id="1173" r:id="rId10"/>
    <p:sldId id="6396" r:id="rId11"/>
    <p:sldId id="6400" r:id="rId12"/>
    <p:sldId id="6401" r:id="rId13"/>
    <p:sldId id="6402" r:id="rId14"/>
    <p:sldId id="6403" r:id="rId15"/>
    <p:sldId id="6399" r:id="rId16"/>
    <p:sldId id="6398" r:id="rId17"/>
    <p:sldId id="1263" r:id="rId18"/>
    <p:sldId id="5882" r:id="rId19"/>
    <p:sldId id="2808" r:id="rId20"/>
    <p:sldId id="2810" r:id="rId21"/>
    <p:sldId id="2811" r:id="rId22"/>
    <p:sldId id="5884" r:id="rId23"/>
    <p:sldId id="2815" r:id="rId24"/>
    <p:sldId id="5886" r:id="rId25"/>
    <p:sldId id="2819" r:id="rId26"/>
    <p:sldId id="2820" r:id="rId27"/>
    <p:sldId id="6409" r:id="rId28"/>
    <p:sldId id="5888" r:id="rId29"/>
    <p:sldId id="2824" r:id="rId30"/>
    <p:sldId id="2825" r:id="rId31"/>
    <p:sldId id="2826" r:id="rId32"/>
    <p:sldId id="2827" r:id="rId33"/>
    <p:sldId id="2828" r:id="rId34"/>
    <p:sldId id="1250" r:id="rId35"/>
    <p:sldId id="2832" r:id="rId36"/>
    <p:sldId id="2833" r:id="rId37"/>
    <p:sldId id="1264" r:id="rId38"/>
    <p:sldId id="2834" r:id="rId39"/>
    <p:sldId id="2896" r:id="rId40"/>
    <p:sldId id="6408" r:id="rId41"/>
    <p:sldId id="5889" r:id="rId42"/>
    <p:sldId id="2835" r:id="rId43"/>
    <p:sldId id="2837" r:id="rId44"/>
    <p:sldId id="2838" r:id="rId45"/>
    <p:sldId id="2889" r:id="rId46"/>
    <p:sldId id="5891" r:id="rId47"/>
    <p:sldId id="2843" r:id="rId48"/>
    <p:sldId id="2844" r:id="rId49"/>
    <p:sldId id="2845" r:id="rId50"/>
    <p:sldId id="2846" r:id="rId51"/>
    <p:sldId id="1251" r:id="rId52"/>
    <p:sldId id="2847" r:id="rId53"/>
    <p:sldId id="2848" r:id="rId54"/>
    <p:sldId id="2849" r:id="rId55"/>
    <p:sldId id="261" r:id="rId56"/>
    <p:sldId id="2862" r:id="rId57"/>
    <p:sldId id="2864" r:id="rId58"/>
    <p:sldId id="6410" r:id="rId59"/>
    <p:sldId id="6411" r:id="rId60"/>
    <p:sldId id="6407" r:id="rId61"/>
    <p:sldId id="5907" r:id="rId62"/>
    <p:sldId id="2897" r:id="rId63"/>
    <p:sldId id="2898" r:id="rId64"/>
    <p:sldId id="2899" r:id="rId65"/>
    <p:sldId id="2900" r:id="rId66"/>
    <p:sldId id="2875" r:id="rId67"/>
    <p:sldId id="2801" r:id="rId68"/>
    <p:sldId id="5691" r:id="rId69"/>
    <p:sldId id="2873" r:id="rId70"/>
    <p:sldId id="2877" r:id="rId71"/>
    <p:sldId id="2804" r:id="rId72"/>
    <p:sldId id="2878" r:id="rId73"/>
    <p:sldId id="279" r:id="rId74"/>
  </p:sldIdLst>
  <p:sldSz cx="12192000" cy="6858000"/>
  <p:notesSz cx="6858000" cy="9144000"/>
  <p:defaultText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75BF"/>
    <a:srgbClr val="FCCE30"/>
    <a:srgbClr val="004876"/>
    <a:srgbClr val="093153"/>
    <a:srgbClr val="A7CADE"/>
    <a:srgbClr val="2F9FE3"/>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ijl, gemiddeld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8245"/>
    <p:restoredTop sz="68421"/>
  </p:normalViewPr>
  <p:slideViewPr>
    <p:cSldViewPr snapToGrid="0">
      <p:cViewPr varScale="1">
        <p:scale>
          <a:sx n="141" d="100"/>
          <a:sy n="141" d="100"/>
        </p:scale>
        <p:origin x="1104" y="19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3.xml"/><Relationship Id="rId21" Type="http://schemas.openxmlformats.org/officeDocument/2006/relationships/slide" Target="slides/slide18.xml"/><Relationship Id="rId42" Type="http://schemas.openxmlformats.org/officeDocument/2006/relationships/slide" Target="slides/slide39.xml"/><Relationship Id="rId47" Type="http://schemas.openxmlformats.org/officeDocument/2006/relationships/slide" Target="slides/slide44.xml"/><Relationship Id="rId63" Type="http://schemas.openxmlformats.org/officeDocument/2006/relationships/slide" Target="slides/slide60.xml"/><Relationship Id="rId68" Type="http://schemas.openxmlformats.org/officeDocument/2006/relationships/slide" Target="slides/slide65.xml"/><Relationship Id="rId16" Type="http://schemas.openxmlformats.org/officeDocument/2006/relationships/slide" Target="slides/slide13.xml"/><Relationship Id="rId11" Type="http://schemas.openxmlformats.org/officeDocument/2006/relationships/slide" Target="slides/slide8.xml"/><Relationship Id="rId32" Type="http://schemas.openxmlformats.org/officeDocument/2006/relationships/slide" Target="slides/slide29.xml"/><Relationship Id="rId37" Type="http://schemas.openxmlformats.org/officeDocument/2006/relationships/slide" Target="slides/slide34.xml"/><Relationship Id="rId53" Type="http://schemas.openxmlformats.org/officeDocument/2006/relationships/slide" Target="slides/slide50.xml"/><Relationship Id="rId58" Type="http://schemas.openxmlformats.org/officeDocument/2006/relationships/slide" Target="slides/slide55.xml"/><Relationship Id="rId74" Type="http://schemas.openxmlformats.org/officeDocument/2006/relationships/slide" Target="slides/slide71.xml"/><Relationship Id="rId79" Type="http://schemas.openxmlformats.org/officeDocument/2006/relationships/tableStyles" Target="tableStyles.xml"/><Relationship Id="rId5" Type="http://schemas.openxmlformats.org/officeDocument/2006/relationships/slide" Target="slides/slide2.xml"/><Relationship Id="rId61" Type="http://schemas.openxmlformats.org/officeDocument/2006/relationships/slide" Target="slides/slide58.xml"/><Relationship Id="rId82" Type="http://schemas.openxmlformats.org/officeDocument/2006/relationships/customXml" Target="../customXml/item3.xml"/><Relationship Id="rId19" Type="http://schemas.openxmlformats.org/officeDocument/2006/relationships/slide" Target="slides/slide1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 Id="rId43" Type="http://schemas.openxmlformats.org/officeDocument/2006/relationships/slide" Target="slides/slide40.xml"/><Relationship Id="rId48" Type="http://schemas.openxmlformats.org/officeDocument/2006/relationships/slide" Target="slides/slide45.xml"/><Relationship Id="rId56" Type="http://schemas.openxmlformats.org/officeDocument/2006/relationships/slide" Target="slides/slide53.xml"/><Relationship Id="rId64" Type="http://schemas.openxmlformats.org/officeDocument/2006/relationships/slide" Target="slides/slide61.xml"/><Relationship Id="rId69" Type="http://schemas.openxmlformats.org/officeDocument/2006/relationships/slide" Target="slides/slide66.xml"/><Relationship Id="rId77" Type="http://schemas.openxmlformats.org/officeDocument/2006/relationships/viewProps" Target="viewProps.xml"/><Relationship Id="rId8" Type="http://schemas.openxmlformats.org/officeDocument/2006/relationships/slide" Target="slides/slide5.xml"/><Relationship Id="rId51" Type="http://schemas.openxmlformats.org/officeDocument/2006/relationships/slide" Target="slides/slide48.xml"/><Relationship Id="rId72" Type="http://schemas.openxmlformats.org/officeDocument/2006/relationships/slide" Target="slides/slide69.xml"/><Relationship Id="rId80" Type="http://schemas.openxmlformats.org/officeDocument/2006/relationships/customXml" Target="../customXml/item1.xml"/><Relationship Id="rId3" Type="http://schemas.openxmlformats.org/officeDocument/2006/relationships/slideMaster" Target="slideMasters/slideMaster3.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slide" Target="slides/slide35.xml"/><Relationship Id="rId46" Type="http://schemas.openxmlformats.org/officeDocument/2006/relationships/slide" Target="slides/slide43.xml"/><Relationship Id="rId59" Type="http://schemas.openxmlformats.org/officeDocument/2006/relationships/slide" Target="slides/slide56.xml"/><Relationship Id="rId67" Type="http://schemas.openxmlformats.org/officeDocument/2006/relationships/slide" Target="slides/slide64.xml"/><Relationship Id="rId20" Type="http://schemas.openxmlformats.org/officeDocument/2006/relationships/slide" Target="slides/slide17.xml"/><Relationship Id="rId41" Type="http://schemas.openxmlformats.org/officeDocument/2006/relationships/slide" Target="slides/slide38.xml"/><Relationship Id="rId54" Type="http://schemas.openxmlformats.org/officeDocument/2006/relationships/slide" Target="slides/slide51.xml"/><Relationship Id="rId62" Type="http://schemas.openxmlformats.org/officeDocument/2006/relationships/slide" Target="slides/slide59.xml"/><Relationship Id="rId70" Type="http://schemas.openxmlformats.org/officeDocument/2006/relationships/slide" Target="slides/slide67.xml"/><Relationship Id="rId75"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3.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49" Type="http://schemas.openxmlformats.org/officeDocument/2006/relationships/slide" Target="slides/slide46.xml"/><Relationship Id="rId57" Type="http://schemas.openxmlformats.org/officeDocument/2006/relationships/slide" Target="slides/slide54.xml"/><Relationship Id="rId10" Type="http://schemas.openxmlformats.org/officeDocument/2006/relationships/slide" Target="slides/slide7.xml"/><Relationship Id="rId31" Type="http://schemas.openxmlformats.org/officeDocument/2006/relationships/slide" Target="slides/slide28.xml"/><Relationship Id="rId44" Type="http://schemas.openxmlformats.org/officeDocument/2006/relationships/slide" Target="slides/slide41.xml"/><Relationship Id="rId52" Type="http://schemas.openxmlformats.org/officeDocument/2006/relationships/slide" Target="slides/slide49.xml"/><Relationship Id="rId60" Type="http://schemas.openxmlformats.org/officeDocument/2006/relationships/slide" Target="slides/slide57.xml"/><Relationship Id="rId65" Type="http://schemas.openxmlformats.org/officeDocument/2006/relationships/slide" Target="slides/slide62.xml"/><Relationship Id="rId73" Type="http://schemas.openxmlformats.org/officeDocument/2006/relationships/slide" Target="slides/slide70.xml"/><Relationship Id="rId78" Type="http://schemas.openxmlformats.org/officeDocument/2006/relationships/theme" Target="theme/theme1.xml"/><Relationship Id="rId81" Type="http://schemas.openxmlformats.org/officeDocument/2006/relationships/customXml" Target="../customXml/item2.xml"/><Relationship Id="rId4" Type="http://schemas.openxmlformats.org/officeDocument/2006/relationships/slide" Target="slides/slide1.xml"/><Relationship Id="rId9" Type="http://schemas.openxmlformats.org/officeDocument/2006/relationships/slide" Target="slides/slide6.xml"/><Relationship Id="rId13" Type="http://schemas.openxmlformats.org/officeDocument/2006/relationships/slide" Target="slides/slide10.xml"/><Relationship Id="rId18" Type="http://schemas.openxmlformats.org/officeDocument/2006/relationships/slide" Target="slides/slide15.xml"/><Relationship Id="rId39" Type="http://schemas.openxmlformats.org/officeDocument/2006/relationships/slide" Target="slides/slide36.xml"/><Relationship Id="rId34" Type="http://schemas.openxmlformats.org/officeDocument/2006/relationships/slide" Target="slides/slide31.xml"/><Relationship Id="rId50" Type="http://schemas.openxmlformats.org/officeDocument/2006/relationships/slide" Target="slides/slide47.xml"/><Relationship Id="rId55" Type="http://schemas.openxmlformats.org/officeDocument/2006/relationships/slide" Target="slides/slide52.xml"/><Relationship Id="rId76" Type="http://schemas.openxmlformats.org/officeDocument/2006/relationships/presProps" Target="presProps.xml"/><Relationship Id="rId7" Type="http://schemas.openxmlformats.org/officeDocument/2006/relationships/slide" Target="slides/slide4.xml"/><Relationship Id="rId71" Type="http://schemas.openxmlformats.org/officeDocument/2006/relationships/slide" Target="slides/slide68.xml"/><Relationship Id="rId2" Type="http://schemas.openxmlformats.org/officeDocument/2006/relationships/slideMaster" Target="slideMasters/slideMaster2.xml"/><Relationship Id="rId29" Type="http://schemas.openxmlformats.org/officeDocument/2006/relationships/slide" Target="slides/slide26.xml"/><Relationship Id="rId24" Type="http://schemas.openxmlformats.org/officeDocument/2006/relationships/slide" Target="slides/slide21.xml"/><Relationship Id="rId40" Type="http://schemas.openxmlformats.org/officeDocument/2006/relationships/slide" Target="slides/slide37.xml"/><Relationship Id="rId45" Type="http://schemas.openxmlformats.org/officeDocument/2006/relationships/slide" Target="slides/slide42.xml"/><Relationship Id="rId66" Type="http://schemas.openxmlformats.org/officeDocument/2006/relationships/slide" Target="slides/slide6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l-NL"/>
          </a:p>
        </p:txBody>
      </p:sp>
      <p:sp>
        <p:nvSpPr>
          <p:cNvPr id="3" name="Tijdelijke aanduiding voor datum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455E805-2A0A-264E-BBE9-2BE34F16390A}" type="datetimeFigureOut">
              <a:rPr lang="nl-NL" smtClean="0"/>
              <a:t>11-11-2025</a:t>
            </a:fld>
            <a:endParaRPr lang="nl-NL"/>
          </a:p>
        </p:txBody>
      </p:sp>
      <p:sp>
        <p:nvSpPr>
          <p:cNvPr id="4" name="Tijdelijke aanduiding voor dia-afbeelding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nl-NL"/>
          </a:p>
        </p:txBody>
      </p:sp>
      <p:sp>
        <p:nvSpPr>
          <p:cNvPr id="5" name="Tijdelijke aanduiding voor notiti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6" name="Tijdelijke aanduiding voor voetteks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nl-NL"/>
          </a:p>
        </p:txBody>
      </p:sp>
      <p:sp>
        <p:nvSpPr>
          <p:cNvPr id="7" name="Tijdelijke aanduiding voor dia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CBA164E-778D-FC47-872A-9CF814674FB2}" type="slidenum">
              <a:rPr lang="nl-NL" smtClean="0"/>
              <a:t>‹nr.›</a:t>
            </a:fld>
            <a:endParaRPr lang="nl-NL"/>
          </a:p>
        </p:txBody>
      </p:sp>
    </p:spTree>
    <p:extLst>
      <p:ext uri="{BB962C8B-B14F-4D97-AF65-F5344CB8AC3E}">
        <p14:creationId xmlns:p14="http://schemas.microsoft.com/office/powerpoint/2010/main" val="241864939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rtl="0"/>
            <a:r>
              <a:rPr lang="nl-NL" sz="1200" b="0" i="0" u="none" strike="noStrike" kern="1200" dirty="0">
                <a:solidFill>
                  <a:schemeClr val="tx1"/>
                </a:solidFill>
                <a:effectLst/>
                <a:latin typeface="+mn-lt"/>
                <a:ea typeface="+mn-ea"/>
                <a:cs typeface="+mn-cs"/>
              </a:rPr>
              <a:t>Goedenavond collega’s,</a:t>
            </a:r>
            <a:br>
              <a:rPr lang="nl-NL" sz="1200" b="0" i="0" u="none" strike="noStrike" kern="1200" dirty="0">
                <a:solidFill>
                  <a:schemeClr val="tx1"/>
                </a:solidFill>
                <a:effectLst/>
                <a:latin typeface="+mn-lt"/>
                <a:ea typeface="+mn-ea"/>
                <a:cs typeface="+mn-cs"/>
              </a:rPr>
            </a:br>
            <a:br>
              <a:rPr lang="nl-NL" sz="1200" b="0" i="0" u="none" strike="noStrike" kern="1200" dirty="0">
                <a:solidFill>
                  <a:schemeClr val="tx1"/>
                </a:solidFill>
                <a:effectLst/>
                <a:latin typeface="+mn-lt"/>
                <a:ea typeface="+mn-ea"/>
                <a:cs typeface="+mn-cs"/>
              </a:rPr>
            </a:br>
            <a:endParaRPr lang="nl-NL" sz="1200" b="0" i="0" u="none" strike="noStrike" kern="1200" dirty="0">
              <a:solidFill>
                <a:schemeClr val="tx1"/>
              </a:solidFill>
              <a:effectLst/>
              <a:latin typeface="+mn-lt"/>
              <a:ea typeface="+mn-ea"/>
              <a:cs typeface="+mn-cs"/>
            </a:endParaRPr>
          </a:p>
          <a:p>
            <a:r>
              <a:rPr lang="nl-NL" sz="1200" b="0" i="0" u="none" strike="noStrike" kern="1200" dirty="0">
                <a:solidFill>
                  <a:schemeClr val="tx1"/>
                </a:solidFill>
                <a:effectLst/>
                <a:latin typeface="+mn-lt"/>
                <a:ea typeface="+mn-ea"/>
                <a:cs typeface="+mn-cs"/>
              </a:rPr>
              <a:t>Welkom op deze online nascholing van Langerhans met als onderwerp Chronische Nierschade.</a:t>
            </a:r>
          </a:p>
          <a:p>
            <a:endParaRPr lang="nl-NL" sz="1200" b="0" i="0" u="none" strike="noStrike" kern="1200" dirty="0">
              <a:solidFill>
                <a:schemeClr val="tx1"/>
              </a:solidFill>
              <a:effectLst/>
              <a:latin typeface="+mn-lt"/>
              <a:ea typeface="+mn-ea"/>
              <a:cs typeface="+mn-cs"/>
            </a:endParaRPr>
          </a:p>
          <a:p>
            <a:r>
              <a:rPr lang="nl-NL" sz="1200" b="0" i="0" u="none" strike="noStrike" kern="1200" dirty="0">
                <a:solidFill>
                  <a:schemeClr val="tx1"/>
                </a:solidFill>
                <a:effectLst/>
                <a:latin typeface="+mn-lt"/>
                <a:ea typeface="+mn-ea"/>
                <a:cs typeface="+mn-cs"/>
              </a:rPr>
              <a:t>Mijn naam is …… en ik doe deze scholing samen met.....</a:t>
            </a:r>
          </a:p>
          <a:p>
            <a:pPr rtl="0"/>
            <a:endParaRPr lang="nl-NL" sz="1200" b="0" i="0" u="none" strike="noStrike" kern="1200" dirty="0">
              <a:solidFill>
                <a:schemeClr val="tx1"/>
              </a:solidFill>
              <a:effectLst/>
              <a:latin typeface="+mn-lt"/>
              <a:ea typeface="+mn-ea"/>
              <a:cs typeface="+mn-cs"/>
            </a:endParaRPr>
          </a:p>
          <a:p>
            <a:r>
              <a:rPr lang="nl-NL" sz="1200" b="0" i="0" u="none" strike="noStrike" kern="1200" dirty="0">
                <a:solidFill>
                  <a:schemeClr val="tx1"/>
                </a:solidFill>
                <a:effectLst/>
                <a:latin typeface="+mn-lt"/>
                <a:ea typeface="+mn-ea"/>
                <a:cs typeface="+mn-cs"/>
              </a:rPr>
              <a:t>Wat ontzettend fijn dat jullie er zijn! En wat is het mooi dat we nu op deze online manier toch nog kunnen nascholen. </a:t>
            </a:r>
            <a:br>
              <a:rPr lang="nl-NL" sz="1200" b="0" i="0" u="none" strike="noStrike" kern="1200" dirty="0">
                <a:solidFill>
                  <a:schemeClr val="tx1"/>
                </a:solidFill>
                <a:effectLst/>
                <a:latin typeface="+mn-lt"/>
                <a:ea typeface="+mn-ea"/>
                <a:cs typeface="+mn-cs"/>
              </a:rPr>
            </a:br>
            <a:endParaRPr lang="nl-NL" sz="1200" b="0" i="0" u="none" strike="noStrike" kern="1200" dirty="0">
              <a:solidFill>
                <a:schemeClr val="tx1"/>
              </a:solidFill>
              <a:effectLst/>
              <a:latin typeface="+mn-lt"/>
              <a:ea typeface="+mn-ea"/>
              <a:cs typeface="+mn-cs"/>
            </a:endParaRPr>
          </a:p>
          <a:p>
            <a:r>
              <a:rPr lang="nl-NL" sz="1200" b="0" i="0" u="none" strike="noStrike" kern="1200" dirty="0">
                <a:solidFill>
                  <a:schemeClr val="tx1"/>
                </a:solidFill>
                <a:effectLst/>
                <a:latin typeface="+mn-lt"/>
                <a:ea typeface="+mn-ea"/>
                <a:cs typeface="+mn-cs"/>
              </a:rPr>
              <a:t>We gaan ons uiterste best doen jullie een mooie en leerzame nascholingsavond te bieden. </a:t>
            </a:r>
            <a:br>
              <a:rPr lang="nl-NL" sz="1200" b="0" i="0" u="none" strike="noStrike" kern="1200" dirty="0">
                <a:solidFill>
                  <a:schemeClr val="tx1"/>
                </a:solidFill>
                <a:effectLst/>
                <a:latin typeface="+mn-lt"/>
                <a:ea typeface="+mn-ea"/>
                <a:cs typeface="+mn-cs"/>
              </a:rPr>
            </a:br>
            <a:endParaRPr lang="nl-NL" sz="1200" b="0" i="0" u="none" strike="noStrike" kern="1200" dirty="0">
              <a:solidFill>
                <a:schemeClr val="tx1"/>
              </a:solidFill>
              <a:effectLst/>
              <a:latin typeface="+mn-lt"/>
              <a:ea typeface="+mn-ea"/>
              <a:cs typeface="+mn-cs"/>
            </a:endParaRPr>
          </a:p>
          <a:p>
            <a:r>
              <a:rPr lang="nl-NL" sz="1200" b="0" i="0" u="none" strike="noStrike" kern="1200" dirty="0">
                <a:solidFill>
                  <a:schemeClr val="tx1"/>
                </a:solidFill>
                <a:effectLst/>
                <a:latin typeface="+mn-lt"/>
                <a:ea typeface="+mn-ea"/>
                <a:cs typeface="+mn-cs"/>
              </a:rPr>
              <a:t>Schroom niet en stel vooral al je inhoudelijke vragen via de openbare chat!"</a:t>
            </a:r>
            <a:br>
              <a:rPr lang="nl-NL" sz="1200" b="0" i="0" u="none" strike="noStrike" kern="1200" dirty="0">
                <a:solidFill>
                  <a:schemeClr val="tx1"/>
                </a:solidFill>
                <a:effectLst/>
                <a:latin typeface="+mn-lt"/>
                <a:ea typeface="+mn-ea"/>
                <a:cs typeface="+mn-cs"/>
              </a:rPr>
            </a:br>
            <a:endParaRPr lang="nl-NL" sz="1200" b="0" i="0" u="none" strike="noStrike" kern="1200" dirty="0">
              <a:solidFill>
                <a:schemeClr val="tx1"/>
              </a:solidFill>
              <a:effectLst/>
              <a:latin typeface="+mn-lt"/>
              <a:ea typeface="+mn-ea"/>
              <a:cs typeface="+mn-cs"/>
            </a:endParaRPr>
          </a:p>
          <a:p>
            <a:endParaRPr lang="nl-NL" dirty="0"/>
          </a:p>
        </p:txBody>
      </p:sp>
      <p:sp>
        <p:nvSpPr>
          <p:cNvPr id="4" name="Tijdelijke aanduiding voor dianummer 3"/>
          <p:cNvSpPr>
            <a:spLocks noGrp="1"/>
          </p:cNvSpPr>
          <p:nvPr>
            <p:ph type="sldNum" sz="quarter" idx="5"/>
          </p:nvPr>
        </p:nvSpPr>
        <p:spPr/>
        <p:txBody>
          <a:bodyPr/>
          <a:lstStyle/>
          <a:p>
            <a:fld id="{DCBA164E-778D-FC47-872A-9CF814674FB2}" type="slidenum">
              <a:rPr lang="nl-NL" smtClean="0"/>
              <a:t>1</a:t>
            </a:fld>
            <a:endParaRPr lang="nl-NL"/>
          </a:p>
        </p:txBody>
      </p:sp>
    </p:spTree>
    <p:extLst>
      <p:ext uri="{BB962C8B-B14F-4D97-AF65-F5344CB8AC3E}">
        <p14:creationId xmlns:p14="http://schemas.microsoft.com/office/powerpoint/2010/main" val="348116901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a:t>HA</a:t>
            </a:r>
          </a:p>
        </p:txBody>
      </p:sp>
      <p:sp>
        <p:nvSpPr>
          <p:cNvPr id="4" name="Tijdelijke aanduiding voor dia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CBA164E-778D-FC47-872A-9CF814674FB2}" type="slidenum">
              <a:rPr kumimoji="0" lang="nl-NL"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nl-NL" sz="12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0602457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a:t>Huisarts</a:t>
            </a:r>
          </a:p>
          <a:p>
            <a:endParaRPr lang="nl-NL"/>
          </a:p>
          <a:p>
            <a:r>
              <a:rPr lang="nl-NL"/>
              <a:t>Tekst bij dia:</a:t>
            </a:r>
          </a:p>
          <a:p>
            <a:pPr marL="181240" indent="-181240">
              <a:buFontTx/>
              <a:buChar char="-"/>
            </a:pPr>
            <a:r>
              <a:rPr lang="nl-NL"/>
              <a:t>Mogelijkheid om je aan te melden voor de nieuwsbrief</a:t>
            </a:r>
          </a:p>
          <a:p>
            <a:pPr marL="181240" indent="-181240">
              <a:buFontTx/>
              <a:buChar char="-"/>
            </a:pPr>
            <a:r>
              <a:rPr lang="nl-NL"/>
              <a:t>Overzicht van al onze scholingen; interactief en goed beoordeeld</a:t>
            </a:r>
          </a:p>
          <a:p>
            <a:pPr marL="181240" indent="-181240">
              <a:buFontTx/>
              <a:buChar char="-"/>
            </a:pPr>
            <a:r>
              <a:rPr lang="nl-NL"/>
              <a:t>Forum met casuïstiek!</a:t>
            </a:r>
          </a:p>
          <a:p>
            <a:pPr marL="181240" indent="-181240">
              <a:buFontTx/>
              <a:buChar char="-"/>
            </a:pPr>
            <a:r>
              <a:rPr lang="nl-NL"/>
              <a:t>‘Mijn </a:t>
            </a:r>
            <a:r>
              <a:rPr lang="nl-NL" err="1"/>
              <a:t>Langerhans</a:t>
            </a:r>
            <a:r>
              <a:rPr lang="nl-NL"/>
              <a:t>’ om al je scholingen in te zien</a:t>
            </a:r>
          </a:p>
          <a:p>
            <a:endParaRPr lang="nl-NL"/>
          </a:p>
        </p:txBody>
      </p:sp>
      <p:sp>
        <p:nvSpPr>
          <p:cNvPr id="4" name="Tijdelijke aanduiding voor dia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E91DCD8-5A17-D84B-BE36-26705046BE5B}" type="slidenum">
              <a:rPr kumimoji="0" lang="nl-NL"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nl-NL"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31318883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a:t>Dit is </a:t>
            </a:r>
            <a:r>
              <a:rPr lang="nl-NL" dirty="0" err="1"/>
              <a:t>Factsheet</a:t>
            </a:r>
            <a:r>
              <a:rPr lang="nl-NL" dirty="0"/>
              <a:t> van de Nierstichting</a:t>
            </a:r>
          </a:p>
          <a:p>
            <a:r>
              <a:rPr lang="nl-NL" dirty="0"/>
              <a:t>Uitleg</a:t>
            </a:r>
          </a:p>
          <a:p>
            <a:r>
              <a:rPr lang="nl-NL" dirty="0"/>
              <a:t>Filter:</a:t>
            </a:r>
          </a:p>
          <a:p>
            <a:r>
              <a:rPr lang="nl-NL" dirty="0"/>
              <a:t>Het vermogen om afvalstoffen (creatinine) uit het lichaam te verwijderen</a:t>
            </a:r>
          </a:p>
          <a:p>
            <a:r>
              <a:rPr lang="nl-NL" dirty="0"/>
              <a:t>Een liter bloed per minuut door de nieren</a:t>
            </a:r>
          </a:p>
          <a:p>
            <a:r>
              <a:rPr lang="nl-NL" dirty="0"/>
              <a:t>150 liter per dag gefilterd door de </a:t>
            </a:r>
            <a:r>
              <a:rPr lang="nl-NL" dirty="0" err="1"/>
              <a:t>glomerulus</a:t>
            </a:r>
            <a:endParaRPr lang="nl-NL" dirty="0"/>
          </a:p>
          <a:p>
            <a:r>
              <a:rPr lang="nl-NL" dirty="0"/>
              <a:t>Eiwit passeert de voor</a:t>
            </a:r>
            <a:r>
              <a:rPr lang="nl-NL" baseline="0" dirty="0"/>
              <a:t> grootste deel niet; er wordt ook </a:t>
            </a:r>
            <a:r>
              <a:rPr lang="nl-NL" baseline="0" dirty="0" err="1"/>
              <a:t>teruggeresorbeerd</a:t>
            </a:r>
            <a:endParaRPr lang="nl-NL" dirty="0"/>
          </a:p>
          <a:p>
            <a:r>
              <a:rPr lang="nl-NL" dirty="0"/>
              <a:t>Filtratie afhankelijk van de juiste druk in de </a:t>
            </a:r>
            <a:r>
              <a:rPr lang="nl-NL" dirty="0" err="1"/>
              <a:t>glomerulus</a:t>
            </a:r>
            <a:r>
              <a:rPr lang="nl-NL" dirty="0"/>
              <a:t> (belangrijk</a:t>
            </a:r>
            <a:r>
              <a:rPr lang="nl-NL" baseline="0" dirty="0"/>
              <a:t> dat ook aan patiënt uit te leggen!)</a:t>
            </a:r>
          </a:p>
          <a:p>
            <a:r>
              <a:rPr lang="nl-NL" baseline="0" dirty="0"/>
              <a:t>Bij oplopende druk: lekkage (leg dat patiënt uit!)</a:t>
            </a:r>
            <a:endParaRPr lang="nl-NL" dirty="0"/>
          </a:p>
          <a:p>
            <a:endParaRPr lang="nl-NL" dirty="0"/>
          </a:p>
          <a:p>
            <a:r>
              <a:rPr lang="nl-NL" dirty="0"/>
              <a:t>Vochtbalans</a:t>
            </a:r>
          </a:p>
          <a:p>
            <a:endParaRPr lang="nl-NL" dirty="0"/>
          </a:p>
          <a:p>
            <a:r>
              <a:rPr lang="nl-NL" dirty="0"/>
              <a:t>Zuur</a:t>
            </a:r>
          </a:p>
          <a:p>
            <a:endParaRPr lang="nl-NL" dirty="0"/>
          </a:p>
          <a:p>
            <a:r>
              <a:rPr lang="nl-NL" dirty="0"/>
              <a:t>Calcium / bot: </a:t>
            </a:r>
            <a:r>
              <a:rPr lang="nl-NL" b="1" dirty="0"/>
              <a:t>Omzetten vitamine D in actief vitamine D</a:t>
            </a:r>
          </a:p>
          <a:p>
            <a:r>
              <a:rPr lang="nl-NL" dirty="0"/>
              <a:t>Hiermee wordt calcium uit voeding opgenomen</a:t>
            </a:r>
          </a:p>
          <a:p>
            <a:endParaRPr lang="nl-NL" dirty="0"/>
          </a:p>
          <a:p>
            <a:r>
              <a:rPr lang="nl-NL" dirty="0"/>
              <a:t>Bloeddruk: RAAS</a:t>
            </a:r>
          </a:p>
          <a:p>
            <a:endParaRPr lang="nl-NL" dirty="0"/>
          </a:p>
          <a:p>
            <a:r>
              <a:rPr lang="nl-NL" dirty="0"/>
              <a:t>Hormonaal; </a:t>
            </a:r>
            <a:r>
              <a:rPr lang="nl-NL" b="1" dirty="0"/>
              <a:t>Aanmaak </a:t>
            </a:r>
            <a:r>
              <a:rPr lang="nl-NL" b="1" dirty="0" err="1"/>
              <a:t>erytopoëtine</a:t>
            </a:r>
            <a:r>
              <a:rPr lang="nl-NL" b="1" dirty="0"/>
              <a:t>  </a:t>
            </a:r>
          </a:p>
          <a:p>
            <a:r>
              <a:rPr lang="nl-NL" dirty="0"/>
              <a:t>Nodig voor aanmaak erytrocyten</a:t>
            </a:r>
          </a:p>
          <a:p>
            <a:endParaRPr lang="nl-NL" dirty="0"/>
          </a:p>
          <a:p>
            <a:endParaRPr lang="nl-NL" dirty="0"/>
          </a:p>
        </p:txBody>
      </p:sp>
      <p:sp>
        <p:nvSpPr>
          <p:cNvPr id="4" name="Tijdelijke aanduiding voor dianummer 3"/>
          <p:cNvSpPr>
            <a:spLocks noGrp="1"/>
          </p:cNvSpPr>
          <p:nvPr>
            <p:ph type="sldNum" sz="quarter" idx="10"/>
          </p:nvPr>
        </p:nvSpPr>
        <p:spPr/>
        <p:txBody>
          <a:bodyPr/>
          <a:lstStyle/>
          <a:p>
            <a:fld id="{E441BC16-ECC4-6449-A0E2-C8B5493BDFBE}" type="slidenum">
              <a:rPr lang="nl-NL" smtClean="0"/>
              <a:pPr/>
              <a:t>5</a:t>
            </a:fld>
            <a:endParaRPr lang="nl-NL"/>
          </a:p>
        </p:txBody>
      </p:sp>
    </p:spTree>
    <p:extLst>
      <p:ext uri="{BB962C8B-B14F-4D97-AF65-F5344CB8AC3E}">
        <p14:creationId xmlns:p14="http://schemas.microsoft.com/office/powerpoint/2010/main" val="262029288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normAutofit fontScale="92500" lnSpcReduction="20000"/>
          </a:bodyPr>
          <a:lstStyle/>
          <a:p>
            <a:r>
              <a:rPr lang="nl-NL" dirty="0"/>
              <a:t>CNS open populatie 10-12%</a:t>
            </a:r>
          </a:p>
          <a:p>
            <a:endParaRPr lang="nl-NL" dirty="0"/>
          </a:p>
          <a:p>
            <a:r>
              <a:rPr lang="nl-NL" dirty="0"/>
              <a:t>Terug te vinden in dossier huisarts (eenmalig verlaagde </a:t>
            </a:r>
            <a:r>
              <a:rPr lang="nl-NL" dirty="0" err="1"/>
              <a:t>eGFR</a:t>
            </a:r>
            <a:r>
              <a:rPr lang="nl-NL" dirty="0"/>
              <a:t> / </a:t>
            </a:r>
            <a:r>
              <a:rPr lang="nl-NL" dirty="0" err="1"/>
              <a:t>abuminurie</a:t>
            </a:r>
            <a:r>
              <a:rPr lang="nl-NL" dirty="0"/>
              <a:t>: 5.7% van populatie </a:t>
            </a:r>
          </a:p>
          <a:p>
            <a:r>
              <a:rPr lang="nl-NL" dirty="0"/>
              <a:t> Dus helft nooit in beeld gekomen</a:t>
            </a:r>
          </a:p>
          <a:p>
            <a:r>
              <a:rPr lang="nl-NL" dirty="0"/>
              <a:t>De helft die wel in beeld</a:t>
            </a:r>
            <a:r>
              <a:rPr lang="nl-NL" baseline="0" dirty="0"/>
              <a:t> i</a:t>
            </a:r>
            <a:r>
              <a:rPr lang="nl-NL" dirty="0"/>
              <a:t>s gekomen daarvan maar 50% juist ICPC code en dus ‘echt in beeld ‘’ </a:t>
            </a:r>
          </a:p>
          <a:p>
            <a:r>
              <a:rPr lang="nl-NL" dirty="0"/>
              <a:t>Zie ook noot 6 Epidemiologie Standaard</a:t>
            </a:r>
          </a:p>
          <a:p>
            <a:endParaRPr lang="nl-NL" dirty="0"/>
          </a:p>
          <a:p>
            <a:r>
              <a:rPr lang="nl-NL" dirty="0"/>
              <a:t> Epidemiologie Vanuit het Groningse PREVEND-onderzoek [De Zeeuw 2005] is bekend wat de prevalentie van chronische nierschade in de algemene populatie in Nederland is. Deze prevalentiecijfers zijn ongeveer vergelijkbaar met die in andere Europese landen en de Verenigde Staten [</a:t>
            </a:r>
            <a:r>
              <a:rPr lang="nl-NL" dirty="0" err="1"/>
              <a:t>Coresh</a:t>
            </a:r>
            <a:r>
              <a:rPr lang="nl-NL" dirty="0"/>
              <a:t> 2003, </a:t>
            </a:r>
            <a:r>
              <a:rPr lang="nl-NL" dirty="0" err="1"/>
              <a:t>Levey</a:t>
            </a:r>
            <a:r>
              <a:rPr lang="nl-NL" dirty="0"/>
              <a:t> 2011]. Slechts een beperkt deel van de patiënten met chronische nierschade heeft een sterk verhoogd risico op mortaliteit, cardiovasculaire schade, acute nierschade en eindstadium nierfalen (ongeveer 10%) (zie ook noot 5). In een retrospectieve studie naar de kwaliteit van het beleid bij patiënten met chronische nierschade werd gebruikgemaakt van de data uit een </a:t>
            </a:r>
            <a:r>
              <a:rPr lang="nl-NL" dirty="0" err="1"/>
              <a:t>clustergerandomiseerde</a:t>
            </a:r>
            <a:r>
              <a:rPr lang="nl-NL" dirty="0"/>
              <a:t> studie naar het effect van </a:t>
            </a:r>
            <a:r>
              <a:rPr lang="nl-NL" dirty="0" err="1"/>
              <a:t>teleconsultatie</a:t>
            </a:r>
            <a:r>
              <a:rPr lang="nl-NL" dirty="0"/>
              <a:t> op het verwijsbeleid van huisartsen (de CONTACT-studie). De 47 praktijken omvatten een populatie van 207.469 patiënten, waarvan 162.562 patiënten ouder dan 18 jaar. Van 31% van de patiënten waren data over de nierfunctie en/of </a:t>
            </a:r>
            <a:r>
              <a:rPr lang="nl-NL" dirty="0" err="1"/>
              <a:t>albuminurie</a:t>
            </a:r>
            <a:r>
              <a:rPr lang="nl-NL" dirty="0"/>
              <a:t> beschikbaar. 9288 patiënten voldeden aan de criteria voor chronische nierschade, wat resulteerde in een prevalentie van chronische nierschade van 5,7%. Hierbij moet wel de kanttekening gemaakt worden dat het een minimale prevalentie betreft, aangezien van twee derde van de patiënten geen gegevens over nierfunctie of </a:t>
            </a:r>
            <a:r>
              <a:rPr lang="nl-NL" dirty="0" err="1"/>
              <a:t>albuminurie</a:t>
            </a:r>
            <a:r>
              <a:rPr lang="nl-NL" dirty="0"/>
              <a:t> beschikbaar waren [Van Gelder 2016]. </a:t>
            </a:r>
          </a:p>
        </p:txBody>
      </p:sp>
      <p:sp>
        <p:nvSpPr>
          <p:cNvPr id="4" name="Tijdelijke aanduiding voor dianummer 3"/>
          <p:cNvSpPr>
            <a:spLocks noGrp="1"/>
          </p:cNvSpPr>
          <p:nvPr>
            <p:ph type="sldNum" sz="quarter" idx="10"/>
          </p:nvPr>
        </p:nvSpPr>
        <p:spPr/>
        <p:txBody>
          <a:bodyPr/>
          <a:lstStyle/>
          <a:p>
            <a:fld id="{E441BC16-ECC4-6449-A0E2-C8B5493BDFBE}" type="slidenum">
              <a:rPr lang="nl-NL" smtClean="0"/>
              <a:pPr/>
              <a:t>15</a:t>
            </a:fld>
            <a:endParaRPr lang="nl-NL"/>
          </a:p>
        </p:txBody>
      </p:sp>
    </p:spTree>
    <p:extLst>
      <p:ext uri="{BB962C8B-B14F-4D97-AF65-F5344CB8AC3E}">
        <p14:creationId xmlns:p14="http://schemas.microsoft.com/office/powerpoint/2010/main" val="43509473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indent="0" algn="l" defTabSz="457035" rtl="0" eaLnBrk="1" fontAlgn="auto" latinLnBrk="0" hangingPunct="1">
              <a:lnSpc>
                <a:spcPct val="100000"/>
              </a:lnSpc>
              <a:spcBef>
                <a:spcPts val="0"/>
              </a:spcBef>
              <a:spcAft>
                <a:spcPts val="0"/>
              </a:spcAft>
              <a:buClrTx/>
              <a:buSzTx/>
              <a:buFontTx/>
              <a:buNone/>
              <a:tabLst/>
              <a:defRPr/>
            </a:pPr>
            <a:r>
              <a:rPr lang="nl-NL" b="1" dirty="0" err="1"/>
              <a:t>Dvk</a:t>
            </a:r>
            <a:r>
              <a:rPr lang="nl-NL" b="1" dirty="0"/>
              <a:t>. Inleiden, wat heeft u voor vragen bij deze casus?, wat valt aan de uitslagen? Behandeldoel HbA1c? Opties?  Genoeg info? Wat is uw advies? </a:t>
            </a:r>
          </a:p>
          <a:p>
            <a:pPr marL="0" marR="0" indent="0" algn="l" defTabSz="457035" rtl="0" eaLnBrk="1" fontAlgn="auto" latinLnBrk="0" hangingPunct="1">
              <a:lnSpc>
                <a:spcPct val="100000"/>
              </a:lnSpc>
              <a:spcBef>
                <a:spcPts val="0"/>
              </a:spcBef>
              <a:spcAft>
                <a:spcPts val="0"/>
              </a:spcAft>
              <a:buClrTx/>
              <a:buSzTx/>
              <a:buFontTx/>
              <a:buNone/>
              <a:tabLst/>
              <a:defRPr/>
            </a:pPr>
            <a:r>
              <a:rPr lang="nl-NL" b="1" dirty="0"/>
              <a:t>Huisarts neemt over </a:t>
            </a:r>
          </a:p>
          <a:p>
            <a:pPr marL="0" marR="0" indent="0" algn="l" defTabSz="457035" rtl="0" eaLnBrk="1" fontAlgn="auto" latinLnBrk="0" hangingPunct="1">
              <a:lnSpc>
                <a:spcPct val="100000"/>
              </a:lnSpc>
              <a:spcBef>
                <a:spcPts val="0"/>
              </a:spcBef>
              <a:spcAft>
                <a:spcPts val="0"/>
              </a:spcAft>
              <a:buClrTx/>
              <a:buSzTx/>
              <a:buFontTx/>
              <a:buNone/>
              <a:tabLst/>
              <a:defRPr/>
            </a:pPr>
            <a:endParaRPr lang="nl-NL" b="1" dirty="0"/>
          </a:p>
          <a:p>
            <a:pPr marL="0" marR="0" indent="0" algn="l" defTabSz="457035" rtl="0" eaLnBrk="1" fontAlgn="auto" latinLnBrk="0" hangingPunct="1">
              <a:lnSpc>
                <a:spcPct val="100000"/>
              </a:lnSpc>
              <a:spcBef>
                <a:spcPts val="0"/>
              </a:spcBef>
              <a:spcAft>
                <a:spcPts val="0"/>
              </a:spcAft>
              <a:buClrTx/>
              <a:buSzTx/>
              <a:buFontTx/>
              <a:buNone/>
              <a:tabLst/>
              <a:defRPr/>
            </a:pPr>
            <a:r>
              <a:rPr lang="nl-NL" b="1" dirty="0"/>
              <a:t>Het betreft een reële casus uit de praktijk: man die op jaarcontrole komt voor diabetes</a:t>
            </a:r>
          </a:p>
          <a:p>
            <a:pPr marL="0" marR="0" indent="0" algn="l" defTabSz="457035" rtl="0" eaLnBrk="1" fontAlgn="auto" latinLnBrk="0" hangingPunct="1">
              <a:lnSpc>
                <a:spcPct val="100000"/>
              </a:lnSpc>
              <a:spcBef>
                <a:spcPts val="0"/>
              </a:spcBef>
              <a:spcAft>
                <a:spcPts val="0"/>
              </a:spcAft>
              <a:buClrTx/>
              <a:buSzTx/>
              <a:buFontTx/>
              <a:buNone/>
              <a:tabLst/>
              <a:defRPr/>
            </a:pPr>
            <a:r>
              <a:rPr lang="nl-NL" b="1" dirty="0"/>
              <a:t>altijd normale nierfunctie gehad en nu opeens gedaald</a:t>
            </a:r>
          </a:p>
          <a:p>
            <a:pPr marL="0" marR="0" indent="0" algn="l" defTabSz="457035" rtl="0" eaLnBrk="1" fontAlgn="auto" latinLnBrk="0" hangingPunct="1">
              <a:lnSpc>
                <a:spcPct val="100000"/>
              </a:lnSpc>
              <a:spcBef>
                <a:spcPts val="0"/>
              </a:spcBef>
              <a:spcAft>
                <a:spcPts val="0"/>
              </a:spcAft>
              <a:buClrTx/>
              <a:buSzTx/>
              <a:buFontTx/>
              <a:buNone/>
              <a:tabLst/>
              <a:defRPr/>
            </a:pPr>
            <a:r>
              <a:rPr lang="nl-NL" b="1" dirty="0"/>
              <a:t>U bekijkt voorafgaande aan consult de uitslagen en loopt naar de wachtkamer om hem te halen</a:t>
            </a:r>
          </a:p>
          <a:p>
            <a:pPr marL="0" marR="0" indent="0" algn="l" defTabSz="457035" rtl="0" eaLnBrk="1" fontAlgn="auto" latinLnBrk="0" hangingPunct="1">
              <a:lnSpc>
                <a:spcPct val="100000"/>
              </a:lnSpc>
              <a:spcBef>
                <a:spcPts val="0"/>
              </a:spcBef>
              <a:spcAft>
                <a:spcPts val="0"/>
              </a:spcAft>
              <a:buClrTx/>
              <a:buSzTx/>
              <a:buFontTx/>
              <a:buNone/>
              <a:tabLst/>
              <a:defRPr/>
            </a:pPr>
            <a:r>
              <a:rPr lang="nl-NL" b="1" dirty="0"/>
              <a:t>Wat overweegt u, hij begroet u zoals altijd vriendelijk </a:t>
            </a:r>
          </a:p>
          <a:p>
            <a:endParaRPr lang="nl-NL" dirty="0"/>
          </a:p>
          <a:p>
            <a:endParaRPr lang="nl-NL" dirty="0"/>
          </a:p>
          <a:p>
            <a:r>
              <a:rPr lang="nl-NL" dirty="0"/>
              <a:t>Laat mensen van alles roepen: het is altijd  ‘goed’ bijv. NSAID, wat is beloop, ziek geweest, mictieklachten, ACE gestart </a:t>
            </a:r>
            <a:r>
              <a:rPr lang="nl-NL" dirty="0" err="1"/>
              <a:t>etc</a:t>
            </a:r>
            <a:r>
              <a:rPr lang="nl-NL" dirty="0"/>
              <a:t>;</a:t>
            </a:r>
          </a:p>
          <a:p>
            <a:r>
              <a:rPr lang="nl-NL" dirty="0"/>
              <a:t>Vraag waarom ze hun</a:t>
            </a:r>
            <a:r>
              <a:rPr lang="nl-NL" baseline="0" dirty="0"/>
              <a:t> eerste gedachte</a:t>
            </a:r>
            <a:r>
              <a:rPr lang="nl-NL" dirty="0"/>
              <a:t> roepen, wat ze daarbij denken</a:t>
            </a:r>
          </a:p>
          <a:p>
            <a:r>
              <a:rPr lang="nl-NL" dirty="0"/>
              <a:t>Ervaring is dat hele problematiek rondom diagnostiek hier boven tafel komt, leuk en geeft meteen interactie</a:t>
            </a:r>
          </a:p>
          <a:p>
            <a:endParaRPr lang="nl-NL" b="1" u="sng" dirty="0"/>
          </a:p>
          <a:p>
            <a:r>
              <a:rPr lang="nl-NL" b="1" u="sng" dirty="0"/>
              <a:t>Vraag: wat zou je in dit geval doen? </a:t>
            </a:r>
          </a:p>
          <a:p>
            <a:pPr marL="228600" indent="-228600">
              <a:buAutoNum type="arabicPeriod"/>
            </a:pPr>
            <a:r>
              <a:rPr lang="nl-NL" b="0" u="none" dirty="0"/>
              <a:t>Metformine verlagen?</a:t>
            </a:r>
          </a:p>
          <a:p>
            <a:pPr marL="228600" indent="-228600">
              <a:buAutoNum type="arabicPeriod"/>
            </a:pPr>
            <a:r>
              <a:rPr lang="nl-NL" b="0" u="none" dirty="0"/>
              <a:t>Sediment bepalen (lab, en verse urine)?</a:t>
            </a:r>
          </a:p>
          <a:p>
            <a:pPr marL="228600" indent="-228600">
              <a:buAutoNum type="arabicPeriod"/>
            </a:pPr>
            <a:r>
              <a:rPr lang="nl-NL" b="0" u="none" dirty="0"/>
              <a:t>Medicatie aanpassen en na drie weken herhalen</a:t>
            </a:r>
          </a:p>
          <a:p>
            <a:pPr marL="228600" indent="-228600">
              <a:buAutoNum type="arabicPeriod"/>
            </a:pPr>
            <a:endParaRPr lang="nl-NL" b="0" u="none" dirty="0"/>
          </a:p>
          <a:p>
            <a:pPr marL="228600" indent="-228600">
              <a:buAutoNum type="arabicPeriod"/>
            </a:pPr>
            <a:r>
              <a:rPr lang="nl-NL" b="0" u="none" dirty="0"/>
              <a:t>NB variatiebreedte binnen lab = 15 %, </a:t>
            </a:r>
            <a:r>
              <a:rPr lang="nl-NL" b="0" u="none" dirty="0">
                <a:sym typeface="Wingdings" pitchFamily="2" charset="2"/>
              </a:rPr>
              <a:t> BINNEN een week herhalen</a:t>
            </a:r>
          </a:p>
          <a:p>
            <a:pPr marL="228600" indent="-228600">
              <a:buAutoNum type="arabicPeriod"/>
            </a:pPr>
            <a:r>
              <a:rPr lang="nl-NL" b="0" u="none" dirty="0">
                <a:sym typeface="Wingdings" pitchFamily="2" charset="2"/>
              </a:rPr>
              <a:t>En vraag je af: waar zit het probleem. </a:t>
            </a:r>
            <a:endParaRPr lang="nl-NL" b="0" u="none" dirty="0"/>
          </a:p>
          <a:p>
            <a:r>
              <a:rPr lang="nl-NL" b="1" u="sng" dirty="0"/>
              <a:t>Week later </a:t>
            </a:r>
            <a:r>
              <a:rPr lang="nl-NL" b="1" u="sng" dirty="0" err="1"/>
              <a:t>eGFR</a:t>
            </a:r>
            <a:r>
              <a:rPr lang="nl-NL" b="1" u="sng" dirty="0"/>
              <a:t> herhaald was 32</a:t>
            </a:r>
          </a:p>
          <a:p>
            <a:r>
              <a:rPr lang="nl-NL" dirty="0"/>
              <a:t>Overleg nefroloog: advies echo en spoed afspraak</a:t>
            </a:r>
          </a:p>
          <a:p>
            <a:r>
              <a:rPr lang="nl-NL" dirty="0"/>
              <a:t>Op echo hydronefrose / prostaat vergroot</a:t>
            </a:r>
            <a:r>
              <a:rPr lang="nl-NL" baseline="0" dirty="0"/>
              <a:t> Dus </a:t>
            </a:r>
            <a:r>
              <a:rPr lang="nl-NL" dirty="0"/>
              <a:t>naar uroloog i.p.v. nefroloog. </a:t>
            </a:r>
            <a:r>
              <a:rPr lang="nl-NL" dirty="0">
                <a:solidFill>
                  <a:srgbClr val="FF0000"/>
                </a:solidFill>
              </a:rPr>
              <a:t>Stel altijd de vraag hoe</a:t>
            </a:r>
            <a:r>
              <a:rPr lang="nl-NL" baseline="0" dirty="0">
                <a:solidFill>
                  <a:srgbClr val="FF0000"/>
                </a:solidFill>
              </a:rPr>
              <a:t> is het met de mictie!</a:t>
            </a:r>
            <a:r>
              <a:rPr lang="nl-NL" baseline="0" dirty="0"/>
              <a:t>! Hoe lang NIET plassen!!</a:t>
            </a:r>
            <a:endParaRPr lang="nl-NL" dirty="0"/>
          </a:p>
          <a:p>
            <a:r>
              <a:rPr lang="nl-NL" dirty="0"/>
              <a:t>Nierfunctie is hersteld</a:t>
            </a:r>
          </a:p>
          <a:p>
            <a:endParaRPr lang="nl-NL" dirty="0"/>
          </a:p>
          <a:p>
            <a:endParaRPr lang="nl-NL" dirty="0"/>
          </a:p>
          <a:p>
            <a:endParaRPr lang="nl-NL" dirty="0"/>
          </a:p>
        </p:txBody>
      </p:sp>
      <p:sp>
        <p:nvSpPr>
          <p:cNvPr id="4" name="Tijdelijke aanduiding voor dianummer 3"/>
          <p:cNvSpPr>
            <a:spLocks noGrp="1"/>
          </p:cNvSpPr>
          <p:nvPr>
            <p:ph type="sldNum" sz="quarter" idx="5"/>
          </p:nvPr>
        </p:nvSpPr>
        <p:spPr/>
        <p:txBody>
          <a:bodyPr/>
          <a:lstStyle/>
          <a:p>
            <a:fld id="{DCBA164E-778D-FC47-872A-9CF814674FB2}" type="slidenum">
              <a:rPr lang="nl-NL" smtClean="0"/>
              <a:t>16</a:t>
            </a:fld>
            <a:endParaRPr lang="nl-NL"/>
          </a:p>
        </p:txBody>
      </p:sp>
    </p:spTree>
    <p:extLst>
      <p:ext uri="{BB962C8B-B14F-4D97-AF65-F5344CB8AC3E}">
        <p14:creationId xmlns:p14="http://schemas.microsoft.com/office/powerpoint/2010/main" val="264203957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a:xfrm>
            <a:off x="3581400" y="157163"/>
            <a:ext cx="2762250" cy="1554162"/>
          </a:xfrm>
        </p:spPr>
      </p:sp>
      <p:sp>
        <p:nvSpPr>
          <p:cNvPr id="3" name="Tijdelijke aanduiding voor notities 2"/>
          <p:cNvSpPr>
            <a:spLocks noGrp="1"/>
          </p:cNvSpPr>
          <p:nvPr>
            <p:ph type="body" idx="1"/>
          </p:nvPr>
        </p:nvSpPr>
        <p:spPr/>
        <p:txBody>
          <a:bodyPr/>
          <a:lstStyle/>
          <a:p>
            <a:pPr marL="171450" indent="-171450">
              <a:buFont typeface="Arial" panose="020B0604020202020204" pitchFamily="34" charset="0"/>
              <a:buChar char="•"/>
            </a:pPr>
            <a:r>
              <a:rPr lang="nl-NL" dirty="0"/>
              <a:t>Huisarts </a:t>
            </a:r>
          </a:p>
          <a:p>
            <a:pPr marL="171450" indent="-171450">
              <a:buFont typeface="Arial" panose="020B0604020202020204" pitchFamily="34" charset="0"/>
              <a:buChar char="•"/>
            </a:pPr>
            <a:endParaRPr lang="nl-NL" dirty="0"/>
          </a:p>
          <a:p>
            <a:pPr marL="171450" indent="-171450">
              <a:buFont typeface="Arial" panose="020B0604020202020204" pitchFamily="34" charset="0"/>
              <a:buChar char="•"/>
            </a:pPr>
            <a:r>
              <a:rPr lang="nl-NL" dirty="0"/>
              <a:t>Wordt uitgewerkt</a:t>
            </a:r>
            <a:r>
              <a:rPr lang="nl-NL" baseline="0" dirty="0"/>
              <a:t> in volgende dia. Dit is cf. ons boek CNS en Standaard</a:t>
            </a:r>
          </a:p>
          <a:p>
            <a:pPr marL="171450" indent="-171450">
              <a:buFont typeface="Arial" panose="020B0604020202020204" pitchFamily="34" charset="0"/>
              <a:buChar char="•"/>
            </a:pPr>
            <a:r>
              <a:rPr lang="nl-NL" baseline="0" dirty="0" err="1"/>
              <a:t>Egfr</a:t>
            </a:r>
            <a:r>
              <a:rPr lang="nl-NL" baseline="0" dirty="0"/>
              <a:t> is rooskleurig bij inactieve ouderen. </a:t>
            </a:r>
          </a:p>
          <a:p>
            <a:pPr marL="171450" indent="-171450">
              <a:buFont typeface="Arial" panose="020B0604020202020204" pitchFamily="34" charset="0"/>
              <a:buChar char="•"/>
            </a:pPr>
            <a:r>
              <a:rPr lang="nl-NL" baseline="0" dirty="0"/>
              <a:t>Zie je dan ook stijging </a:t>
            </a:r>
            <a:r>
              <a:rPr lang="nl-NL" baseline="0" dirty="0" err="1"/>
              <a:t>kreat</a:t>
            </a:r>
            <a:r>
              <a:rPr lang="nl-NL" baseline="0" dirty="0"/>
              <a:t>? </a:t>
            </a:r>
          </a:p>
          <a:p>
            <a:pPr marL="171450" indent="-171450">
              <a:buFont typeface="Arial" panose="020B0604020202020204" pitchFamily="34" charset="0"/>
              <a:buChar char="•"/>
            </a:pPr>
            <a:endParaRPr lang="nl-NL" dirty="0"/>
          </a:p>
        </p:txBody>
      </p:sp>
      <p:sp>
        <p:nvSpPr>
          <p:cNvPr id="4" name="Tijdelijke aanduiding voor dianummer 3"/>
          <p:cNvSpPr>
            <a:spLocks noGrp="1"/>
          </p:cNvSpPr>
          <p:nvPr>
            <p:ph type="sldNum" sz="quarter" idx="10"/>
          </p:nvPr>
        </p:nvSpPr>
        <p:spPr/>
        <p:txBody>
          <a:bodyPr/>
          <a:lstStyle/>
          <a:p>
            <a:fld id="{E892D51E-370F-4C19-974F-A5AC297862FD}" type="slidenum">
              <a:rPr lang="nl-NL" smtClean="0">
                <a:solidFill>
                  <a:prstClr val="black"/>
                </a:solidFill>
              </a:rPr>
              <a:pPr/>
              <a:t>17</a:t>
            </a:fld>
            <a:endParaRPr lang="nl-NL">
              <a:solidFill>
                <a:prstClr val="black"/>
              </a:solidFill>
            </a:endParaRPr>
          </a:p>
        </p:txBody>
      </p:sp>
    </p:spTree>
    <p:extLst>
      <p:ext uri="{BB962C8B-B14F-4D97-AF65-F5344CB8AC3E}">
        <p14:creationId xmlns:p14="http://schemas.microsoft.com/office/powerpoint/2010/main" val="97569047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a:xfrm>
            <a:off x="3581400" y="157163"/>
            <a:ext cx="2762250" cy="1554162"/>
          </a:xfrm>
        </p:spPr>
      </p:sp>
      <p:sp>
        <p:nvSpPr>
          <p:cNvPr id="3" name="Tijdelijke aanduiding voor notities 2"/>
          <p:cNvSpPr>
            <a:spLocks noGrp="1"/>
          </p:cNvSpPr>
          <p:nvPr>
            <p:ph type="body" idx="1"/>
          </p:nvPr>
        </p:nvSpPr>
        <p:spPr/>
        <p:txBody>
          <a:bodyPr/>
          <a:lstStyle/>
          <a:p>
            <a:pPr marL="171450" indent="-171450">
              <a:buFont typeface="Arial" panose="020B0604020202020204" pitchFamily="34" charset="0"/>
              <a:buChar char="•"/>
            </a:pPr>
            <a:r>
              <a:rPr lang="nl-NL" dirty="0"/>
              <a:t>Huisarts </a:t>
            </a:r>
          </a:p>
          <a:p>
            <a:pPr marL="171450" indent="-171450">
              <a:buFont typeface="Arial" panose="020B0604020202020204" pitchFamily="34" charset="0"/>
              <a:buChar char="•"/>
            </a:pPr>
            <a:endParaRPr lang="nl-NL" dirty="0"/>
          </a:p>
          <a:p>
            <a:pPr marL="171450" indent="-171450">
              <a:buFont typeface="Arial" panose="020B0604020202020204" pitchFamily="34" charset="0"/>
              <a:buChar char="•"/>
            </a:pPr>
            <a:r>
              <a:rPr lang="nl-NL" dirty="0"/>
              <a:t>Wordt uitgewerkt</a:t>
            </a:r>
            <a:r>
              <a:rPr lang="nl-NL" baseline="0" dirty="0"/>
              <a:t> in volgende dia. Dit is cf. ons boek CNS en Standaard</a:t>
            </a:r>
          </a:p>
          <a:p>
            <a:pPr marL="171450" indent="-171450">
              <a:buFont typeface="Arial" panose="020B0604020202020204" pitchFamily="34" charset="0"/>
              <a:buChar char="•"/>
            </a:pPr>
            <a:r>
              <a:rPr lang="nl-NL" baseline="0" dirty="0" err="1"/>
              <a:t>Egfr</a:t>
            </a:r>
            <a:r>
              <a:rPr lang="nl-NL" baseline="0" dirty="0"/>
              <a:t> is rooskleurig bij inactieve ouderen. </a:t>
            </a:r>
          </a:p>
          <a:p>
            <a:pPr marL="171450" indent="-171450">
              <a:buFont typeface="Arial" panose="020B0604020202020204" pitchFamily="34" charset="0"/>
              <a:buChar char="•"/>
            </a:pPr>
            <a:r>
              <a:rPr lang="nl-NL" baseline="0" dirty="0"/>
              <a:t>Zie je dan ook stijging </a:t>
            </a:r>
            <a:r>
              <a:rPr lang="nl-NL" baseline="0" dirty="0" err="1"/>
              <a:t>kreat</a:t>
            </a:r>
            <a:r>
              <a:rPr lang="nl-NL" baseline="0" dirty="0"/>
              <a:t>? </a:t>
            </a:r>
          </a:p>
          <a:p>
            <a:pPr marL="171450" indent="-171450">
              <a:buFont typeface="Arial" panose="020B0604020202020204" pitchFamily="34" charset="0"/>
              <a:buChar char="•"/>
            </a:pPr>
            <a:endParaRPr lang="nl-NL" dirty="0"/>
          </a:p>
        </p:txBody>
      </p:sp>
      <p:sp>
        <p:nvSpPr>
          <p:cNvPr id="4" name="Tijdelijke aanduiding voor dianummer 3"/>
          <p:cNvSpPr>
            <a:spLocks noGrp="1"/>
          </p:cNvSpPr>
          <p:nvPr>
            <p:ph type="sldNum" sz="quarter" idx="10"/>
          </p:nvPr>
        </p:nvSpPr>
        <p:spPr/>
        <p:txBody>
          <a:bodyPr/>
          <a:lstStyle/>
          <a:p>
            <a:fld id="{E892D51E-370F-4C19-974F-A5AC297862FD}" type="slidenum">
              <a:rPr lang="nl-NL" smtClean="0">
                <a:solidFill>
                  <a:prstClr val="black"/>
                </a:solidFill>
              </a:rPr>
              <a:pPr/>
              <a:t>18</a:t>
            </a:fld>
            <a:endParaRPr lang="nl-NL">
              <a:solidFill>
                <a:prstClr val="black"/>
              </a:solidFill>
            </a:endParaRPr>
          </a:p>
        </p:txBody>
      </p:sp>
    </p:spTree>
    <p:extLst>
      <p:ext uri="{BB962C8B-B14F-4D97-AF65-F5344CB8AC3E}">
        <p14:creationId xmlns:p14="http://schemas.microsoft.com/office/powerpoint/2010/main" val="336043440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fld id="{C7A16413-465E-4EC3-918A-556D831EAF14}" type="slidenum">
              <a:rPr lang="nl-NL" smtClean="0"/>
              <a:pPr/>
              <a:t>19</a:t>
            </a:fld>
            <a:endParaRPr lang="nl-NL" dirty="0"/>
          </a:p>
        </p:txBody>
      </p:sp>
    </p:spTree>
    <p:extLst>
      <p:ext uri="{BB962C8B-B14F-4D97-AF65-F5344CB8AC3E}">
        <p14:creationId xmlns:p14="http://schemas.microsoft.com/office/powerpoint/2010/main" val="201228313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normAutofit/>
          </a:bodyPr>
          <a:lstStyle/>
          <a:p>
            <a:pPr marL="0" marR="0" indent="0" algn="l" defTabSz="457035" rtl="0" eaLnBrk="1" fontAlgn="auto" latinLnBrk="0" hangingPunct="1">
              <a:lnSpc>
                <a:spcPct val="100000"/>
              </a:lnSpc>
              <a:spcBef>
                <a:spcPts val="0"/>
              </a:spcBef>
              <a:spcAft>
                <a:spcPts val="0"/>
              </a:spcAft>
              <a:buClrTx/>
              <a:buSzTx/>
              <a:buFontTx/>
              <a:buNone/>
              <a:tabLst/>
              <a:defRPr/>
            </a:pPr>
            <a:r>
              <a:rPr lang="nl-NL" dirty="0"/>
              <a:t>Diagnose 3 pijlers:  3 maanden</a:t>
            </a:r>
          </a:p>
          <a:p>
            <a:pPr marL="0" marR="0" indent="0" algn="l" defTabSz="457035" rtl="0" eaLnBrk="1" fontAlgn="auto" latinLnBrk="0" hangingPunct="1">
              <a:lnSpc>
                <a:spcPct val="100000"/>
              </a:lnSpc>
              <a:spcBef>
                <a:spcPts val="0"/>
              </a:spcBef>
              <a:spcAft>
                <a:spcPts val="0"/>
              </a:spcAft>
              <a:buClrTx/>
              <a:buSzTx/>
              <a:buFontTx/>
              <a:buNone/>
              <a:tabLst/>
              <a:defRPr/>
            </a:pPr>
            <a:r>
              <a:rPr lang="nl-NL" dirty="0"/>
              <a:t>Het is en/ of dus een aanwezig is voldoende</a:t>
            </a:r>
          </a:p>
        </p:txBody>
      </p:sp>
      <p:sp>
        <p:nvSpPr>
          <p:cNvPr id="4" name="Tijdelijke aanduiding voor dianummer 3"/>
          <p:cNvSpPr>
            <a:spLocks noGrp="1"/>
          </p:cNvSpPr>
          <p:nvPr>
            <p:ph type="sldNum" sz="quarter" idx="10"/>
          </p:nvPr>
        </p:nvSpPr>
        <p:spPr/>
        <p:txBody>
          <a:bodyPr/>
          <a:lstStyle/>
          <a:p>
            <a:fld id="{E441BC16-ECC4-6449-A0E2-C8B5493BDFBE}" type="slidenum">
              <a:rPr lang="nl-NL" smtClean="0"/>
              <a:pPr/>
              <a:t>21</a:t>
            </a:fld>
            <a:endParaRPr lang="nl-NL"/>
          </a:p>
        </p:txBody>
      </p:sp>
    </p:spTree>
    <p:extLst>
      <p:ext uri="{BB962C8B-B14F-4D97-AF65-F5344CB8AC3E}">
        <p14:creationId xmlns:p14="http://schemas.microsoft.com/office/powerpoint/2010/main" val="40970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894685">
              <a:spcBef>
                <a:spcPct val="30000"/>
              </a:spcBef>
              <a:defRPr sz="1200">
                <a:solidFill>
                  <a:schemeClr val="tx1"/>
                </a:solidFill>
                <a:latin typeface="Times New Roman" panose="02020603050405020304" pitchFamily="18" charset="0"/>
              </a:defRPr>
            </a:lvl1pPr>
            <a:lvl2pPr marL="746368" indent="-287064" defTabSz="894685">
              <a:spcBef>
                <a:spcPct val="30000"/>
              </a:spcBef>
              <a:defRPr sz="1200">
                <a:solidFill>
                  <a:schemeClr val="tx1"/>
                </a:solidFill>
                <a:latin typeface="Times New Roman" panose="02020603050405020304" pitchFamily="18" charset="0"/>
              </a:defRPr>
            </a:lvl2pPr>
            <a:lvl3pPr marL="1148258" indent="-229652" defTabSz="894685">
              <a:spcBef>
                <a:spcPct val="30000"/>
              </a:spcBef>
              <a:defRPr sz="1200">
                <a:solidFill>
                  <a:schemeClr val="tx1"/>
                </a:solidFill>
                <a:latin typeface="Times New Roman" panose="02020603050405020304" pitchFamily="18" charset="0"/>
              </a:defRPr>
            </a:lvl3pPr>
            <a:lvl4pPr marL="1607561" indent="-229652" defTabSz="894685">
              <a:spcBef>
                <a:spcPct val="30000"/>
              </a:spcBef>
              <a:defRPr sz="1200">
                <a:solidFill>
                  <a:schemeClr val="tx1"/>
                </a:solidFill>
                <a:latin typeface="Times New Roman" panose="02020603050405020304" pitchFamily="18" charset="0"/>
              </a:defRPr>
            </a:lvl4pPr>
            <a:lvl5pPr marL="2066864" indent="-229652" defTabSz="894685">
              <a:spcBef>
                <a:spcPct val="30000"/>
              </a:spcBef>
              <a:defRPr sz="1200">
                <a:solidFill>
                  <a:schemeClr val="tx1"/>
                </a:solidFill>
                <a:latin typeface="Times New Roman" panose="02020603050405020304" pitchFamily="18" charset="0"/>
              </a:defRPr>
            </a:lvl5pPr>
            <a:lvl6pPr marL="2526167" indent="-229652" defTabSz="894685" eaLnBrk="0" fontAlgn="base" hangingPunct="0">
              <a:spcBef>
                <a:spcPct val="30000"/>
              </a:spcBef>
              <a:spcAft>
                <a:spcPct val="0"/>
              </a:spcAft>
              <a:defRPr sz="1200">
                <a:solidFill>
                  <a:schemeClr val="tx1"/>
                </a:solidFill>
                <a:latin typeface="Times New Roman" panose="02020603050405020304" pitchFamily="18" charset="0"/>
              </a:defRPr>
            </a:lvl6pPr>
            <a:lvl7pPr marL="2985470" indent="-229652" defTabSz="894685" eaLnBrk="0" fontAlgn="base" hangingPunct="0">
              <a:spcBef>
                <a:spcPct val="30000"/>
              </a:spcBef>
              <a:spcAft>
                <a:spcPct val="0"/>
              </a:spcAft>
              <a:defRPr sz="1200">
                <a:solidFill>
                  <a:schemeClr val="tx1"/>
                </a:solidFill>
                <a:latin typeface="Times New Roman" panose="02020603050405020304" pitchFamily="18" charset="0"/>
              </a:defRPr>
            </a:lvl7pPr>
            <a:lvl8pPr marL="3444773" indent="-229652" defTabSz="894685" eaLnBrk="0" fontAlgn="base" hangingPunct="0">
              <a:spcBef>
                <a:spcPct val="30000"/>
              </a:spcBef>
              <a:spcAft>
                <a:spcPct val="0"/>
              </a:spcAft>
              <a:defRPr sz="1200">
                <a:solidFill>
                  <a:schemeClr val="tx1"/>
                </a:solidFill>
                <a:latin typeface="Times New Roman" panose="02020603050405020304" pitchFamily="18" charset="0"/>
              </a:defRPr>
            </a:lvl8pPr>
            <a:lvl9pPr marL="3904077" indent="-229652" defTabSz="894685"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9AF64EDB-3771-4541-92CC-09EDDBD3EF9E}" type="slidenum">
              <a:rPr lang="nl-NL" altLang="nl-NL"/>
              <a:pPr>
                <a:spcBef>
                  <a:spcPct val="0"/>
                </a:spcBef>
              </a:pPr>
              <a:t>23</a:t>
            </a:fld>
            <a:endParaRPr lang="nl-NL" altLang="nl-NL"/>
          </a:p>
        </p:txBody>
      </p:sp>
      <p:sp>
        <p:nvSpPr>
          <p:cNvPr id="24579" name="Rectangle 2"/>
          <p:cNvSpPr>
            <a:spLocks noGrp="1" noRot="1" noChangeAspect="1" noChangeArrowheads="1" noTextEdit="1"/>
          </p:cNvSpPr>
          <p:nvPr>
            <p:ph type="sldImg"/>
          </p:nvPr>
        </p:nvSpPr>
        <p:spPr>
          <a:ln/>
        </p:spPr>
      </p:sp>
      <p:sp>
        <p:nvSpPr>
          <p:cNvPr id="24580"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r>
              <a:rPr lang="nl-NL" altLang="nl-NL" b="1" dirty="0"/>
              <a:t>Geen man / vrouw verschil meer voor beiden geldt 3 als afkappunt</a:t>
            </a:r>
          </a:p>
          <a:p>
            <a:r>
              <a:rPr lang="nl-NL" altLang="nl-NL" dirty="0"/>
              <a:t>DRIE als vuistregel</a:t>
            </a:r>
          </a:p>
          <a:p>
            <a:r>
              <a:rPr lang="nl-NL" altLang="nl-NL" dirty="0"/>
              <a:t>-</a:t>
            </a:r>
          </a:p>
          <a:p>
            <a:r>
              <a:rPr lang="nl-NL" altLang="nl-NL" dirty="0"/>
              <a:t>&gt; 30 dan sprake van </a:t>
            </a:r>
            <a:r>
              <a:rPr lang="nl-NL" altLang="nl-NL" u="none" dirty="0">
                <a:solidFill>
                  <a:srgbClr val="FF0000"/>
                </a:solidFill>
              </a:rPr>
              <a:t>ernstige albuminurie</a:t>
            </a:r>
          </a:p>
          <a:p>
            <a:r>
              <a:rPr lang="nl-NL" altLang="nl-NL" u="none" dirty="0">
                <a:solidFill>
                  <a:srgbClr val="FF0000"/>
                </a:solidFill>
              </a:rPr>
              <a:t>De termen </a:t>
            </a:r>
            <a:r>
              <a:rPr lang="nl-NL" altLang="nl-NL" u="none" dirty="0" err="1">
                <a:solidFill>
                  <a:srgbClr val="FF0000"/>
                </a:solidFill>
              </a:rPr>
              <a:t>mirco</a:t>
            </a:r>
            <a:r>
              <a:rPr lang="nl-NL" altLang="nl-NL" u="none" dirty="0">
                <a:solidFill>
                  <a:srgbClr val="FF0000"/>
                </a:solidFill>
              </a:rPr>
              <a:t>-albuminurie en </a:t>
            </a:r>
            <a:r>
              <a:rPr lang="nl-NL" altLang="nl-NL" u="none" dirty="0" err="1">
                <a:solidFill>
                  <a:srgbClr val="FF0000"/>
                </a:solidFill>
              </a:rPr>
              <a:t>proteinurie</a:t>
            </a:r>
            <a:r>
              <a:rPr lang="nl-NL" altLang="nl-NL" u="none" dirty="0">
                <a:solidFill>
                  <a:srgbClr val="FF0000"/>
                </a:solidFill>
              </a:rPr>
              <a:t> zijn in deze context vervallen</a:t>
            </a:r>
          </a:p>
          <a:p>
            <a:endParaRPr lang="nl-NL" altLang="nl-NL" u="none" dirty="0">
              <a:solidFill>
                <a:srgbClr val="FF0000"/>
              </a:solidFill>
            </a:endParaRPr>
          </a:p>
          <a:p>
            <a:r>
              <a:rPr lang="nl-NL" altLang="nl-NL" u="none" dirty="0">
                <a:solidFill>
                  <a:srgbClr val="FF0000"/>
                </a:solidFill>
              </a:rPr>
              <a:t>Wel is er nog sprake van nefrotische </a:t>
            </a:r>
            <a:r>
              <a:rPr lang="nl-NL" altLang="nl-NL" u="none" dirty="0" err="1">
                <a:solidFill>
                  <a:srgbClr val="FF0000"/>
                </a:solidFill>
              </a:rPr>
              <a:t>proteinurie</a:t>
            </a:r>
            <a:r>
              <a:rPr lang="nl-NL" altLang="nl-NL" u="none" dirty="0">
                <a:solidFill>
                  <a:srgbClr val="FF0000"/>
                </a:solidFill>
              </a:rPr>
              <a:t>: &gt;3,5 gram per 24 uur, voor definitie van nefrotisch syndroom: </a:t>
            </a:r>
            <a:r>
              <a:rPr lang="nl-NL" altLang="nl-NL" u="none" dirty="0" err="1">
                <a:solidFill>
                  <a:srgbClr val="FF0000"/>
                </a:solidFill>
              </a:rPr>
              <a:t>proteinurie</a:t>
            </a:r>
            <a:r>
              <a:rPr lang="nl-NL" altLang="nl-NL" u="none" dirty="0">
                <a:solidFill>
                  <a:srgbClr val="FF0000"/>
                </a:solidFill>
              </a:rPr>
              <a:t> &gt; 3,5 gram/24 uur, </a:t>
            </a:r>
            <a:r>
              <a:rPr lang="nl-NL" altLang="nl-NL" u="none" dirty="0" err="1">
                <a:solidFill>
                  <a:srgbClr val="FF0000"/>
                </a:solidFill>
              </a:rPr>
              <a:t>hypoalbuminemie</a:t>
            </a:r>
            <a:r>
              <a:rPr lang="nl-NL" altLang="nl-NL" u="none" dirty="0">
                <a:solidFill>
                  <a:srgbClr val="FF0000"/>
                </a:solidFill>
              </a:rPr>
              <a:t>, hypercholesterolemie</a:t>
            </a:r>
          </a:p>
        </p:txBody>
      </p:sp>
    </p:spTree>
    <p:extLst>
      <p:ext uri="{BB962C8B-B14F-4D97-AF65-F5344CB8AC3E}">
        <p14:creationId xmlns:p14="http://schemas.microsoft.com/office/powerpoint/2010/main" val="321416523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fld id="{C7A16413-465E-4EC3-918A-556D831EAF14}" type="slidenum">
              <a:rPr lang="nl-NL" smtClean="0"/>
              <a:pPr/>
              <a:t>24</a:t>
            </a:fld>
            <a:endParaRPr lang="nl-NL" dirty="0"/>
          </a:p>
        </p:txBody>
      </p:sp>
    </p:spTree>
    <p:extLst>
      <p:ext uri="{BB962C8B-B14F-4D97-AF65-F5344CB8AC3E}">
        <p14:creationId xmlns:p14="http://schemas.microsoft.com/office/powerpoint/2010/main" val="108917740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normAutofit/>
          </a:bodyPr>
          <a:lstStyle/>
          <a:p>
            <a:r>
              <a:rPr lang="nl-NL" b="1" dirty="0"/>
              <a:t>Geen leeftijdscriterium</a:t>
            </a:r>
            <a:r>
              <a:rPr lang="nl-NL" dirty="0"/>
              <a:t>: idem bij diagnose diabetes – ook daar geen leeftijd </a:t>
            </a:r>
          </a:p>
          <a:p>
            <a:r>
              <a:rPr lang="nl-NL" dirty="0"/>
              <a:t>Jonge mensen hoogste relatieve risico / laagste absolute</a:t>
            </a:r>
            <a:r>
              <a:rPr lang="nl-NL" baseline="0" dirty="0"/>
              <a:t> risico</a:t>
            </a:r>
            <a:r>
              <a:rPr lang="nl-NL" dirty="0"/>
              <a:t>. Bij ouderen precies andersom. Volgt later</a:t>
            </a:r>
          </a:p>
        </p:txBody>
      </p:sp>
      <p:sp>
        <p:nvSpPr>
          <p:cNvPr id="4" name="Tijdelijke aanduiding voor dianummer 3"/>
          <p:cNvSpPr>
            <a:spLocks noGrp="1"/>
          </p:cNvSpPr>
          <p:nvPr>
            <p:ph type="sldNum" sz="quarter" idx="10"/>
          </p:nvPr>
        </p:nvSpPr>
        <p:spPr/>
        <p:txBody>
          <a:bodyPr/>
          <a:lstStyle/>
          <a:p>
            <a:fld id="{E441BC16-ECC4-6449-A0E2-C8B5493BDFBE}" type="slidenum">
              <a:rPr lang="nl-NL" smtClean="0"/>
              <a:pPr/>
              <a:t>27</a:t>
            </a:fld>
            <a:endParaRPr lang="nl-NL"/>
          </a:p>
        </p:txBody>
      </p:sp>
    </p:spTree>
    <p:extLst>
      <p:ext uri="{BB962C8B-B14F-4D97-AF65-F5344CB8AC3E}">
        <p14:creationId xmlns:p14="http://schemas.microsoft.com/office/powerpoint/2010/main" val="340211725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normAutofit/>
          </a:bodyPr>
          <a:lstStyle/>
          <a:p>
            <a:r>
              <a:rPr lang="nl-NL" b="1" dirty="0"/>
              <a:t>Geen leeftijdscriterium</a:t>
            </a:r>
            <a:r>
              <a:rPr lang="nl-NL" dirty="0"/>
              <a:t>: idem bij diagnose diabetes – ook daar geen leeftijd </a:t>
            </a:r>
          </a:p>
          <a:p>
            <a:r>
              <a:rPr lang="nl-NL" dirty="0"/>
              <a:t>Jonge mensen hoogste relatieve risico / laagste absolute</a:t>
            </a:r>
            <a:r>
              <a:rPr lang="nl-NL" baseline="0" dirty="0"/>
              <a:t> risico</a:t>
            </a:r>
            <a:r>
              <a:rPr lang="nl-NL" dirty="0"/>
              <a:t>. Bij ouderen precies andersom. Volgt later</a:t>
            </a:r>
          </a:p>
        </p:txBody>
      </p:sp>
      <p:sp>
        <p:nvSpPr>
          <p:cNvPr id="4" name="Tijdelijke aanduiding voor dianummer 3"/>
          <p:cNvSpPr>
            <a:spLocks noGrp="1"/>
          </p:cNvSpPr>
          <p:nvPr>
            <p:ph type="sldNum" sz="quarter" idx="10"/>
          </p:nvPr>
        </p:nvSpPr>
        <p:spPr/>
        <p:txBody>
          <a:bodyPr/>
          <a:lstStyle/>
          <a:p>
            <a:fld id="{E441BC16-ECC4-6449-A0E2-C8B5493BDFBE}" type="slidenum">
              <a:rPr lang="nl-NL" smtClean="0"/>
              <a:pPr/>
              <a:t>28</a:t>
            </a:fld>
            <a:endParaRPr lang="nl-NL"/>
          </a:p>
        </p:txBody>
      </p:sp>
    </p:spTree>
    <p:extLst>
      <p:ext uri="{BB962C8B-B14F-4D97-AF65-F5344CB8AC3E}">
        <p14:creationId xmlns:p14="http://schemas.microsoft.com/office/powerpoint/2010/main" val="109932784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normAutofit/>
          </a:bodyPr>
          <a:lstStyle/>
          <a:p>
            <a:r>
              <a:rPr lang="nl-NL" dirty="0"/>
              <a:t>Uitleg invloed spiermassa</a:t>
            </a:r>
          </a:p>
          <a:p>
            <a:r>
              <a:rPr lang="nl-NL" dirty="0" err="1"/>
              <a:t>eGFR</a:t>
            </a:r>
            <a:r>
              <a:rPr lang="nl-NL" dirty="0"/>
              <a:t> is de klaring van een product van de spieren; heb je weinig spieren dan laag </a:t>
            </a:r>
            <a:r>
              <a:rPr lang="nl-NL" dirty="0" err="1"/>
              <a:t>serumkreatinine</a:t>
            </a:r>
            <a:r>
              <a:rPr lang="nl-NL" dirty="0"/>
              <a:t> en dan schijnbaar goede nierfunctie! En andersom </a:t>
            </a:r>
          </a:p>
          <a:p>
            <a:endParaRPr lang="nl-NL" dirty="0"/>
          </a:p>
          <a:p>
            <a:r>
              <a:rPr lang="nl-NL" dirty="0"/>
              <a:t>In geval van patiënten die een beduidend groter dan wel kleiner lichaamsoppervlak hebben dan normaal, wordt de nierfunctie, die met de CKD-EPI-formule is geschat, respectievelijk te laag en te hoog ingeschat. Om doseringsfouten te voorkomen kan bij sterk afwijkend postuur een correctie (bijvoorbeeld met de formules van </a:t>
            </a:r>
            <a:r>
              <a:rPr lang="nl-NL" dirty="0" err="1"/>
              <a:t>DuBois</a:t>
            </a:r>
            <a:r>
              <a:rPr lang="nl-NL" dirty="0"/>
              <a:t> &amp; </a:t>
            </a:r>
            <a:r>
              <a:rPr lang="nl-NL" dirty="0" err="1"/>
              <a:t>DuBois</a:t>
            </a:r>
            <a:r>
              <a:rPr lang="nl-NL" dirty="0"/>
              <a:t> of </a:t>
            </a:r>
            <a:r>
              <a:rPr lang="nl-NL" dirty="0" err="1"/>
              <a:t>Mosteller</a:t>
            </a:r>
            <a:r>
              <a:rPr lang="nl-NL" dirty="0"/>
              <a:t>;</a:t>
            </a:r>
            <a:r>
              <a:rPr lang="nl-NL" baseline="0" dirty="0"/>
              <a:t> deze formule om lichaamsoppervlak te berekenen is o.a. te vinden op : https://www.knmp.nl/rekenmodules/lichaamsoppervlak_html </a:t>
            </a:r>
            <a:r>
              <a:rPr lang="nl-NL" dirty="0"/>
              <a:t>) worden toegepast. Arbitrair kan worden aangehouden dat een lichaamsoppervlak van &lt; 1,50 m</a:t>
            </a:r>
            <a:r>
              <a:rPr lang="nl-NL" baseline="30000" dirty="0"/>
              <a:t>2</a:t>
            </a:r>
            <a:r>
              <a:rPr lang="nl-NL" dirty="0"/>
              <a:t> en &gt; 2,00 m</a:t>
            </a:r>
            <a:r>
              <a:rPr lang="nl-NL" baseline="30000" dirty="0"/>
              <a:t>2</a:t>
            </a:r>
            <a:r>
              <a:rPr lang="nl-NL" dirty="0"/>
              <a:t> sterk afwijkend is*. Dit zal in de praktijk met name van belang zijn bij gemeten nierfuncties rond de 30 ml/min/1,73 m</a:t>
            </a:r>
            <a:r>
              <a:rPr lang="nl-NL" baseline="30000" dirty="0"/>
              <a:t>2</a:t>
            </a:r>
            <a:r>
              <a:rPr lang="nl-NL" dirty="0"/>
              <a:t>.</a:t>
            </a:r>
          </a:p>
          <a:p>
            <a:r>
              <a:rPr lang="nl-NL" dirty="0"/>
              <a:t>* Gemiddeld</a:t>
            </a:r>
            <a:r>
              <a:rPr lang="nl-NL" baseline="0" dirty="0"/>
              <a:t> lichaamsoppervlak in NL is 2,1</a:t>
            </a:r>
            <a:r>
              <a:rPr lang="nl-NL" dirty="0"/>
              <a:t>m</a:t>
            </a:r>
            <a:r>
              <a:rPr lang="nl-NL" baseline="30000" dirty="0"/>
              <a:t>2</a:t>
            </a:r>
            <a:r>
              <a:rPr lang="nl-NL" dirty="0"/>
              <a:t>.</a:t>
            </a:r>
          </a:p>
        </p:txBody>
      </p:sp>
      <p:sp>
        <p:nvSpPr>
          <p:cNvPr id="4" name="Tijdelijke aanduiding voor dianummer 3"/>
          <p:cNvSpPr>
            <a:spLocks noGrp="1"/>
          </p:cNvSpPr>
          <p:nvPr>
            <p:ph type="sldNum" sz="quarter" idx="10"/>
          </p:nvPr>
        </p:nvSpPr>
        <p:spPr/>
        <p:txBody>
          <a:bodyPr/>
          <a:lstStyle/>
          <a:p>
            <a:fld id="{E441BC16-ECC4-6449-A0E2-C8B5493BDFBE}" type="slidenum">
              <a:rPr lang="nl-NL" smtClean="0"/>
              <a:pPr/>
              <a:t>29</a:t>
            </a:fld>
            <a:endParaRPr lang="nl-NL"/>
          </a:p>
        </p:txBody>
      </p:sp>
    </p:spTree>
    <p:extLst>
      <p:ext uri="{BB962C8B-B14F-4D97-AF65-F5344CB8AC3E}">
        <p14:creationId xmlns:p14="http://schemas.microsoft.com/office/powerpoint/2010/main" val="23718798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normAutofit/>
          </a:bodyPr>
          <a:lstStyle/>
          <a:p>
            <a:r>
              <a:rPr lang="nl-NL" dirty="0"/>
              <a:t>Ingewikkeld schema maar zeer illustratief – grondig bekijken en opnieuw te bekijken, zal toenemend ondersteunend zijn</a:t>
            </a:r>
          </a:p>
          <a:p>
            <a:r>
              <a:rPr lang="nl-NL" dirty="0"/>
              <a:t>Ingang kan zijn verlaagd </a:t>
            </a:r>
            <a:r>
              <a:rPr lang="nl-NL" dirty="0" err="1"/>
              <a:t>eGFR</a:t>
            </a:r>
            <a:r>
              <a:rPr lang="nl-NL" dirty="0"/>
              <a:t> en/of verhoogd ACR</a:t>
            </a:r>
          </a:p>
          <a:p>
            <a:r>
              <a:rPr lang="nl-NL" dirty="0"/>
              <a:t>In schema ook kaders met zeer nuttige info</a:t>
            </a:r>
          </a:p>
          <a:p>
            <a:r>
              <a:rPr lang="nl-NL" dirty="0"/>
              <a:t>	- wat in kaart brengen bij CNS</a:t>
            </a:r>
          </a:p>
          <a:p>
            <a:r>
              <a:rPr lang="nl-NL" dirty="0"/>
              <a:t>	- wat is acute nierschade</a:t>
            </a:r>
          </a:p>
          <a:p>
            <a:r>
              <a:rPr lang="nl-NL" dirty="0"/>
              <a:t>	- vals positieve </a:t>
            </a:r>
            <a:r>
              <a:rPr lang="nl-NL" dirty="0" err="1"/>
              <a:t>albuminurie</a:t>
            </a:r>
            <a:endParaRPr lang="nl-NL" dirty="0"/>
          </a:p>
          <a:p>
            <a:r>
              <a:rPr lang="nl-NL" dirty="0"/>
              <a:t>	- wanneer overwegen 24 </a:t>
            </a:r>
            <a:r>
              <a:rPr lang="nl-NL" dirty="0" err="1"/>
              <a:t>uurs</a:t>
            </a:r>
            <a:r>
              <a:rPr lang="nl-NL" dirty="0"/>
              <a:t> urine  (</a:t>
            </a:r>
            <a:r>
              <a:rPr lang="nl-NL" dirty="0" err="1"/>
              <a:t>Cystatine</a:t>
            </a:r>
            <a:r>
              <a:rPr lang="nl-NL" dirty="0"/>
              <a:t> C zie later, maar weinig beschikbaar)</a:t>
            </a:r>
          </a:p>
          <a:p>
            <a:endParaRPr lang="nl-NL" dirty="0"/>
          </a:p>
          <a:p>
            <a:r>
              <a:rPr lang="nl-NL" dirty="0"/>
              <a:t>We zullen schema in tweeën delen en  dat maakt het inzichtelijker </a:t>
            </a:r>
          </a:p>
        </p:txBody>
      </p:sp>
      <p:sp>
        <p:nvSpPr>
          <p:cNvPr id="4" name="Tijdelijke aanduiding voor dianummer 3"/>
          <p:cNvSpPr>
            <a:spLocks noGrp="1"/>
          </p:cNvSpPr>
          <p:nvPr>
            <p:ph type="sldNum" sz="quarter" idx="10"/>
          </p:nvPr>
        </p:nvSpPr>
        <p:spPr/>
        <p:txBody>
          <a:bodyPr/>
          <a:lstStyle/>
          <a:p>
            <a:fld id="{E441BC16-ECC4-6449-A0E2-C8B5493BDFBE}" type="slidenum">
              <a:rPr lang="nl-NL" smtClean="0"/>
              <a:pPr/>
              <a:t>31</a:t>
            </a:fld>
            <a:endParaRPr lang="nl-NL"/>
          </a:p>
        </p:txBody>
      </p:sp>
    </p:spTree>
    <p:extLst>
      <p:ext uri="{BB962C8B-B14F-4D97-AF65-F5344CB8AC3E}">
        <p14:creationId xmlns:p14="http://schemas.microsoft.com/office/powerpoint/2010/main" val="177025726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fld id="{DCBA164E-778D-FC47-872A-9CF814674FB2}" type="slidenum">
              <a:rPr lang="nl-NL" smtClean="0"/>
              <a:t>32</a:t>
            </a:fld>
            <a:endParaRPr lang="nl-NL"/>
          </a:p>
        </p:txBody>
      </p:sp>
    </p:spTree>
    <p:extLst>
      <p:ext uri="{BB962C8B-B14F-4D97-AF65-F5344CB8AC3E}">
        <p14:creationId xmlns:p14="http://schemas.microsoft.com/office/powerpoint/2010/main" val="396393934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a:xfrm>
            <a:off x="3581400" y="157163"/>
            <a:ext cx="2762250" cy="1554162"/>
          </a:xfrm>
        </p:spPr>
      </p:sp>
      <p:sp>
        <p:nvSpPr>
          <p:cNvPr id="3" name="Tijdelijke aanduiding voor notities 2"/>
          <p:cNvSpPr>
            <a:spLocks noGrp="1"/>
          </p:cNvSpPr>
          <p:nvPr>
            <p:ph type="body" idx="1"/>
          </p:nvPr>
        </p:nvSpPr>
        <p:spPr/>
        <p:txBody>
          <a:bodyPr/>
          <a:lstStyle/>
          <a:p>
            <a:pPr marL="171450" indent="-171450">
              <a:buFont typeface="Arial" panose="020B0604020202020204" pitchFamily="34" charset="0"/>
              <a:buChar char="•"/>
            </a:pPr>
            <a:r>
              <a:rPr lang="nl-NL" dirty="0"/>
              <a:t>Huisarts </a:t>
            </a:r>
          </a:p>
          <a:p>
            <a:pPr marL="171450" indent="-171450">
              <a:buFont typeface="Arial" panose="020B0604020202020204" pitchFamily="34" charset="0"/>
              <a:buChar char="•"/>
            </a:pPr>
            <a:endParaRPr lang="nl-NL" dirty="0"/>
          </a:p>
          <a:p>
            <a:pPr marL="171450" indent="-171450">
              <a:buFont typeface="Arial" panose="020B0604020202020204" pitchFamily="34" charset="0"/>
              <a:buChar char="•"/>
            </a:pPr>
            <a:r>
              <a:rPr lang="nl-NL" dirty="0"/>
              <a:t>Wordt uitgewerkt</a:t>
            </a:r>
            <a:r>
              <a:rPr lang="nl-NL" baseline="0" dirty="0"/>
              <a:t> in volgende dia. Dit is cf. ons boek CNS en Standaard</a:t>
            </a:r>
          </a:p>
          <a:p>
            <a:pPr marL="171450" indent="-171450">
              <a:buFont typeface="Arial" panose="020B0604020202020204" pitchFamily="34" charset="0"/>
              <a:buChar char="•"/>
            </a:pPr>
            <a:r>
              <a:rPr lang="nl-NL" baseline="0" dirty="0" err="1"/>
              <a:t>Egfr</a:t>
            </a:r>
            <a:r>
              <a:rPr lang="nl-NL" baseline="0" dirty="0"/>
              <a:t> is rooskleurig bij inactieve ouderen. </a:t>
            </a:r>
          </a:p>
          <a:p>
            <a:pPr marL="171450" indent="-171450">
              <a:buFont typeface="Arial" panose="020B0604020202020204" pitchFamily="34" charset="0"/>
              <a:buChar char="•"/>
            </a:pPr>
            <a:r>
              <a:rPr lang="nl-NL" baseline="0" dirty="0"/>
              <a:t>Zie je dan ook stijging </a:t>
            </a:r>
            <a:r>
              <a:rPr lang="nl-NL" baseline="0" dirty="0" err="1"/>
              <a:t>kreat</a:t>
            </a:r>
            <a:r>
              <a:rPr lang="nl-NL" baseline="0" dirty="0"/>
              <a:t>? </a:t>
            </a:r>
          </a:p>
          <a:p>
            <a:pPr marL="171450" indent="-171450">
              <a:buFont typeface="Arial" panose="020B0604020202020204" pitchFamily="34" charset="0"/>
              <a:buChar char="•"/>
            </a:pPr>
            <a:endParaRPr lang="nl-NL" dirty="0"/>
          </a:p>
        </p:txBody>
      </p:sp>
      <p:sp>
        <p:nvSpPr>
          <p:cNvPr id="4" name="Tijdelijke aanduiding voor dianummer 3"/>
          <p:cNvSpPr>
            <a:spLocks noGrp="1"/>
          </p:cNvSpPr>
          <p:nvPr>
            <p:ph type="sldNum" sz="quarter" idx="10"/>
          </p:nvPr>
        </p:nvSpPr>
        <p:spPr/>
        <p:txBody>
          <a:bodyPr/>
          <a:lstStyle/>
          <a:p>
            <a:fld id="{E892D51E-370F-4C19-974F-A5AC297862FD}" type="slidenum">
              <a:rPr lang="nl-NL" smtClean="0">
                <a:solidFill>
                  <a:prstClr val="black"/>
                </a:solidFill>
              </a:rPr>
              <a:pPr/>
              <a:t>33</a:t>
            </a:fld>
            <a:endParaRPr lang="nl-NL">
              <a:solidFill>
                <a:prstClr val="black"/>
              </a:solidFill>
            </a:endParaRPr>
          </a:p>
        </p:txBody>
      </p:sp>
    </p:spTree>
    <p:extLst>
      <p:ext uri="{BB962C8B-B14F-4D97-AF65-F5344CB8AC3E}">
        <p14:creationId xmlns:p14="http://schemas.microsoft.com/office/powerpoint/2010/main" val="375554597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normAutofit/>
          </a:bodyPr>
          <a:lstStyle/>
          <a:p>
            <a:r>
              <a:rPr lang="nl-NL" dirty="0"/>
              <a:t>Laatste waarde  past bij vorige waarden: verschil binnen 15%  (8.5%)</a:t>
            </a:r>
          </a:p>
          <a:p>
            <a:r>
              <a:rPr lang="nl-NL" dirty="0"/>
              <a:t>-</a:t>
            </a:r>
          </a:p>
          <a:p>
            <a:r>
              <a:rPr lang="nl-NL" dirty="0"/>
              <a:t>Stel net op grens 12-15%</a:t>
            </a:r>
          </a:p>
          <a:p>
            <a:r>
              <a:rPr lang="nl-NL" dirty="0"/>
              <a:t>Denk na over oorzaak (medicatie, bijv. NSAID)</a:t>
            </a:r>
          </a:p>
          <a:p>
            <a:r>
              <a:rPr lang="nl-NL" dirty="0"/>
              <a:t>Geef dan instructie goed te drinken</a:t>
            </a:r>
          </a:p>
          <a:p>
            <a:r>
              <a:rPr lang="nl-NL" dirty="0"/>
              <a:t>Herhaal op kortere termijn (1-4 weken) </a:t>
            </a:r>
          </a:p>
        </p:txBody>
      </p:sp>
      <p:sp>
        <p:nvSpPr>
          <p:cNvPr id="4" name="Tijdelijke aanduiding voor dianummer 3"/>
          <p:cNvSpPr>
            <a:spLocks noGrp="1"/>
          </p:cNvSpPr>
          <p:nvPr>
            <p:ph type="sldNum" sz="quarter" idx="10"/>
          </p:nvPr>
        </p:nvSpPr>
        <p:spPr/>
        <p:txBody>
          <a:bodyPr/>
          <a:lstStyle/>
          <a:p>
            <a:fld id="{E441BC16-ECC4-6449-A0E2-C8B5493BDFBE}" type="slidenum">
              <a:rPr lang="nl-NL" smtClean="0"/>
              <a:pPr/>
              <a:t>34</a:t>
            </a:fld>
            <a:endParaRPr lang="nl-NL"/>
          </a:p>
        </p:txBody>
      </p:sp>
    </p:spTree>
    <p:extLst>
      <p:ext uri="{BB962C8B-B14F-4D97-AF65-F5344CB8AC3E}">
        <p14:creationId xmlns:p14="http://schemas.microsoft.com/office/powerpoint/2010/main" val="82731842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a:t>Verschil van 5 tussen 2 metingen is dus geen daling van 5 per jaar!</a:t>
            </a:r>
          </a:p>
          <a:p>
            <a:r>
              <a:rPr lang="nl-NL" dirty="0"/>
              <a:t>Tenminste 3 metingen nodig; liever meer bij twijfel</a:t>
            </a:r>
          </a:p>
          <a:p>
            <a:r>
              <a:rPr lang="nl-NL" dirty="0"/>
              <a:t>Overleg met </a:t>
            </a:r>
            <a:r>
              <a:rPr lang="nl-NL" dirty="0" err="1"/>
              <a:t>nefroloog</a:t>
            </a:r>
            <a:r>
              <a:rPr lang="nl-NL" dirty="0"/>
              <a:t> zo nodig</a:t>
            </a:r>
          </a:p>
          <a:p>
            <a:r>
              <a:rPr lang="nl-NL" dirty="0"/>
              <a:t>-</a:t>
            </a:r>
          </a:p>
          <a:p>
            <a:r>
              <a:rPr lang="nl-NL" dirty="0"/>
              <a:t>Het verschil van twee metingen &gt; 15% dan is het niet meer de verwachte variatie, er is sprake van twee significant afwijkende  waarden</a:t>
            </a:r>
          </a:p>
          <a:p>
            <a:r>
              <a:rPr lang="nl-NL" b="1" dirty="0"/>
              <a:t>Handel net zoals bij diagnose: herhaal na 1 week, zorg dat je acute daler op tijd signaleert</a:t>
            </a:r>
            <a:r>
              <a:rPr lang="nl-NL" dirty="0"/>
              <a:t>  </a:t>
            </a:r>
          </a:p>
        </p:txBody>
      </p:sp>
      <p:sp>
        <p:nvSpPr>
          <p:cNvPr id="4" name="Tijdelijke aanduiding voor dianummer 3"/>
          <p:cNvSpPr>
            <a:spLocks noGrp="1"/>
          </p:cNvSpPr>
          <p:nvPr>
            <p:ph type="sldNum" sz="quarter" idx="10"/>
          </p:nvPr>
        </p:nvSpPr>
        <p:spPr/>
        <p:txBody>
          <a:bodyPr/>
          <a:lstStyle/>
          <a:p>
            <a:fld id="{E441BC16-ECC4-6449-A0E2-C8B5493BDFBE}" type="slidenum">
              <a:rPr lang="nl-NL" smtClean="0"/>
              <a:pPr/>
              <a:t>36</a:t>
            </a:fld>
            <a:endParaRPr lang="nl-NL"/>
          </a:p>
        </p:txBody>
      </p:sp>
    </p:spTree>
    <p:extLst>
      <p:ext uri="{BB962C8B-B14F-4D97-AF65-F5344CB8AC3E}">
        <p14:creationId xmlns:p14="http://schemas.microsoft.com/office/powerpoint/2010/main" val="75272459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CBA164E-778D-FC47-872A-9CF814674FB2}" type="slidenum">
              <a:rPr kumimoji="0" lang="nl-NL"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39</a:t>
            </a:fld>
            <a:endParaRPr kumimoji="0" lang="nl-NL"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87345512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normAutofit/>
          </a:bodyPr>
          <a:lstStyle/>
          <a:p>
            <a:r>
              <a:rPr lang="nl-NL" dirty="0"/>
              <a:t>Let op de P50: ook op hoge leeftijd</a:t>
            </a:r>
            <a:r>
              <a:rPr lang="nl-NL" baseline="0" dirty="0"/>
              <a:t> </a:t>
            </a:r>
            <a:r>
              <a:rPr lang="nl-NL" baseline="0" dirty="0" err="1"/>
              <a:t>eGFR</a:t>
            </a:r>
            <a:r>
              <a:rPr lang="nl-NL" baseline="0" dirty="0"/>
              <a:t> &gt;60!</a:t>
            </a:r>
          </a:p>
          <a:p>
            <a:r>
              <a:rPr lang="nl-NL" baseline="0" dirty="0"/>
              <a:t>Natuurlijk daalt de </a:t>
            </a:r>
            <a:r>
              <a:rPr lang="nl-NL" baseline="0" dirty="0" err="1"/>
              <a:t>eGFR</a:t>
            </a:r>
            <a:r>
              <a:rPr lang="nl-NL" baseline="0" dirty="0"/>
              <a:t> wel als je ouder wordt. Het is de vraag of dat “fysiologisch” is of “veroudering”. Je houdt natuurlijk wel rekening met de dosering van de medicatie</a:t>
            </a:r>
            <a:endParaRPr lang="nl-NL" dirty="0"/>
          </a:p>
        </p:txBody>
      </p:sp>
      <p:sp>
        <p:nvSpPr>
          <p:cNvPr id="4" name="Tijdelijke aanduiding voor dianummer 3"/>
          <p:cNvSpPr>
            <a:spLocks noGrp="1"/>
          </p:cNvSpPr>
          <p:nvPr>
            <p:ph type="sldNum" sz="quarter" idx="10"/>
          </p:nvPr>
        </p:nvSpPr>
        <p:spPr/>
        <p:txBody>
          <a:bodyPr/>
          <a:lstStyle/>
          <a:p>
            <a:fld id="{E441BC16-ECC4-6449-A0E2-C8B5493BDFBE}" type="slidenum">
              <a:rPr lang="nl-NL" smtClean="0"/>
              <a:pPr/>
              <a:t>40</a:t>
            </a:fld>
            <a:endParaRPr lang="nl-NL"/>
          </a:p>
        </p:txBody>
      </p:sp>
    </p:spTree>
    <p:extLst>
      <p:ext uri="{BB962C8B-B14F-4D97-AF65-F5344CB8AC3E}">
        <p14:creationId xmlns:p14="http://schemas.microsoft.com/office/powerpoint/2010/main" val="23250368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normAutofit/>
          </a:bodyPr>
          <a:lstStyle/>
          <a:p>
            <a:r>
              <a:rPr lang="nl-NL" dirty="0"/>
              <a:t>Diagnose is ingewikkeld proces: pasop bij diabetes / CVRM niet meteen te denken dat dan oorzaak bekend is, past beloop in dat geval bij vasculaire oorzaak?</a:t>
            </a:r>
          </a:p>
          <a:p>
            <a:r>
              <a:rPr lang="nl-NL" dirty="0"/>
              <a:t>Denk aan acute oorzaak!</a:t>
            </a:r>
          </a:p>
          <a:p>
            <a:endParaRPr lang="nl-NL" dirty="0"/>
          </a:p>
        </p:txBody>
      </p:sp>
      <p:sp>
        <p:nvSpPr>
          <p:cNvPr id="4" name="Tijdelijke aanduiding voor dianummer 3"/>
          <p:cNvSpPr>
            <a:spLocks noGrp="1"/>
          </p:cNvSpPr>
          <p:nvPr>
            <p:ph type="sldNum" sz="quarter" idx="10"/>
          </p:nvPr>
        </p:nvSpPr>
        <p:spPr/>
        <p:txBody>
          <a:bodyPr/>
          <a:lstStyle/>
          <a:p>
            <a:fld id="{E441BC16-ECC4-6449-A0E2-C8B5493BDFBE}" type="slidenum">
              <a:rPr lang="nl-NL" smtClean="0"/>
              <a:pPr/>
              <a:t>41</a:t>
            </a:fld>
            <a:endParaRPr lang="nl-NL"/>
          </a:p>
        </p:txBody>
      </p:sp>
    </p:spTree>
    <p:extLst>
      <p:ext uri="{BB962C8B-B14F-4D97-AF65-F5344CB8AC3E}">
        <p14:creationId xmlns:p14="http://schemas.microsoft.com/office/powerpoint/2010/main" val="80699807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a:t>Diagnose is een ingewikkeld traject maar wel met een vast stramien dus goed in implementeren.</a:t>
            </a:r>
          </a:p>
          <a:p>
            <a:r>
              <a:rPr lang="nl-NL" dirty="0"/>
              <a:t>Tijdens diagnostisch traject uiteraard nadenken over oorzaak: niet altijd is DM, hypertensie of vaatlijden de oorzaak!!</a:t>
            </a:r>
          </a:p>
        </p:txBody>
      </p:sp>
      <p:sp>
        <p:nvSpPr>
          <p:cNvPr id="4" name="Tijdelijke aanduiding voor dianummer 3"/>
          <p:cNvSpPr>
            <a:spLocks noGrp="1"/>
          </p:cNvSpPr>
          <p:nvPr>
            <p:ph type="sldNum" sz="quarter" idx="10"/>
          </p:nvPr>
        </p:nvSpPr>
        <p:spPr/>
        <p:txBody>
          <a:bodyPr/>
          <a:lstStyle/>
          <a:p>
            <a:fld id="{E441BC16-ECC4-6449-A0E2-C8B5493BDFBE}" type="slidenum">
              <a:rPr lang="nl-NL" smtClean="0"/>
              <a:pPr/>
              <a:t>43</a:t>
            </a:fld>
            <a:endParaRPr lang="nl-NL"/>
          </a:p>
        </p:txBody>
      </p:sp>
    </p:spTree>
    <p:extLst>
      <p:ext uri="{BB962C8B-B14F-4D97-AF65-F5344CB8AC3E}">
        <p14:creationId xmlns:p14="http://schemas.microsoft.com/office/powerpoint/2010/main" val="22748428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CBA164E-778D-FC47-872A-9CF814674FB2}" type="slidenum">
              <a:rPr kumimoji="0" lang="nl-NL"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44</a:t>
            </a:fld>
            <a:endParaRPr kumimoji="0" lang="nl-NL"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42876926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a:t>Veel tijd aan besteden</a:t>
            </a:r>
          </a:p>
          <a:p>
            <a:r>
              <a:rPr lang="nl-NL" dirty="0"/>
              <a:t>Kleuren heel anders dan LTA!! Gaat hier niet om verwijs/overleg indicaties maar om</a:t>
            </a:r>
            <a:r>
              <a:rPr lang="nl-NL" baseline="0" dirty="0"/>
              <a:t> risico cardiovasculair</a:t>
            </a:r>
            <a:endParaRPr lang="nl-NL" dirty="0"/>
          </a:p>
          <a:p>
            <a:r>
              <a:rPr lang="nl-NL" dirty="0"/>
              <a:t>Denk aan epidemiologie: het zijn Nederlandse cijfers. Groen lijkt klein</a:t>
            </a:r>
            <a:r>
              <a:rPr lang="nl-NL" baseline="0" dirty="0"/>
              <a:t> oppervlak maar is de doorsnee patiënt. </a:t>
            </a:r>
          </a:p>
          <a:p>
            <a:endParaRPr lang="nl-NL" baseline="0" dirty="0"/>
          </a:p>
          <a:p>
            <a:r>
              <a:rPr lang="nl-NL" baseline="0" dirty="0"/>
              <a:t>En let op een dame van 50 jaar  en een </a:t>
            </a:r>
            <a:r>
              <a:rPr lang="nl-NL" baseline="0" dirty="0" err="1"/>
              <a:t>eGFR</a:t>
            </a:r>
            <a:r>
              <a:rPr lang="nl-NL" baseline="0" dirty="0"/>
              <a:t> van 87 en ACR 5.3 levert 5-6 jaar in!! En door adequate begeleiding kan de dat reduceren tot de helft (door RAAS remmers optimaal in te zetten)</a:t>
            </a:r>
            <a:endParaRPr lang="nl-NL" dirty="0"/>
          </a:p>
        </p:txBody>
      </p:sp>
      <p:sp>
        <p:nvSpPr>
          <p:cNvPr id="4" name="Tijdelijke aanduiding voor dianummer 3"/>
          <p:cNvSpPr>
            <a:spLocks noGrp="1"/>
          </p:cNvSpPr>
          <p:nvPr>
            <p:ph type="sldNum" sz="quarter" idx="10"/>
          </p:nvPr>
        </p:nvSpPr>
        <p:spPr/>
        <p:txBody>
          <a:bodyPr/>
          <a:lstStyle/>
          <a:p>
            <a:fld id="{E441BC16-ECC4-6449-A0E2-C8B5493BDFBE}" type="slidenum">
              <a:rPr lang="nl-NL" smtClean="0"/>
              <a:pPr/>
              <a:t>45</a:t>
            </a:fld>
            <a:endParaRPr lang="nl-NL"/>
          </a:p>
        </p:txBody>
      </p:sp>
    </p:spTree>
    <p:extLst>
      <p:ext uri="{BB962C8B-B14F-4D97-AF65-F5344CB8AC3E}">
        <p14:creationId xmlns:p14="http://schemas.microsoft.com/office/powerpoint/2010/main" val="59807044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a:t>Nu is oranje en rode gebied heel klein…..daar is zeker extra aandacht nodig</a:t>
            </a:r>
          </a:p>
        </p:txBody>
      </p:sp>
      <p:sp>
        <p:nvSpPr>
          <p:cNvPr id="4" name="Tijdelijke aanduiding voor dianummer 3"/>
          <p:cNvSpPr>
            <a:spLocks noGrp="1"/>
          </p:cNvSpPr>
          <p:nvPr>
            <p:ph type="sldNum" sz="quarter" idx="10"/>
          </p:nvPr>
        </p:nvSpPr>
        <p:spPr/>
        <p:txBody>
          <a:bodyPr/>
          <a:lstStyle/>
          <a:p>
            <a:fld id="{E441BC16-ECC4-6449-A0E2-C8B5493BDFBE}" type="slidenum">
              <a:rPr lang="nl-NL" smtClean="0"/>
              <a:pPr/>
              <a:t>46</a:t>
            </a:fld>
            <a:endParaRPr lang="nl-NL"/>
          </a:p>
        </p:txBody>
      </p:sp>
    </p:spTree>
    <p:extLst>
      <p:ext uri="{BB962C8B-B14F-4D97-AF65-F5344CB8AC3E}">
        <p14:creationId xmlns:p14="http://schemas.microsoft.com/office/powerpoint/2010/main" val="405039378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a:t>Veel tijd aan besteden</a:t>
            </a:r>
          </a:p>
          <a:p>
            <a:r>
              <a:rPr lang="nl-NL" dirty="0"/>
              <a:t>Kleuren heel anders dan LTA!! Gaat hier niet om verwijs/overleg indicaties maar om</a:t>
            </a:r>
            <a:r>
              <a:rPr lang="nl-NL" baseline="0" dirty="0"/>
              <a:t> risico cardiovasculair</a:t>
            </a:r>
            <a:endParaRPr lang="nl-NL" dirty="0"/>
          </a:p>
          <a:p>
            <a:r>
              <a:rPr lang="nl-NL" dirty="0"/>
              <a:t>Denk aan epidemiologie: het zijn Nederlandse cijfers. Groen lijkt klein</a:t>
            </a:r>
            <a:r>
              <a:rPr lang="nl-NL" baseline="0" dirty="0"/>
              <a:t> oppervlak maar is de doorsnee patiënt. </a:t>
            </a:r>
          </a:p>
          <a:p>
            <a:endParaRPr lang="nl-NL" baseline="0" dirty="0"/>
          </a:p>
          <a:p>
            <a:r>
              <a:rPr lang="nl-NL" baseline="0" dirty="0"/>
              <a:t>En let op een dame van 50 jaar  en een </a:t>
            </a:r>
            <a:r>
              <a:rPr lang="nl-NL" baseline="0" dirty="0" err="1"/>
              <a:t>eGFR</a:t>
            </a:r>
            <a:r>
              <a:rPr lang="nl-NL" baseline="0" dirty="0"/>
              <a:t> van 87 en ACR 5.3 levert 5-6 jaar in!! En door adequate begeleiding kan de dat reduceren tot de helft (door RAAS remmers optimaal in te zetten)</a:t>
            </a:r>
            <a:endParaRPr lang="nl-NL" dirty="0"/>
          </a:p>
        </p:txBody>
      </p:sp>
      <p:sp>
        <p:nvSpPr>
          <p:cNvPr id="4" name="Tijdelijke aanduiding voor dianummer 3"/>
          <p:cNvSpPr>
            <a:spLocks noGrp="1"/>
          </p:cNvSpPr>
          <p:nvPr>
            <p:ph type="sldNum" sz="quarter" idx="10"/>
          </p:nvPr>
        </p:nvSpPr>
        <p:spPr/>
        <p:txBody>
          <a:bodyPr/>
          <a:lstStyle/>
          <a:p>
            <a:fld id="{E441BC16-ECC4-6449-A0E2-C8B5493BDFBE}" type="slidenum">
              <a:rPr lang="nl-NL" smtClean="0"/>
              <a:pPr/>
              <a:t>47</a:t>
            </a:fld>
            <a:endParaRPr lang="nl-NL"/>
          </a:p>
        </p:txBody>
      </p:sp>
    </p:spTree>
    <p:extLst>
      <p:ext uri="{BB962C8B-B14F-4D97-AF65-F5344CB8AC3E}">
        <p14:creationId xmlns:p14="http://schemas.microsoft.com/office/powerpoint/2010/main" val="59807044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normAutofit/>
          </a:bodyPr>
          <a:lstStyle/>
          <a:p>
            <a:r>
              <a:rPr lang="nl-NL" dirty="0"/>
              <a:t>Zijn relatieve risico’s!</a:t>
            </a:r>
          </a:p>
          <a:p>
            <a:r>
              <a:rPr lang="nl-NL" dirty="0"/>
              <a:t>Links op nieraandoeningen:  relatief groot risico, maar absolute risico blijft klein</a:t>
            </a:r>
          </a:p>
          <a:p>
            <a:r>
              <a:rPr lang="nl-NL" dirty="0"/>
              <a:t>Rechts relatief minder groot maar absoluut juist groot.</a:t>
            </a:r>
          </a:p>
          <a:p>
            <a:endParaRPr lang="nl-NL" dirty="0"/>
          </a:p>
          <a:p>
            <a:r>
              <a:rPr lang="nl-NL" dirty="0"/>
              <a:t>Veel mensen met geel in rechter kant gaan dus eerder</a:t>
            </a:r>
            <a:r>
              <a:rPr lang="nl-NL" baseline="0" dirty="0"/>
              <a:t> en worden daarbij meestal niet oud genoeg om nierfalen te krijgen</a:t>
            </a:r>
            <a:endParaRPr lang="nl-NL" dirty="0"/>
          </a:p>
        </p:txBody>
      </p:sp>
      <p:sp>
        <p:nvSpPr>
          <p:cNvPr id="4" name="Tijdelijke aanduiding voor dianummer 3"/>
          <p:cNvSpPr>
            <a:spLocks noGrp="1"/>
          </p:cNvSpPr>
          <p:nvPr>
            <p:ph type="sldNum" sz="quarter" idx="10"/>
          </p:nvPr>
        </p:nvSpPr>
        <p:spPr/>
        <p:txBody>
          <a:bodyPr/>
          <a:lstStyle/>
          <a:p>
            <a:fld id="{E441BC16-ECC4-6449-A0E2-C8B5493BDFBE}" type="slidenum">
              <a:rPr lang="nl-NL" smtClean="0"/>
              <a:pPr/>
              <a:t>48</a:t>
            </a:fld>
            <a:endParaRPr lang="nl-NL"/>
          </a:p>
        </p:txBody>
      </p:sp>
    </p:spTree>
    <p:extLst>
      <p:ext uri="{BB962C8B-B14F-4D97-AF65-F5344CB8AC3E}">
        <p14:creationId xmlns:p14="http://schemas.microsoft.com/office/powerpoint/2010/main" val="2147239767"/>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a:p>
        </p:txBody>
      </p:sp>
      <p:sp>
        <p:nvSpPr>
          <p:cNvPr id="4" name="Tijdelijke aanduiding voor dianummer 3"/>
          <p:cNvSpPr>
            <a:spLocks noGrp="1"/>
          </p:cNvSpPr>
          <p:nvPr>
            <p:ph type="sldNum" sz="quarter" idx="5"/>
          </p:nvPr>
        </p:nvSpPr>
        <p:spPr/>
        <p:txBody>
          <a:bodyPr/>
          <a:lstStyle/>
          <a:p>
            <a:fld id="{C7A16413-465E-4EC3-918A-556D831EAF14}" type="slidenum">
              <a:rPr lang="nl-NL" smtClean="0"/>
              <a:pPr/>
              <a:t>50</a:t>
            </a:fld>
            <a:endParaRPr lang="nl-NL" dirty="0"/>
          </a:p>
        </p:txBody>
      </p:sp>
    </p:spTree>
    <p:extLst>
      <p:ext uri="{BB962C8B-B14F-4D97-AF65-F5344CB8AC3E}">
        <p14:creationId xmlns:p14="http://schemas.microsoft.com/office/powerpoint/2010/main" val="3785703115"/>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10"/>
          </p:nvPr>
        </p:nvSpPr>
        <p:spPr/>
        <p:txBody>
          <a:bodyPr/>
          <a:lstStyle/>
          <a:p>
            <a:fld id="{E441BC16-ECC4-6449-A0E2-C8B5493BDFBE}" type="slidenum">
              <a:rPr lang="nl-NL" smtClean="0"/>
              <a:pPr/>
              <a:t>51</a:t>
            </a:fld>
            <a:endParaRPr lang="nl-NL"/>
          </a:p>
        </p:txBody>
      </p:sp>
    </p:spTree>
    <p:extLst>
      <p:ext uri="{BB962C8B-B14F-4D97-AF65-F5344CB8AC3E}">
        <p14:creationId xmlns:p14="http://schemas.microsoft.com/office/powerpoint/2010/main" val="3632968310"/>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normAutofit/>
          </a:bodyPr>
          <a:lstStyle/>
          <a:p>
            <a:r>
              <a:rPr lang="nl-NL" b="1" dirty="0"/>
              <a:t>CNS in nieuwe CVRM geen SCORE meer berekenen: aparte categorie net als diabetes / reuma. Ook geen 15 jaar meer optelle</a:t>
            </a:r>
            <a:r>
              <a:rPr lang="nl-NL" dirty="0"/>
              <a:t>n</a:t>
            </a:r>
          </a:p>
          <a:p>
            <a:r>
              <a:rPr lang="nl-NL" dirty="0"/>
              <a:t>-=</a:t>
            </a:r>
          </a:p>
          <a:p>
            <a:r>
              <a:rPr lang="nl-NL" dirty="0"/>
              <a:t>Andere belangrijke consequentie is dus dat je het bij intake meteen moet meten: </a:t>
            </a:r>
            <a:r>
              <a:rPr lang="nl-NL" dirty="0" err="1"/>
              <a:t>eGFR</a:t>
            </a:r>
            <a:r>
              <a:rPr lang="nl-NL" dirty="0"/>
              <a:t> / </a:t>
            </a:r>
            <a:r>
              <a:rPr lang="nl-NL" dirty="0" err="1"/>
              <a:t>albuminurie</a:t>
            </a:r>
            <a:r>
              <a:rPr lang="nl-NL" dirty="0"/>
              <a:t>;  dus niet pas in tweede instantie als SCORE 10-20% is!!  </a:t>
            </a:r>
          </a:p>
        </p:txBody>
      </p:sp>
      <p:sp>
        <p:nvSpPr>
          <p:cNvPr id="4" name="Tijdelijke aanduiding voor dianummer 3"/>
          <p:cNvSpPr>
            <a:spLocks noGrp="1"/>
          </p:cNvSpPr>
          <p:nvPr>
            <p:ph type="sldNum" sz="quarter" idx="10"/>
          </p:nvPr>
        </p:nvSpPr>
        <p:spPr/>
        <p:txBody>
          <a:bodyPr/>
          <a:lstStyle/>
          <a:p>
            <a:fld id="{E441BC16-ECC4-6449-A0E2-C8B5493BDFBE}" type="slidenum">
              <a:rPr lang="nl-NL" smtClean="0"/>
              <a:pPr/>
              <a:t>54</a:t>
            </a:fld>
            <a:endParaRPr lang="nl-NL"/>
          </a:p>
        </p:txBody>
      </p:sp>
    </p:spTree>
    <p:extLst>
      <p:ext uri="{BB962C8B-B14F-4D97-AF65-F5344CB8AC3E}">
        <p14:creationId xmlns:p14="http://schemas.microsoft.com/office/powerpoint/2010/main" val="2518082902"/>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b="1" dirty="0"/>
              <a:t>Noot CNS 31</a:t>
            </a:r>
            <a:r>
              <a:rPr lang="nl-NL" b="1" baseline="0" dirty="0"/>
              <a:t> </a:t>
            </a:r>
            <a:r>
              <a:rPr lang="nl-NL" dirty="0"/>
              <a:t>Alleen bij </a:t>
            </a:r>
            <a:r>
              <a:rPr lang="nl-NL" dirty="0" err="1"/>
              <a:t>eGFR</a:t>
            </a:r>
            <a:r>
              <a:rPr lang="nl-NL" dirty="0"/>
              <a:t> &lt; 60 wordt controle </a:t>
            </a:r>
            <a:r>
              <a:rPr lang="nl-NL" dirty="0" err="1"/>
              <a:t>eGFR</a:t>
            </a:r>
            <a:r>
              <a:rPr lang="nl-NL" dirty="0"/>
              <a:t> aanbevolen na start van ACE. Moet dus wel bekend zijn vooraf!   </a:t>
            </a:r>
            <a:r>
              <a:rPr lang="nl-NL" dirty="0">
                <a:solidFill>
                  <a:srgbClr val="FFFF66"/>
                </a:solidFill>
              </a:rPr>
              <a:t>HENK AANVULLEN</a:t>
            </a:r>
          </a:p>
          <a:p>
            <a:r>
              <a:rPr lang="nl-NL" dirty="0"/>
              <a:t>-</a:t>
            </a:r>
          </a:p>
          <a:p>
            <a:r>
              <a:rPr lang="nl-NL" i="1" dirty="0"/>
              <a:t>Keuze bloeddrukverlagend middel </a:t>
            </a:r>
            <a:endParaRPr lang="nl-NL" dirty="0"/>
          </a:p>
          <a:p>
            <a:r>
              <a:rPr lang="nl-NL" dirty="0"/>
              <a:t>Bij patiënten zonder verhoogde </a:t>
            </a:r>
            <a:r>
              <a:rPr lang="nl-NL" dirty="0" err="1"/>
              <a:t>albuminurie</a:t>
            </a:r>
            <a:r>
              <a:rPr lang="nl-NL" dirty="0"/>
              <a:t> wordt geen specifiek advies gegeven over het middel van keuze voor de behandeling van de hypertensie. Voor patiënten met matig verhoogde </a:t>
            </a:r>
            <a:r>
              <a:rPr lang="nl-NL" dirty="0" err="1"/>
              <a:t>albuminurie</a:t>
            </a:r>
            <a:r>
              <a:rPr lang="nl-NL" dirty="0"/>
              <a:t> (ACR 3 tot 30 mg/</a:t>
            </a:r>
            <a:r>
              <a:rPr lang="nl-NL" dirty="0" err="1"/>
              <a:t>mmol</a:t>
            </a:r>
            <a:r>
              <a:rPr lang="nl-NL" dirty="0"/>
              <a:t>) wordt als </a:t>
            </a:r>
            <a:r>
              <a:rPr lang="nl-NL" dirty="0" err="1"/>
              <a:t>antihypertensieve</a:t>
            </a:r>
            <a:r>
              <a:rPr lang="nl-NL" dirty="0"/>
              <a:t> behandeling een </a:t>
            </a:r>
            <a:r>
              <a:rPr lang="nl-NL" dirty="0" err="1"/>
              <a:t>ACE-remmer</a:t>
            </a:r>
            <a:r>
              <a:rPr lang="nl-NL" dirty="0"/>
              <a:t> of ARB gesuggereerd, en voor mensen met een ernstig verhoogde </a:t>
            </a:r>
            <a:r>
              <a:rPr lang="nl-NL" dirty="0" err="1"/>
              <a:t>albuminurie</a:t>
            </a:r>
            <a:r>
              <a:rPr lang="nl-NL" dirty="0"/>
              <a:t> (ACR &gt; 30 mg/ </a:t>
            </a:r>
            <a:r>
              <a:rPr lang="nl-NL" dirty="0" err="1"/>
              <a:t>mmol</a:t>
            </a:r>
            <a:r>
              <a:rPr lang="nl-NL" dirty="0"/>
              <a:t>) wordt een </a:t>
            </a:r>
            <a:r>
              <a:rPr lang="nl-NL" dirty="0" err="1"/>
              <a:t>ACE-remmer</a:t>
            </a:r>
            <a:r>
              <a:rPr lang="nl-NL" dirty="0"/>
              <a:t> of ARB aanbevolen. Voorkeursbehandeling met ACE-remmers en </a:t>
            </a:r>
            <a:r>
              <a:rPr lang="nl-NL" dirty="0" err="1"/>
              <a:t>ARB’s</a:t>
            </a:r>
            <a:r>
              <a:rPr lang="nl-NL" dirty="0"/>
              <a:t> bij matig tot ernstig verhoogde </a:t>
            </a:r>
            <a:r>
              <a:rPr lang="nl-NL" dirty="0" err="1"/>
              <a:t>albuminurie</a:t>
            </a:r>
            <a:r>
              <a:rPr lang="nl-NL" dirty="0"/>
              <a:t> is gebaseerd op het feit dat gerandomiseerde studies hebben laten zien dat ACE-remmers en </a:t>
            </a:r>
            <a:r>
              <a:rPr lang="nl-NL" dirty="0" err="1"/>
              <a:t>ARB’s</a:t>
            </a:r>
            <a:r>
              <a:rPr lang="nl-NL" dirty="0"/>
              <a:t> progressie van chronische nierschade tegengaan, en wellicht ook een verbetering geven van cardiovasculaire uitkomstmaten. Wel gaat het in de meeste studies om subanalyses van de groep patiënten met chronische nierschade uit de algemene populatie, dus niet om studies die primair bij chronische nierschade verricht zijn [Matsushita 2010, </a:t>
            </a:r>
            <a:r>
              <a:rPr lang="nl-NL" dirty="0" err="1"/>
              <a:t>Hallan</a:t>
            </a:r>
            <a:r>
              <a:rPr lang="nl-NL" dirty="0"/>
              <a:t> 2009, </a:t>
            </a:r>
            <a:r>
              <a:rPr lang="nl-NL" dirty="0" err="1"/>
              <a:t>Wachtell</a:t>
            </a:r>
            <a:r>
              <a:rPr lang="nl-NL" dirty="0"/>
              <a:t> 2003, Mann 2001, Mann 2003, </a:t>
            </a:r>
            <a:r>
              <a:rPr lang="nl-NL" dirty="0" err="1"/>
              <a:t>Rahman</a:t>
            </a:r>
            <a:r>
              <a:rPr lang="nl-NL" dirty="0"/>
              <a:t> 2005, </a:t>
            </a:r>
            <a:r>
              <a:rPr lang="nl-NL" dirty="0" err="1"/>
              <a:t>Rahman</a:t>
            </a:r>
            <a:r>
              <a:rPr lang="nl-NL" dirty="0"/>
              <a:t> 2006].</a:t>
            </a:r>
          </a:p>
          <a:p>
            <a:endParaRPr lang="nl-NL" dirty="0"/>
          </a:p>
        </p:txBody>
      </p:sp>
      <p:sp>
        <p:nvSpPr>
          <p:cNvPr id="4" name="Tijdelijke aanduiding voor dianummer 3"/>
          <p:cNvSpPr>
            <a:spLocks noGrp="1"/>
          </p:cNvSpPr>
          <p:nvPr>
            <p:ph type="sldNum" sz="quarter" idx="10"/>
          </p:nvPr>
        </p:nvSpPr>
        <p:spPr/>
        <p:txBody>
          <a:bodyPr/>
          <a:lstStyle/>
          <a:p>
            <a:fld id="{E441BC16-ECC4-6449-A0E2-C8B5493BDFBE}" type="slidenum">
              <a:rPr lang="nl-NL" smtClean="0"/>
              <a:pPr/>
              <a:t>55</a:t>
            </a:fld>
            <a:endParaRPr lang="nl-NL"/>
          </a:p>
        </p:txBody>
      </p:sp>
    </p:spTree>
    <p:extLst>
      <p:ext uri="{BB962C8B-B14F-4D97-AF65-F5344CB8AC3E}">
        <p14:creationId xmlns:p14="http://schemas.microsoft.com/office/powerpoint/2010/main" val="878397842"/>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fld id="{DCBA164E-778D-FC47-872A-9CF814674FB2}" type="slidenum">
              <a:rPr lang="nl-NL" smtClean="0"/>
              <a:t>56</a:t>
            </a:fld>
            <a:endParaRPr lang="nl-NL"/>
          </a:p>
        </p:txBody>
      </p:sp>
    </p:spTree>
    <p:extLst>
      <p:ext uri="{BB962C8B-B14F-4D97-AF65-F5344CB8AC3E}">
        <p14:creationId xmlns:p14="http://schemas.microsoft.com/office/powerpoint/2010/main" val="337336056"/>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fld id="{DCBA164E-778D-FC47-872A-9CF814674FB2}" type="slidenum">
              <a:rPr lang="nl-NL" smtClean="0"/>
              <a:t>57</a:t>
            </a:fld>
            <a:endParaRPr lang="nl-NL"/>
          </a:p>
        </p:txBody>
      </p:sp>
    </p:spTree>
    <p:extLst>
      <p:ext uri="{BB962C8B-B14F-4D97-AF65-F5344CB8AC3E}">
        <p14:creationId xmlns:p14="http://schemas.microsoft.com/office/powerpoint/2010/main" val="1708393420"/>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575E2B6-AAF1-5D51-B5E0-A18F22266AAD}"/>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00E7106F-0EB6-B245-C7E4-65AB695F8B92}"/>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A3AA1F18-FAA7-1B9F-8E0F-939E75B6A053}"/>
              </a:ext>
            </a:extLst>
          </p:cNvPr>
          <p:cNvSpPr>
            <a:spLocks noGrp="1"/>
          </p:cNvSpPr>
          <p:nvPr>
            <p:ph type="body" idx="1"/>
          </p:nvPr>
        </p:nvSpPr>
        <p:spPr/>
        <p:txBody>
          <a:bodyPr/>
          <a:lstStyle/>
          <a:p>
            <a:r>
              <a:rPr lang="nl-NL" dirty="0"/>
              <a:t>Veel tijd aan besteden</a:t>
            </a:r>
          </a:p>
          <a:p>
            <a:r>
              <a:rPr lang="nl-NL" dirty="0"/>
              <a:t>Kleuren heel anders dan LTA!!</a:t>
            </a:r>
          </a:p>
          <a:p>
            <a:r>
              <a:rPr lang="nl-NL" dirty="0"/>
              <a:t>Denk aan epidemiologie</a:t>
            </a:r>
          </a:p>
        </p:txBody>
      </p:sp>
      <p:sp>
        <p:nvSpPr>
          <p:cNvPr id="4" name="Tijdelijke aanduiding voor dianummer 3">
            <a:extLst>
              <a:ext uri="{FF2B5EF4-FFF2-40B4-BE49-F238E27FC236}">
                <a16:creationId xmlns:a16="http://schemas.microsoft.com/office/drawing/2014/main" id="{783E0355-E23B-C405-15FD-EEBD724C0E4F}"/>
              </a:ext>
            </a:extLst>
          </p:cNvPr>
          <p:cNvSpPr>
            <a:spLocks noGrp="1"/>
          </p:cNvSpPr>
          <p:nvPr>
            <p:ph type="sldNum" sz="quarter" idx="10"/>
          </p:nvPr>
        </p:nvSpPr>
        <p:spPr/>
        <p:txBody>
          <a:bodyPr/>
          <a:lstStyle/>
          <a:p>
            <a:fld id="{E441BC16-ECC4-6449-A0E2-C8B5493BDFBE}" type="slidenum">
              <a:rPr lang="nl-NL" smtClean="0"/>
              <a:pPr/>
              <a:t>58</a:t>
            </a:fld>
            <a:endParaRPr lang="nl-NL"/>
          </a:p>
        </p:txBody>
      </p:sp>
    </p:spTree>
    <p:extLst>
      <p:ext uri="{BB962C8B-B14F-4D97-AF65-F5344CB8AC3E}">
        <p14:creationId xmlns:p14="http://schemas.microsoft.com/office/powerpoint/2010/main" val="4108857897"/>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a:t>Uitgebreid aan bod geweest / alleen nog noemen. Let op maat</a:t>
            </a:r>
            <a:r>
              <a:rPr lang="nl-NL" baseline="0" dirty="0"/>
              <a:t> bij ouderen!</a:t>
            </a:r>
            <a:endParaRPr lang="nl-NL" dirty="0"/>
          </a:p>
        </p:txBody>
      </p:sp>
      <p:sp>
        <p:nvSpPr>
          <p:cNvPr id="4" name="Tijdelijke aanduiding voor dianummer 3"/>
          <p:cNvSpPr>
            <a:spLocks noGrp="1"/>
          </p:cNvSpPr>
          <p:nvPr>
            <p:ph type="sldNum" sz="quarter" idx="10"/>
          </p:nvPr>
        </p:nvSpPr>
        <p:spPr/>
        <p:txBody>
          <a:bodyPr/>
          <a:lstStyle/>
          <a:p>
            <a:fld id="{E441BC16-ECC4-6449-A0E2-C8B5493BDFBE}" type="slidenum">
              <a:rPr lang="nl-NL" smtClean="0"/>
              <a:pPr/>
              <a:t>64</a:t>
            </a:fld>
            <a:endParaRPr lang="nl-NL"/>
          </a:p>
        </p:txBody>
      </p:sp>
    </p:spTree>
    <p:extLst>
      <p:ext uri="{BB962C8B-B14F-4D97-AF65-F5344CB8AC3E}">
        <p14:creationId xmlns:p14="http://schemas.microsoft.com/office/powerpoint/2010/main" val="313781757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a:p>
        </p:txBody>
      </p:sp>
      <p:sp>
        <p:nvSpPr>
          <p:cNvPr id="4" name="Tijdelijke aanduiding voor dianummer 3"/>
          <p:cNvSpPr>
            <a:spLocks noGrp="1"/>
          </p:cNvSpPr>
          <p:nvPr>
            <p:ph type="sldNum" sz="quarter" idx="5"/>
          </p:nvPr>
        </p:nvSpPr>
        <p:spPr/>
        <p:txBody>
          <a:bodyPr/>
          <a:lstStyle/>
          <a:p>
            <a:fld id="{BAFFE3DD-8D8F-48E2-B939-AD1EB15F49B0}" type="slidenum">
              <a:rPr lang="nl-NL" smtClean="0"/>
              <a:t>65</a:t>
            </a:fld>
            <a:endParaRPr lang="nl-NL"/>
          </a:p>
        </p:txBody>
      </p:sp>
    </p:spTree>
    <p:extLst>
      <p:ext uri="{BB962C8B-B14F-4D97-AF65-F5344CB8AC3E}">
        <p14:creationId xmlns:p14="http://schemas.microsoft.com/office/powerpoint/2010/main" val="3888607458"/>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a:p>
        </p:txBody>
      </p:sp>
      <p:sp>
        <p:nvSpPr>
          <p:cNvPr id="4" name="Tijdelijke aanduiding voor dianummer 3"/>
          <p:cNvSpPr>
            <a:spLocks noGrp="1"/>
          </p:cNvSpPr>
          <p:nvPr>
            <p:ph type="sldNum" sz="quarter" idx="5"/>
          </p:nvPr>
        </p:nvSpPr>
        <p:spPr/>
        <p:txBody>
          <a:bodyPr/>
          <a:lstStyle/>
          <a:p>
            <a:fld id="{BAFFE3DD-8D8F-48E2-B939-AD1EB15F49B0}" type="slidenum">
              <a:rPr lang="nl-NL" smtClean="0"/>
              <a:t>66</a:t>
            </a:fld>
            <a:endParaRPr lang="nl-NL"/>
          </a:p>
        </p:txBody>
      </p:sp>
    </p:spTree>
    <p:extLst>
      <p:ext uri="{BB962C8B-B14F-4D97-AF65-F5344CB8AC3E}">
        <p14:creationId xmlns:p14="http://schemas.microsoft.com/office/powerpoint/2010/main" val="677017272"/>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a:t>Coderen betekent nierschade zichtbaar maken / in medisch dossier herkenbare plek geven (en dus bespreken met </a:t>
            </a:r>
            <a:r>
              <a:rPr lang="nl-NL" dirty="0" err="1"/>
              <a:t>patient</a:t>
            </a:r>
            <a:endParaRPr lang="nl-NL" dirty="0"/>
          </a:p>
          <a:p>
            <a:r>
              <a:rPr lang="nl-NL" dirty="0"/>
              <a:t>Zowel code U99.01 als U 98.03 kennen geen ernstgraad, dat kun je wel in episode titel doen</a:t>
            </a:r>
          </a:p>
          <a:p>
            <a:r>
              <a:rPr lang="nl-NL" dirty="0"/>
              <a:t>Als beiden aanwezig zijn BEIDEN CODEREN, maar kan handig zijn en van beide leeg te laten</a:t>
            </a:r>
          </a:p>
          <a:p>
            <a:r>
              <a:rPr lang="nl-NL" dirty="0"/>
              <a:t>Bijvoorbeeld Episode titel matige </a:t>
            </a:r>
            <a:r>
              <a:rPr lang="nl-NL" dirty="0" err="1"/>
              <a:t>albuminurie</a:t>
            </a:r>
            <a:r>
              <a:rPr lang="nl-NL" dirty="0"/>
              <a:t> (Leeglaten notities onder  verminderde nierfunctie)</a:t>
            </a:r>
          </a:p>
          <a:p>
            <a:r>
              <a:rPr lang="nl-NL" dirty="0"/>
              <a:t>-</a:t>
            </a:r>
          </a:p>
          <a:p>
            <a:r>
              <a:rPr lang="nl-NL" dirty="0"/>
              <a:t>Denk aan blik op bestaande medicatie: dient die te worden aangepast; die is voorgeschreven zonder bewaking / zal wel zichtbaar worden bij herhaling van medicatie   </a:t>
            </a:r>
          </a:p>
        </p:txBody>
      </p:sp>
      <p:sp>
        <p:nvSpPr>
          <p:cNvPr id="4" name="Tijdelijke aanduiding voor dianummer 3"/>
          <p:cNvSpPr>
            <a:spLocks noGrp="1"/>
          </p:cNvSpPr>
          <p:nvPr>
            <p:ph type="sldNum" sz="quarter" idx="10"/>
          </p:nvPr>
        </p:nvSpPr>
        <p:spPr/>
        <p:txBody>
          <a:bodyPr/>
          <a:lstStyle/>
          <a:p>
            <a:fld id="{E441BC16-ECC4-6449-A0E2-C8B5493BDFBE}" type="slidenum">
              <a:rPr lang="nl-NL" smtClean="0"/>
              <a:pPr/>
              <a:t>67</a:t>
            </a:fld>
            <a:endParaRPr lang="nl-NL"/>
          </a:p>
        </p:txBody>
      </p:sp>
    </p:spTree>
    <p:extLst>
      <p:ext uri="{BB962C8B-B14F-4D97-AF65-F5344CB8AC3E}">
        <p14:creationId xmlns:p14="http://schemas.microsoft.com/office/powerpoint/2010/main" val="54794970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a:t>Basis is stap 2: ICPC codering, hiermee komt patiënt in beeld en kan op juiste wijze nierschade meegewogen worden</a:t>
            </a:r>
          </a:p>
          <a:p>
            <a:r>
              <a:rPr lang="nl-NL" dirty="0"/>
              <a:t>Bespreek codering in praktijkteam: wat betekent het als patiënt  ICPC code heeft, pa sop bij braken / diarree dus belangrijk bij triage in periode met griep</a:t>
            </a:r>
          </a:p>
          <a:p>
            <a:r>
              <a:rPr lang="nl-NL" dirty="0"/>
              <a:t>Bespreek eventueel zelfmanagement plan met patiënt: stop </a:t>
            </a:r>
            <a:r>
              <a:rPr lang="nl-NL" dirty="0" err="1"/>
              <a:t>metformin</a:t>
            </a:r>
            <a:r>
              <a:rPr lang="nl-NL" dirty="0"/>
              <a:t> / diuretica / stop</a:t>
            </a:r>
            <a:r>
              <a:rPr lang="nl-NL" baseline="0" dirty="0"/>
              <a:t> </a:t>
            </a:r>
            <a:r>
              <a:rPr lang="nl-NL" dirty="0"/>
              <a:t>ACE bij braken – diarree gedurende &gt; 24 uur. Is deel van de educatie!  Instrueer de praktijkassistente.</a:t>
            </a:r>
          </a:p>
        </p:txBody>
      </p:sp>
      <p:sp>
        <p:nvSpPr>
          <p:cNvPr id="4" name="Tijdelijke aanduiding voor dianummer 3"/>
          <p:cNvSpPr>
            <a:spLocks noGrp="1"/>
          </p:cNvSpPr>
          <p:nvPr>
            <p:ph type="sldNum" sz="quarter" idx="10"/>
          </p:nvPr>
        </p:nvSpPr>
        <p:spPr/>
        <p:txBody>
          <a:bodyPr/>
          <a:lstStyle/>
          <a:p>
            <a:fld id="{E441BC16-ECC4-6449-A0E2-C8B5493BDFBE}" type="slidenum">
              <a:rPr lang="nl-NL" smtClean="0"/>
              <a:pPr/>
              <a:t>68</a:t>
            </a:fld>
            <a:endParaRPr lang="nl-NL"/>
          </a:p>
        </p:txBody>
      </p:sp>
    </p:spTree>
    <p:extLst>
      <p:ext uri="{BB962C8B-B14F-4D97-AF65-F5344CB8AC3E}">
        <p14:creationId xmlns:p14="http://schemas.microsoft.com/office/powerpoint/2010/main" val="2348105160"/>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a:t>Verwijzen en consulteren niet meer op basis van kleurtjes zoals in LTA</a:t>
            </a:r>
          </a:p>
          <a:p>
            <a:r>
              <a:rPr lang="nl-NL" dirty="0"/>
              <a:t>Maar op basis van klinisch redeneren</a:t>
            </a:r>
          </a:p>
          <a:p>
            <a:r>
              <a:rPr lang="nl-NL" dirty="0"/>
              <a:t>	- Denk aan acuut – denk aan spoed</a:t>
            </a:r>
          </a:p>
          <a:p>
            <a:r>
              <a:rPr lang="nl-NL" dirty="0"/>
              <a:t>	- Rood is high risk – kleine groep / niet pluis</a:t>
            </a:r>
          </a:p>
          <a:p>
            <a:r>
              <a:rPr lang="nl-NL" dirty="0"/>
              <a:t>	- diagnostisch probleem: wat is oorzaak – aanvullende diagnostiek nodig? – bij geen spoed: eerst consultatie </a:t>
            </a:r>
          </a:p>
          <a:p>
            <a:endParaRPr lang="nl-NL" dirty="0"/>
          </a:p>
          <a:p>
            <a:r>
              <a:rPr lang="nl-NL" dirty="0"/>
              <a:t>Consulatie: aarzel niet / gebruik telenefrologie</a:t>
            </a:r>
          </a:p>
          <a:p>
            <a:endParaRPr lang="nl-NL" dirty="0"/>
          </a:p>
        </p:txBody>
      </p:sp>
      <p:sp>
        <p:nvSpPr>
          <p:cNvPr id="4" name="Tijdelijke aanduiding voor dianummer 3"/>
          <p:cNvSpPr>
            <a:spLocks noGrp="1"/>
          </p:cNvSpPr>
          <p:nvPr>
            <p:ph type="sldNum" sz="quarter" idx="10"/>
          </p:nvPr>
        </p:nvSpPr>
        <p:spPr/>
        <p:txBody>
          <a:bodyPr/>
          <a:lstStyle/>
          <a:p>
            <a:fld id="{E441BC16-ECC4-6449-A0E2-C8B5493BDFBE}" type="slidenum">
              <a:rPr lang="nl-NL" smtClean="0"/>
              <a:pPr/>
              <a:t>70</a:t>
            </a:fld>
            <a:endParaRPr lang="nl-NL"/>
          </a:p>
        </p:txBody>
      </p:sp>
    </p:spTree>
    <p:extLst>
      <p:ext uri="{BB962C8B-B14F-4D97-AF65-F5344CB8AC3E}">
        <p14:creationId xmlns:p14="http://schemas.microsoft.com/office/powerpoint/2010/main" val="178170177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dia">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D97E9C7-CA92-8435-D9A8-B6CEFF6E6BA7}"/>
              </a:ext>
            </a:extLst>
          </p:cNvPr>
          <p:cNvSpPr>
            <a:spLocks noGrp="1"/>
          </p:cNvSpPr>
          <p:nvPr>
            <p:ph type="ctrTitle"/>
          </p:nvPr>
        </p:nvSpPr>
        <p:spPr>
          <a:xfrm>
            <a:off x="1524000" y="1122363"/>
            <a:ext cx="9144000" cy="2387600"/>
          </a:xfrm>
        </p:spPr>
        <p:txBody>
          <a:bodyPr anchor="b"/>
          <a:lstStyle>
            <a:lvl1pPr algn="ctr">
              <a:defRPr sz="6000"/>
            </a:lvl1pPr>
          </a:lstStyle>
          <a:p>
            <a:r>
              <a:rPr lang="nl-NL" dirty="0"/>
              <a:t>Klik om stijl te bewerken</a:t>
            </a:r>
          </a:p>
        </p:txBody>
      </p:sp>
      <p:sp>
        <p:nvSpPr>
          <p:cNvPr id="3" name="Ondertitel 2">
            <a:extLst>
              <a:ext uri="{FF2B5EF4-FFF2-40B4-BE49-F238E27FC236}">
                <a16:creationId xmlns:a16="http://schemas.microsoft.com/office/drawing/2014/main" id="{0EFA1ED2-2682-32F1-031F-0067AB499997}"/>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dirty="0"/>
              <a:t>Klikken om de ondertitelstijl van het model te bewerken</a:t>
            </a:r>
          </a:p>
        </p:txBody>
      </p:sp>
    </p:spTree>
    <p:extLst>
      <p:ext uri="{BB962C8B-B14F-4D97-AF65-F5344CB8AC3E}">
        <p14:creationId xmlns:p14="http://schemas.microsoft.com/office/powerpoint/2010/main" val="367763126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en objec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FE5C269-D4F6-9A79-A286-6B2D682EAD26}"/>
              </a:ext>
            </a:extLst>
          </p:cNvPr>
          <p:cNvSpPr>
            <a:spLocks noGrp="1"/>
          </p:cNvSpPr>
          <p:nvPr>
            <p:ph type="title"/>
          </p:nvPr>
        </p:nvSpPr>
        <p:spPr/>
        <p:txBody>
          <a:bodyPr/>
          <a:lstStyle>
            <a:lvl1pPr>
              <a:defRPr>
                <a:solidFill>
                  <a:srgbClr val="004876"/>
                </a:solidFill>
              </a:defRPr>
            </a:lvl1pPr>
          </a:lstStyle>
          <a:p>
            <a:r>
              <a:rPr lang="nl-NL" dirty="0"/>
              <a:t>Klik om stijl te bewerken</a:t>
            </a:r>
          </a:p>
        </p:txBody>
      </p:sp>
      <p:sp>
        <p:nvSpPr>
          <p:cNvPr id="3" name="Tijdelijke aanduiding voor inhoud 2">
            <a:extLst>
              <a:ext uri="{FF2B5EF4-FFF2-40B4-BE49-F238E27FC236}">
                <a16:creationId xmlns:a16="http://schemas.microsoft.com/office/drawing/2014/main" id="{B059E335-412B-3C2E-7A33-33D9B14A5C04}"/>
              </a:ext>
            </a:extLst>
          </p:cNvPr>
          <p:cNvSpPr>
            <a:spLocks noGrp="1"/>
          </p:cNvSpPr>
          <p:nvPr>
            <p:ph idx="1"/>
          </p:nvPr>
        </p:nvSpPr>
        <p:spPr/>
        <p:txBody>
          <a:bodyPr/>
          <a:lstStyle>
            <a:lvl1pPr>
              <a:defRPr>
                <a:solidFill>
                  <a:srgbClr val="0075BF"/>
                </a:solidFill>
              </a:defRPr>
            </a:lvl1pPr>
            <a:lvl2pPr>
              <a:defRPr>
                <a:solidFill>
                  <a:srgbClr val="0070C0"/>
                </a:solidFill>
              </a:defRPr>
            </a:lvl2pPr>
            <a:lvl3pPr>
              <a:defRPr>
                <a:solidFill>
                  <a:srgbClr val="0070C0"/>
                </a:solidFill>
              </a:defRPr>
            </a:lvl3pPr>
            <a:lvl4pPr>
              <a:defRPr>
                <a:solidFill>
                  <a:srgbClr val="0070C0"/>
                </a:solidFill>
              </a:defRPr>
            </a:lvl4pPr>
            <a:lvl5pPr>
              <a:defRPr>
                <a:solidFill>
                  <a:srgbClr val="0070C0"/>
                </a:solidFill>
              </a:defRPr>
            </a:lvl5pPr>
          </a:lstStyle>
          <a:p>
            <a:pPr lvl="0"/>
            <a:r>
              <a:rPr lang="nl-NL" dirty="0"/>
              <a:t>Klikken om de tekststijl van het model te bewerken</a:t>
            </a:r>
          </a:p>
          <a:p>
            <a:pPr lvl="1"/>
            <a:r>
              <a:rPr lang="nl-NL" dirty="0"/>
              <a:t>Tweede niveau</a:t>
            </a:r>
          </a:p>
          <a:p>
            <a:pPr lvl="2"/>
            <a:r>
              <a:rPr lang="nl-NL" dirty="0"/>
              <a:t>Derde niveau</a:t>
            </a:r>
          </a:p>
          <a:p>
            <a:pPr lvl="3"/>
            <a:r>
              <a:rPr lang="nl-NL" dirty="0"/>
              <a:t>Vierde niveau</a:t>
            </a:r>
          </a:p>
          <a:p>
            <a:pPr lvl="4"/>
            <a:r>
              <a:rPr lang="nl-NL" dirty="0"/>
              <a:t>Vijfde niveau</a:t>
            </a:r>
          </a:p>
        </p:txBody>
      </p:sp>
    </p:spTree>
    <p:extLst>
      <p:ext uri="{BB962C8B-B14F-4D97-AF65-F5344CB8AC3E}">
        <p14:creationId xmlns:p14="http://schemas.microsoft.com/office/powerpoint/2010/main" val="84477130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ekop">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EDDF201-BF76-93AD-1288-5CA92F6C96E3}"/>
              </a:ext>
            </a:extLst>
          </p:cNvPr>
          <p:cNvSpPr>
            <a:spLocks noGrp="1"/>
          </p:cNvSpPr>
          <p:nvPr>
            <p:ph type="title"/>
          </p:nvPr>
        </p:nvSpPr>
        <p:spPr>
          <a:xfrm>
            <a:off x="831850" y="1709738"/>
            <a:ext cx="10515600" cy="2852737"/>
          </a:xfrm>
        </p:spPr>
        <p:txBody>
          <a:bodyPr anchor="b"/>
          <a:lstStyle>
            <a:lvl1pPr>
              <a:defRPr sz="6000"/>
            </a:lvl1pPr>
          </a:lstStyle>
          <a:p>
            <a:r>
              <a:rPr lang="nl-NL" dirty="0"/>
              <a:t>Klik om stijl te bewerken</a:t>
            </a:r>
          </a:p>
        </p:txBody>
      </p:sp>
      <p:sp>
        <p:nvSpPr>
          <p:cNvPr id="3" name="Tijdelijke aanduiding voor tekst 2">
            <a:extLst>
              <a:ext uri="{FF2B5EF4-FFF2-40B4-BE49-F238E27FC236}">
                <a16:creationId xmlns:a16="http://schemas.microsoft.com/office/drawing/2014/main" id="{4B206A14-7B0A-1B7A-8FD5-AC663AC016CC}"/>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nl-NL" dirty="0"/>
              <a:t>Klikken om de tekststijl van het model te bewerken</a:t>
            </a:r>
          </a:p>
        </p:txBody>
      </p:sp>
    </p:spTree>
    <p:extLst>
      <p:ext uri="{BB962C8B-B14F-4D97-AF65-F5344CB8AC3E}">
        <p14:creationId xmlns:p14="http://schemas.microsoft.com/office/powerpoint/2010/main" val="136674132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nhoud van twe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97571C7-76A8-176B-7E7D-0C3BF6E51905}"/>
              </a:ext>
            </a:extLst>
          </p:cNvPr>
          <p:cNvSpPr>
            <a:spLocks noGrp="1"/>
          </p:cNvSpPr>
          <p:nvPr>
            <p:ph type="title"/>
          </p:nvPr>
        </p:nvSpPr>
        <p:spPr/>
        <p:txBody>
          <a:bodyPr/>
          <a:lstStyle>
            <a:lvl1pPr>
              <a:defRPr>
                <a:solidFill>
                  <a:srgbClr val="004876"/>
                </a:solidFill>
              </a:defRPr>
            </a:lvl1pPr>
          </a:lstStyle>
          <a:p>
            <a:r>
              <a:rPr lang="nl-NL" dirty="0"/>
              <a:t>Klik om stijl te bewerken</a:t>
            </a:r>
          </a:p>
        </p:txBody>
      </p:sp>
      <p:sp>
        <p:nvSpPr>
          <p:cNvPr id="3" name="Tijdelijke aanduiding voor inhoud 2">
            <a:extLst>
              <a:ext uri="{FF2B5EF4-FFF2-40B4-BE49-F238E27FC236}">
                <a16:creationId xmlns:a16="http://schemas.microsoft.com/office/drawing/2014/main" id="{4BE228D8-1472-C4CE-CEF1-D6BEF49A83BA}"/>
              </a:ext>
            </a:extLst>
          </p:cNvPr>
          <p:cNvSpPr>
            <a:spLocks noGrp="1"/>
          </p:cNvSpPr>
          <p:nvPr>
            <p:ph sz="half" idx="1"/>
          </p:nvPr>
        </p:nvSpPr>
        <p:spPr>
          <a:xfrm>
            <a:off x="838200" y="1825625"/>
            <a:ext cx="5181600" cy="4351338"/>
          </a:xfrm>
        </p:spPr>
        <p:txBody>
          <a:bodyPr/>
          <a:lstStyle/>
          <a:p>
            <a:pPr lvl="0"/>
            <a:r>
              <a:rPr lang="nl-NL" dirty="0"/>
              <a:t>Klikken om de tekststijl van het model te bewerken</a:t>
            </a:r>
          </a:p>
          <a:p>
            <a:pPr lvl="1"/>
            <a:r>
              <a:rPr lang="nl-NL" dirty="0"/>
              <a:t>Tweede niveau</a:t>
            </a:r>
          </a:p>
          <a:p>
            <a:pPr lvl="2"/>
            <a:r>
              <a:rPr lang="nl-NL" dirty="0"/>
              <a:t>Derde niveau</a:t>
            </a:r>
          </a:p>
          <a:p>
            <a:pPr lvl="3"/>
            <a:r>
              <a:rPr lang="nl-NL" dirty="0"/>
              <a:t>Vierde niveau</a:t>
            </a:r>
          </a:p>
          <a:p>
            <a:pPr lvl="4"/>
            <a:r>
              <a:rPr lang="nl-NL" dirty="0"/>
              <a:t>Vijfde niveau</a:t>
            </a:r>
          </a:p>
        </p:txBody>
      </p:sp>
      <p:sp>
        <p:nvSpPr>
          <p:cNvPr id="4" name="Tijdelijke aanduiding voor inhoud 3">
            <a:extLst>
              <a:ext uri="{FF2B5EF4-FFF2-40B4-BE49-F238E27FC236}">
                <a16:creationId xmlns:a16="http://schemas.microsoft.com/office/drawing/2014/main" id="{EDC81DF7-64DC-1A11-F5C7-0079E7F143EA}"/>
              </a:ext>
            </a:extLst>
          </p:cNvPr>
          <p:cNvSpPr>
            <a:spLocks noGrp="1"/>
          </p:cNvSpPr>
          <p:nvPr>
            <p:ph sz="half" idx="2"/>
          </p:nvPr>
        </p:nvSpPr>
        <p:spPr>
          <a:xfrm>
            <a:off x="6172200" y="1825625"/>
            <a:ext cx="5181600" cy="435133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Tree>
    <p:extLst>
      <p:ext uri="{BB962C8B-B14F-4D97-AF65-F5344CB8AC3E}">
        <p14:creationId xmlns:p14="http://schemas.microsoft.com/office/powerpoint/2010/main" val="47557342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elijkin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1DDA594-BE19-162B-EB70-DF64D200353A}"/>
              </a:ext>
            </a:extLst>
          </p:cNvPr>
          <p:cNvSpPr>
            <a:spLocks noGrp="1"/>
          </p:cNvSpPr>
          <p:nvPr>
            <p:ph type="title"/>
          </p:nvPr>
        </p:nvSpPr>
        <p:spPr>
          <a:xfrm>
            <a:off x="839788" y="365125"/>
            <a:ext cx="10515600" cy="1325563"/>
          </a:xfrm>
        </p:spPr>
        <p:txBody>
          <a:bodyPr/>
          <a:lstStyle/>
          <a:p>
            <a:r>
              <a:rPr lang="nl-NL" dirty="0"/>
              <a:t>Klik om stijl te bewerken</a:t>
            </a:r>
          </a:p>
        </p:txBody>
      </p:sp>
      <p:sp>
        <p:nvSpPr>
          <p:cNvPr id="3" name="Tijdelijke aanduiding voor tekst 2">
            <a:extLst>
              <a:ext uri="{FF2B5EF4-FFF2-40B4-BE49-F238E27FC236}">
                <a16:creationId xmlns:a16="http://schemas.microsoft.com/office/drawing/2014/main" id="{A116CC25-D8DC-1E50-B551-857C0B9BAAEA}"/>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dirty="0"/>
              <a:t>Klikken om de tekststijl van het model te bewerken</a:t>
            </a:r>
          </a:p>
        </p:txBody>
      </p:sp>
      <p:sp>
        <p:nvSpPr>
          <p:cNvPr id="4" name="Tijdelijke aanduiding voor inhoud 3">
            <a:extLst>
              <a:ext uri="{FF2B5EF4-FFF2-40B4-BE49-F238E27FC236}">
                <a16:creationId xmlns:a16="http://schemas.microsoft.com/office/drawing/2014/main" id="{3D855FF9-263B-1D99-4191-89B1DB1022E3}"/>
              </a:ext>
            </a:extLst>
          </p:cNvPr>
          <p:cNvSpPr>
            <a:spLocks noGrp="1"/>
          </p:cNvSpPr>
          <p:nvPr>
            <p:ph sz="half" idx="2"/>
          </p:nvPr>
        </p:nvSpPr>
        <p:spPr>
          <a:xfrm>
            <a:off x="839788" y="2505075"/>
            <a:ext cx="5157787" cy="368458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5" name="Tijdelijke aanduiding voor tekst 4">
            <a:extLst>
              <a:ext uri="{FF2B5EF4-FFF2-40B4-BE49-F238E27FC236}">
                <a16:creationId xmlns:a16="http://schemas.microsoft.com/office/drawing/2014/main" id="{E62805DA-E6CA-8E63-916F-10323CE7906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Klikken om de tekststijl van het model te bewerken</a:t>
            </a:r>
          </a:p>
        </p:txBody>
      </p:sp>
      <p:sp>
        <p:nvSpPr>
          <p:cNvPr id="6" name="Tijdelijke aanduiding voor inhoud 5">
            <a:extLst>
              <a:ext uri="{FF2B5EF4-FFF2-40B4-BE49-F238E27FC236}">
                <a16:creationId xmlns:a16="http://schemas.microsoft.com/office/drawing/2014/main" id="{8DE39AF2-9DB3-A154-EBA7-31B781E30521}"/>
              </a:ext>
            </a:extLst>
          </p:cNvPr>
          <p:cNvSpPr>
            <a:spLocks noGrp="1"/>
          </p:cNvSpPr>
          <p:nvPr>
            <p:ph sz="quarter" idx="4"/>
          </p:nvPr>
        </p:nvSpPr>
        <p:spPr>
          <a:xfrm>
            <a:off x="6172200" y="2505075"/>
            <a:ext cx="5183188" cy="368458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Tree>
    <p:extLst>
      <p:ext uri="{BB962C8B-B14F-4D97-AF65-F5344CB8AC3E}">
        <p14:creationId xmlns:p14="http://schemas.microsoft.com/office/powerpoint/2010/main" val="11678214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Alleen tite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AB371B1-9870-295B-4187-67DD56044957}"/>
              </a:ext>
            </a:extLst>
          </p:cNvPr>
          <p:cNvSpPr>
            <a:spLocks noGrp="1"/>
          </p:cNvSpPr>
          <p:nvPr>
            <p:ph type="title"/>
          </p:nvPr>
        </p:nvSpPr>
        <p:spPr/>
        <p:txBody>
          <a:bodyPr/>
          <a:lstStyle/>
          <a:p>
            <a:r>
              <a:rPr lang="nl-NL" dirty="0"/>
              <a:t>Klik om stijl te bewerken</a:t>
            </a:r>
          </a:p>
        </p:txBody>
      </p:sp>
    </p:spTree>
    <p:extLst>
      <p:ext uri="{BB962C8B-B14F-4D97-AF65-F5344CB8AC3E}">
        <p14:creationId xmlns:p14="http://schemas.microsoft.com/office/powerpoint/2010/main" val="374742626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g">
    <p:spTree>
      <p:nvGrpSpPr>
        <p:cNvPr id="1" name=""/>
        <p:cNvGrpSpPr/>
        <p:nvPr/>
      </p:nvGrpSpPr>
      <p:grpSpPr>
        <a:xfrm>
          <a:off x="0" y="0"/>
          <a:ext cx="0" cy="0"/>
          <a:chOff x="0" y="0"/>
          <a:chExt cx="0" cy="0"/>
        </a:xfrm>
      </p:grpSpPr>
    </p:spTree>
    <p:extLst>
      <p:ext uri="{BB962C8B-B14F-4D97-AF65-F5344CB8AC3E}">
        <p14:creationId xmlns:p14="http://schemas.microsoft.com/office/powerpoint/2010/main" val="51563875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oud met bij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DDE8E82-FFFF-C557-3B61-32EB74F960B7}"/>
              </a:ext>
            </a:extLst>
          </p:cNvPr>
          <p:cNvSpPr>
            <a:spLocks noGrp="1"/>
          </p:cNvSpPr>
          <p:nvPr>
            <p:ph type="title"/>
          </p:nvPr>
        </p:nvSpPr>
        <p:spPr>
          <a:xfrm>
            <a:off x="839788" y="457200"/>
            <a:ext cx="3932237" cy="1600200"/>
          </a:xfrm>
        </p:spPr>
        <p:txBody>
          <a:bodyPr anchor="b"/>
          <a:lstStyle>
            <a:lvl1pPr>
              <a:defRPr sz="3200"/>
            </a:lvl1pPr>
          </a:lstStyle>
          <a:p>
            <a:r>
              <a:rPr lang="nl-NL"/>
              <a:t>Klik om stijl te bewerken</a:t>
            </a:r>
          </a:p>
        </p:txBody>
      </p:sp>
      <p:sp>
        <p:nvSpPr>
          <p:cNvPr id="3" name="Tijdelijke aanduiding voor inhoud 2">
            <a:extLst>
              <a:ext uri="{FF2B5EF4-FFF2-40B4-BE49-F238E27FC236}">
                <a16:creationId xmlns:a16="http://schemas.microsoft.com/office/drawing/2014/main" id="{AB16465B-D7ED-37F0-15F4-8202A5795F9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l-NL" dirty="0"/>
              <a:t>Klikken om de tekststijl van het model te bewerken</a:t>
            </a:r>
          </a:p>
          <a:p>
            <a:pPr lvl="1"/>
            <a:r>
              <a:rPr lang="nl-NL" dirty="0"/>
              <a:t>Tweede niveau</a:t>
            </a:r>
          </a:p>
          <a:p>
            <a:pPr lvl="2"/>
            <a:r>
              <a:rPr lang="nl-NL" dirty="0"/>
              <a:t>Derde niveau</a:t>
            </a:r>
          </a:p>
          <a:p>
            <a:pPr lvl="3"/>
            <a:r>
              <a:rPr lang="nl-NL" dirty="0"/>
              <a:t>Vierde niveau</a:t>
            </a:r>
          </a:p>
          <a:p>
            <a:pPr lvl="4"/>
            <a:r>
              <a:rPr lang="nl-NL" dirty="0"/>
              <a:t>Vijfde niveau</a:t>
            </a:r>
          </a:p>
        </p:txBody>
      </p:sp>
      <p:sp>
        <p:nvSpPr>
          <p:cNvPr id="4" name="Tijdelijke aanduiding voor tekst 3">
            <a:extLst>
              <a:ext uri="{FF2B5EF4-FFF2-40B4-BE49-F238E27FC236}">
                <a16:creationId xmlns:a16="http://schemas.microsoft.com/office/drawing/2014/main" id="{0B6EE02D-559D-926F-9D68-A2784C84815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l-NL"/>
              <a:t>Klikken om de tekststijl van het model te bewerken</a:t>
            </a:r>
          </a:p>
        </p:txBody>
      </p:sp>
    </p:spTree>
    <p:extLst>
      <p:ext uri="{BB962C8B-B14F-4D97-AF65-F5344CB8AC3E}">
        <p14:creationId xmlns:p14="http://schemas.microsoft.com/office/powerpoint/2010/main" val="5016811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Afbeelding met bij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7981D19-B2C1-BFD7-2759-C5687558AD1C}"/>
              </a:ext>
            </a:extLst>
          </p:cNvPr>
          <p:cNvSpPr>
            <a:spLocks noGrp="1"/>
          </p:cNvSpPr>
          <p:nvPr>
            <p:ph type="title"/>
          </p:nvPr>
        </p:nvSpPr>
        <p:spPr>
          <a:xfrm>
            <a:off x="839788" y="457200"/>
            <a:ext cx="3932237" cy="1600200"/>
          </a:xfrm>
        </p:spPr>
        <p:txBody>
          <a:bodyPr anchor="b"/>
          <a:lstStyle>
            <a:lvl1pPr>
              <a:defRPr sz="3200"/>
            </a:lvl1pPr>
          </a:lstStyle>
          <a:p>
            <a:r>
              <a:rPr lang="nl-NL" dirty="0"/>
              <a:t>Klik om stijl te bewerken</a:t>
            </a:r>
          </a:p>
        </p:txBody>
      </p:sp>
      <p:sp>
        <p:nvSpPr>
          <p:cNvPr id="3" name="Tijdelijke aanduiding voor afbeelding 2">
            <a:extLst>
              <a:ext uri="{FF2B5EF4-FFF2-40B4-BE49-F238E27FC236}">
                <a16:creationId xmlns:a16="http://schemas.microsoft.com/office/drawing/2014/main" id="{D4073375-CD45-96CB-A66C-324918787507}"/>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l-NL"/>
          </a:p>
        </p:txBody>
      </p:sp>
      <p:sp>
        <p:nvSpPr>
          <p:cNvPr id="4" name="Tijdelijke aanduiding voor tekst 3">
            <a:extLst>
              <a:ext uri="{FF2B5EF4-FFF2-40B4-BE49-F238E27FC236}">
                <a16:creationId xmlns:a16="http://schemas.microsoft.com/office/drawing/2014/main" id="{255E69CD-5692-6930-0A5A-EF4F2D84C7B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l-NL"/>
              <a:t>Klikken om de tekststijl van het model te bewerken</a:t>
            </a:r>
          </a:p>
        </p:txBody>
      </p:sp>
    </p:spTree>
    <p:extLst>
      <p:ext uri="{BB962C8B-B14F-4D97-AF65-F5344CB8AC3E}">
        <p14:creationId xmlns:p14="http://schemas.microsoft.com/office/powerpoint/2010/main" val="145101654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en verticale teks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5EDA71F-0A21-FB0E-B2EA-11F5BD880EC9}"/>
              </a:ext>
            </a:extLst>
          </p:cNvPr>
          <p:cNvSpPr>
            <a:spLocks noGrp="1"/>
          </p:cNvSpPr>
          <p:nvPr>
            <p:ph type="title"/>
          </p:nvPr>
        </p:nvSpPr>
        <p:spPr/>
        <p:txBody>
          <a:bodyPr/>
          <a:lstStyle/>
          <a:p>
            <a:r>
              <a:rPr lang="nl-NL" dirty="0"/>
              <a:t>Klik om stijl te bewerken</a:t>
            </a:r>
          </a:p>
        </p:txBody>
      </p:sp>
      <p:sp>
        <p:nvSpPr>
          <p:cNvPr id="3" name="Tijdelijke aanduiding voor verticale tekst 2">
            <a:extLst>
              <a:ext uri="{FF2B5EF4-FFF2-40B4-BE49-F238E27FC236}">
                <a16:creationId xmlns:a16="http://schemas.microsoft.com/office/drawing/2014/main" id="{E1A08EC7-4835-2751-7555-245D67CFCF39}"/>
              </a:ext>
            </a:extLst>
          </p:cNvPr>
          <p:cNvSpPr>
            <a:spLocks noGrp="1"/>
          </p:cNvSpPr>
          <p:nvPr>
            <p:ph type="body" orient="vert" idx="1"/>
          </p:nvPr>
        </p:nvSpPr>
        <p:spPr/>
        <p:txBody>
          <a:bodyPr vert="eaVert"/>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Tree>
    <p:extLst>
      <p:ext uri="{BB962C8B-B14F-4D97-AF65-F5344CB8AC3E}">
        <p14:creationId xmlns:p14="http://schemas.microsoft.com/office/powerpoint/2010/main" val="284995490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e titel en tekst">
    <p:spTree>
      <p:nvGrpSpPr>
        <p:cNvPr id="1" name=""/>
        <p:cNvGrpSpPr/>
        <p:nvPr/>
      </p:nvGrpSpPr>
      <p:grpSpPr>
        <a:xfrm>
          <a:off x="0" y="0"/>
          <a:ext cx="0" cy="0"/>
          <a:chOff x="0" y="0"/>
          <a:chExt cx="0" cy="0"/>
        </a:xfrm>
      </p:grpSpPr>
      <p:sp>
        <p:nvSpPr>
          <p:cNvPr id="2" name="Verticale titel 1">
            <a:extLst>
              <a:ext uri="{FF2B5EF4-FFF2-40B4-BE49-F238E27FC236}">
                <a16:creationId xmlns:a16="http://schemas.microsoft.com/office/drawing/2014/main" id="{92E1FD35-BB78-FCF6-ADEF-0C5274D9B289}"/>
              </a:ext>
            </a:extLst>
          </p:cNvPr>
          <p:cNvSpPr>
            <a:spLocks noGrp="1"/>
          </p:cNvSpPr>
          <p:nvPr>
            <p:ph type="title" orient="vert"/>
          </p:nvPr>
        </p:nvSpPr>
        <p:spPr>
          <a:xfrm>
            <a:off x="8724900" y="365125"/>
            <a:ext cx="2628900" cy="5811838"/>
          </a:xfrm>
        </p:spPr>
        <p:txBody>
          <a:bodyPr vert="eaVert"/>
          <a:lstStyle/>
          <a:p>
            <a:r>
              <a:rPr lang="nl-NL"/>
              <a:t>Klik om stijl te bewerken</a:t>
            </a:r>
          </a:p>
        </p:txBody>
      </p:sp>
      <p:sp>
        <p:nvSpPr>
          <p:cNvPr id="3" name="Tijdelijke aanduiding voor verticale tekst 2">
            <a:extLst>
              <a:ext uri="{FF2B5EF4-FFF2-40B4-BE49-F238E27FC236}">
                <a16:creationId xmlns:a16="http://schemas.microsoft.com/office/drawing/2014/main" id="{CF69AA0A-3938-9D84-CC97-FA1E1C0E1059}"/>
              </a:ext>
            </a:extLst>
          </p:cNvPr>
          <p:cNvSpPr>
            <a:spLocks noGrp="1"/>
          </p:cNvSpPr>
          <p:nvPr>
            <p:ph type="body" orient="vert" idx="1"/>
          </p:nvPr>
        </p:nvSpPr>
        <p:spPr>
          <a:xfrm>
            <a:off x="838200" y="365125"/>
            <a:ext cx="7734300" cy="5811838"/>
          </a:xfrm>
        </p:spPr>
        <p:txBody>
          <a:bodyPr vert="eaVert"/>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Tree>
    <p:extLst>
      <p:ext uri="{BB962C8B-B14F-4D97-AF65-F5344CB8AC3E}">
        <p14:creationId xmlns:p14="http://schemas.microsoft.com/office/powerpoint/2010/main" val="99123055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Tekstdia">
    <p:spTree>
      <p:nvGrpSpPr>
        <p:cNvPr id="1" name=""/>
        <p:cNvGrpSpPr/>
        <p:nvPr/>
      </p:nvGrpSpPr>
      <p:grpSpPr>
        <a:xfrm>
          <a:off x="0" y="0"/>
          <a:ext cx="0" cy="0"/>
          <a:chOff x="0" y="0"/>
          <a:chExt cx="0" cy="0"/>
        </a:xfrm>
      </p:grpSpPr>
      <p:sp>
        <p:nvSpPr>
          <p:cNvPr id="2" name="Titel 1"/>
          <p:cNvSpPr>
            <a:spLocks noGrp="1"/>
          </p:cNvSpPr>
          <p:nvPr>
            <p:ph type="title"/>
          </p:nvPr>
        </p:nvSpPr>
        <p:spPr/>
        <p:txBody>
          <a:bodyPr>
            <a:noAutofit/>
          </a:bodyPr>
          <a:lstStyle/>
          <a:p>
            <a:r>
              <a:rPr lang="nl-NL"/>
              <a:t>Klik om de stijl te bewerken</a:t>
            </a:r>
            <a:endParaRPr lang="nl-NL" dirty="0"/>
          </a:p>
        </p:txBody>
      </p:sp>
      <p:sp>
        <p:nvSpPr>
          <p:cNvPr id="3" name="Tijdelijke aanduiding voor voettekst 2"/>
          <p:cNvSpPr>
            <a:spLocks noGrp="1"/>
          </p:cNvSpPr>
          <p:nvPr>
            <p:ph type="ftr" sz="quarter" idx="10"/>
          </p:nvPr>
        </p:nvSpPr>
        <p:spPr/>
        <p:txBody>
          <a:bodyPr/>
          <a:lstStyle/>
          <a:p>
            <a:r>
              <a:rPr lang="nl-NL"/>
              <a:t>| Langerhans Diabetestop 2023   Zocalli Kidney International 2018</a:t>
            </a:r>
            <a:endParaRPr lang="nl-NL" dirty="0"/>
          </a:p>
        </p:txBody>
      </p:sp>
      <p:sp>
        <p:nvSpPr>
          <p:cNvPr id="4" name="Tijdelijke aanduiding voor dianummer 3"/>
          <p:cNvSpPr>
            <a:spLocks noGrp="1"/>
          </p:cNvSpPr>
          <p:nvPr>
            <p:ph type="sldNum" sz="quarter" idx="11"/>
          </p:nvPr>
        </p:nvSpPr>
        <p:spPr/>
        <p:txBody>
          <a:bodyPr/>
          <a:lstStyle/>
          <a:p>
            <a:pPr algn="l"/>
            <a:r>
              <a:rPr lang="nl-NL"/>
              <a:t>pagina </a:t>
            </a:r>
            <a:fld id="{6177F8AF-D78A-465A-A3A2-B2E04F2F2820}" type="slidenum">
              <a:rPr lang="nl-NL" smtClean="0"/>
              <a:pPr algn="l"/>
              <a:t>‹nr.›</a:t>
            </a:fld>
            <a:endParaRPr lang="nl-NL" dirty="0"/>
          </a:p>
        </p:txBody>
      </p:sp>
      <p:sp>
        <p:nvSpPr>
          <p:cNvPr id="6" name="Tijdelijke aanduiding voor tekst 5"/>
          <p:cNvSpPr>
            <a:spLocks noGrp="1"/>
          </p:cNvSpPr>
          <p:nvPr>
            <p:ph type="body" sz="quarter" idx="12"/>
          </p:nvPr>
        </p:nvSpPr>
        <p:spPr>
          <a:xfrm>
            <a:off x="576000" y="1259999"/>
            <a:ext cx="11040533" cy="5040000"/>
          </a:xfrm>
        </p:spPr>
        <p:txBody>
          <a:bodyPr/>
          <a:lstStyle/>
          <a:p>
            <a:pPr lvl="0"/>
            <a:r>
              <a:rPr lang="nl-NL"/>
              <a:t>Tekststijl van het model bewerken</a:t>
            </a:r>
          </a:p>
          <a:p>
            <a:pPr lvl="1"/>
            <a:r>
              <a:rPr lang="nl-NL"/>
              <a:t>Tweede niveau</a:t>
            </a:r>
          </a:p>
          <a:p>
            <a:pPr lvl="2"/>
            <a:r>
              <a:rPr lang="nl-NL"/>
              <a:t>Derde niveau</a:t>
            </a:r>
          </a:p>
          <a:p>
            <a:pPr lvl="3"/>
            <a:r>
              <a:rPr lang="nl-NL"/>
              <a:t>Vierde niveau</a:t>
            </a:r>
          </a:p>
          <a:p>
            <a:pPr lvl="4"/>
            <a:r>
              <a:rPr lang="nl-NL"/>
              <a:t>Vijfde niveau</a:t>
            </a:r>
            <a:endParaRPr lang="nl-NL" dirty="0"/>
          </a:p>
        </p:txBody>
      </p:sp>
    </p:spTree>
    <p:extLst>
      <p:ext uri="{BB962C8B-B14F-4D97-AF65-F5344CB8AC3E}">
        <p14:creationId xmlns:p14="http://schemas.microsoft.com/office/powerpoint/2010/main" val="355791644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Titeldia">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D97E9C7-CA92-8435-D9A8-B6CEFF6E6BA7}"/>
              </a:ext>
            </a:extLst>
          </p:cNvPr>
          <p:cNvSpPr>
            <a:spLocks noGrp="1"/>
          </p:cNvSpPr>
          <p:nvPr>
            <p:ph type="ctrTitle"/>
          </p:nvPr>
        </p:nvSpPr>
        <p:spPr>
          <a:xfrm>
            <a:off x="1524000" y="1122363"/>
            <a:ext cx="9144000" cy="2387600"/>
          </a:xfrm>
        </p:spPr>
        <p:txBody>
          <a:bodyPr anchor="b"/>
          <a:lstStyle>
            <a:lvl1pPr algn="ctr">
              <a:defRPr sz="6000"/>
            </a:lvl1pPr>
          </a:lstStyle>
          <a:p>
            <a:r>
              <a:rPr lang="nl-NL"/>
              <a:t>Klik om stijl te bewerken</a:t>
            </a:r>
          </a:p>
        </p:txBody>
      </p:sp>
      <p:sp>
        <p:nvSpPr>
          <p:cNvPr id="3" name="Ondertitel 2">
            <a:extLst>
              <a:ext uri="{FF2B5EF4-FFF2-40B4-BE49-F238E27FC236}">
                <a16:creationId xmlns:a16="http://schemas.microsoft.com/office/drawing/2014/main" id="{0EFA1ED2-2682-32F1-031F-0067AB499997}"/>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a:t>Klikken om de ondertitelstijl van het model te bewerken</a:t>
            </a:r>
          </a:p>
        </p:txBody>
      </p:sp>
    </p:spTree>
    <p:extLst>
      <p:ext uri="{BB962C8B-B14F-4D97-AF65-F5344CB8AC3E}">
        <p14:creationId xmlns:p14="http://schemas.microsoft.com/office/powerpoint/2010/main" val="386731020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el en objec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FE5C269-D4F6-9A79-A286-6B2D682EAD26}"/>
              </a:ext>
            </a:extLst>
          </p:cNvPr>
          <p:cNvSpPr>
            <a:spLocks noGrp="1"/>
          </p:cNvSpPr>
          <p:nvPr>
            <p:ph type="title"/>
          </p:nvPr>
        </p:nvSpPr>
        <p:spPr/>
        <p:txBody>
          <a:bodyPr/>
          <a:lstStyle/>
          <a:p>
            <a:r>
              <a:rPr lang="nl-NL"/>
              <a:t>Klik om stijl te bewerken</a:t>
            </a:r>
          </a:p>
        </p:txBody>
      </p:sp>
      <p:sp>
        <p:nvSpPr>
          <p:cNvPr id="3" name="Tijdelijke aanduiding voor inhoud 2">
            <a:extLst>
              <a:ext uri="{FF2B5EF4-FFF2-40B4-BE49-F238E27FC236}">
                <a16:creationId xmlns:a16="http://schemas.microsoft.com/office/drawing/2014/main" id="{B059E335-412B-3C2E-7A33-33D9B14A5C04}"/>
              </a:ext>
            </a:extLst>
          </p:cNvPr>
          <p:cNvSpPr>
            <a:spLocks noGrp="1"/>
          </p:cNvSpPr>
          <p:nvPr>
            <p:ph idx="1"/>
          </p:nvPr>
        </p:nvSpPr>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Tree>
    <p:extLst>
      <p:ext uri="{BB962C8B-B14F-4D97-AF65-F5344CB8AC3E}">
        <p14:creationId xmlns:p14="http://schemas.microsoft.com/office/powerpoint/2010/main" val="312067153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Sectiekop">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EDDF201-BF76-93AD-1288-5CA92F6C96E3}"/>
              </a:ext>
            </a:extLst>
          </p:cNvPr>
          <p:cNvSpPr>
            <a:spLocks noGrp="1"/>
          </p:cNvSpPr>
          <p:nvPr>
            <p:ph type="title"/>
          </p:nvPr>
        </p:nvSpPr>
        <p:spPr>
          <a:xfrm>
            <a:off x="831850" y="1709738"/>
            <a:ext cx="10515600" cy="2852737"/>
          </a:xfrm>
        </p:spPr>
        <p:txBody>
          <a:bodyPr anchor="b"/>
          <a:lstStyle>
            <a:lvl1pPr>
              <a:defRPr sz="6000"/>
            </a:lvl1pPr>
          </a:lstStyle>
          <a:p>
            <a:r>
              <a:rPr lang="nl-NL"/>
              <a:t>Klik om stijl te bewerken</a:t>
            </a:r>
          </a:p>
        </p:txBody>
      </p:sp>
      <p:sp>
        <p:nvSpPr>
          <p:cNvPr id="3" name="Tijdelijke aanduiding voor tekst 2">
            <a:extLst>
              <a:ext uri="{FF2B5EF4-FFF2-40B4-BE49-F238E27FC236}">
                <a16:creationId xmlns:a16="http://schemas.microsoft.com/office/drawing/2014/main" id="{4B206A14-7B0A-1B7A-8FD5-AC663AC016CC}"/>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nl-NL"/>
              <a:t>Klikken om de tekststijl van het model te bewerken</a:t>
            </a:r>
          </a:p>
        </p:txBody>
      </p:sp>
    </p:spTree>
    <p:extLst>
      <p:ext uri="{BB962C8B-B14F-4D97-AF65-F5344CB8AC3E}">
        <p14:creationId xmlns:p14="http://schemas.microsoft.com/office/powerpoint/2010/main" val="276247817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Inhoud van twe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97571C7-76A8-176B-7E7D-0C3BF6E51905}"/>
              </a:ext>
            </a:extLst>
          </p:cNvPr>
          <p:cNvSpPr>
            <a:spLocks noGrp="1"/>
          </p:cNvSpPr>
          <p:nvPr>
            <p:ph type="title"/>
          </p:nvPr>
        </p:nvSpPr>
        <p:spPr/>
        <p:txBody>
          <a:bodyPr/>
          <a:lstStyle/>
          <a:p>
            <a:r>
              <a:rPr lang="nl-NL"/>
              <a:t>Klik om stijl te bewerken</a:t>
            </a:r>
          </a:p>
        </p:txBody>
      </p:sp>
      <p:sp>
        <p:nvSpPr>
          <p:cNvPr id="3" name="Tijdelijke aanduiding voor inhoud 2">
            <a:extLst>
              <a:ext uri="{FF2B5EF4-FFF2-40B4-BE49-F238E27FC236}">
                <a16:creationId xmlns:a16="http://schemas.microsoft.com/office/drawing/2014/main" id="{4BE228D8-1472-C4CE-CEF1-D6BEF49A83BA}"/>
              </a:ext>
            </a:extLst>
          </p:cNvPr>
          <p:cNvSpPr>
            <a:spLocks noGrp="1"/>
          </p:cNvSpPr>
          <p:nvPr>
            <p:ph sz="half" idx="1"/>
          </p:nvPr>
        </p:nvSpPr>
        <p:spPr>
          <a:xfrm>
            <a:off x="838200" y="1825625"/>
            <a:ext cx="5181600" cy="435133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inhoud 3">
            <a:extLst>
              <a:ext uri="{FF2B5EF4-FFF2-40B4-BE49-F238E27FC236}">
                <a16:creationId xmlns:a16="http://schemas.microsoft.com/office/drawing/2014/main" id="{EDC81DF7-64DC-1A11-F5C7-0079E7F143EA}"/>
              </a:ext>
            </a:extLst>
          </p:cNvPr>
          <p:cNvSpPr>
            <a:spLocks noGrp="1"/>
          </p:cNvSpPr>
          <p:nvPr>
            <p:ph sz="half" idx="2"/>
          </p:nvPr>
        </p:nvSpPr>
        <p:spPr>
          <a:xfrm>
            <a:off x="6172200" y="1825625"/>
            <a:ext cx="5181600" cy="435133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Tree>
    <p:extLst>
      <p:ext uri="{BB962C8B-B14F-4D97-AF65-F5344CB8AC3E}">
        <p14:creationId xmlns:p14="http://schemas.microsoft.com/office/powerpoint/2010/main" val="14273512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Vergelijkin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1DDA594-BE19-162B-EB70-DF64D200353A}"/>
              </a:ext>
            </a:extLst>
          </p:cNvPr>
          <p:cNvSpPr>
            <a:spLocks noGrp="1"/>
          </p:cNvSpPr>
          <p:nvPr>
            <p:ph type="title"/>
          </p:nvPr>
        </p:nvSpPr>
        <p:spPr>
          <a:xfrm>
            <a:off x="839788" y="365125"/>
            <a:ext cx="10515600" cy="1325563"/>
          </a:xfrm>
        </p:spPr>
        <p:txBody>
          <a:bodyPr/>
          <a:lstStyle/>
          <a:p>
            <a:r>
              <a:rPr lang="nl-NL"/>
              <a:t>Klik om stijl te bewerken</a:t>
            </a:r>
          </a:p>
        </p:txBody>
      </p:sp>
      <p:sp>
        <p:nvSpPr>
          <p:cNvPr id="3" name="Tijdelijke aanduiding voor tekst 2">
            <a:extLst>
              <a:ext uri="{FF2B5EF4-FFF2-40B4-BE49-F238E27FC236}">
                <a16:creationId xmlns:a16="http://schemas.microsoft.com/office/drawing/2014/main" id="{A116CC25-D8DC-1E50-B551-857C0B9BAAEA}"/>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Klikken om de tekststijl van het model te bewerken</a:t>
            </a:r>
          </a:p>
        </p:txBody>
      </p:sp>
      <p:sp>
        <p:nvSpPr>
          <p:cNvPr id="4" name="Tijdelijke aanduiding voor inhoud 3">
            <a:extLst>
              <a:ext uri="{FF2B5EF4-FFF2-40B4-BE49-F238E27FC236}">
                <a16:creationId xmlns:a16="http://schemas.microsoft.com/office/drawing/2014/main" id="{3D855FF9-263B-1D99-4191-89B1DB1022E3}"/>
              </a:ext>
            </a:extLst>
          </p:cNvPr>
          <p:cNvSpPr>
            <a:spLocks noGrp="1"/>
          </p:cNvSpPr>
          <p:nvPr>
            <p:ph sz="half" idx="2"/>
          </p:nvPr>
        </p:nvSpPr>
        <p:spPr>
          <a:xfrm>
            <a:off x="839788" y="2505075"/>
            <a:ext cx="5157787" cy="368458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5" name="Tijdelijke aanduiding voor tekst 4">
            <a:extLst>
              <a:ext uri="{FF2B5EF4-FFF2-40B4-BE49-F238E27FC236}">
                <a16:creationId xmlns:a16="http://schemas.microsoft.com/office/drawing/2014/main" id="{E62805DA-E6CA-8E63-916F-10323CE7906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Klikken om de tekststijl van het model te bewerken</a:t>
            </a:r>
          </a:p>
        </p:txBody>
      </p:sp>
      <p:sp>
        <p:nvSpPr>
          <p:cNvPr id="6" name="Tijdelijke aanduiding voor inhoud 5">
            <a:extLst>
              <a:ext uri="{FF2B5EF4-FFF2-40B4-BE49-F238E27FC236}">
                <a16:creationId xmlns:a16="http://schemas.microsoft.com/office/drawing/2014/main" id="{8DE39AF2-9DB3-A154-EBA7-31B781E30521}"/>
              </a:ext>
            </a:extLst>
          </p:cNvPr>
          <p:cNvSpPr>
            <a:spLocks noGrp="1"/>
          </p:cNvSpPr>
          <p:nvPr>
            <p:ph sz="quarter" idx="4"/>
          </p:nvPr>
        </p:nvSpPr>
        <p:spPr>
          <a:xfrm>
            <a:off x="6172200" y="2505075"/>
            <a:ext cx="5183188" cy="368458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Tree>
    <p:extLst>
      <p:ext uri="{BB962C8B-B14F-4D97-AF65-F5344CB8AC3E}">
        <p14:creationId xmlns:p14="http://schemas.microsoft.com/office/powerpoint/2010/main" val="197474380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Alleen tite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AB371B1-9870-295B-4187-67DD56044957}"/>
              </a:ext>
            </a:extLst>
          </p:cNvPr>
          <p:cNvSpPr>
            <a:spLocks noGrp="1"/>
          </p:cNvSpPr>
          <p:nvPr>
            <p:ph type="title"/>
          </p:nvPr>
        </p:nvSpPr>
        <p:spPr/>
        <p:txBody>
          <a:bodyPr/>
          <a:lstStyle/>
          <a:p>
            <a:r>
              <a:rPr lang="nl-NL"/>
              <a:t>Klik om stijl te bewerken</a:t>
            </a:r>
          </a:p>
        </p:txBody>
      </p:sp>
    </p:spTree>
    <p:extLst>
      <p:ext uri="{BB962C8B-B14F-4D97-AF65-F5344CB8AC3E}">
        <p14:creationId xmlns:p14="http://schemas.microsoft.com/office/powerpoint/2010/main" val="237134226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Leeg">
    <p:spTree>
      <p:nvGrpSpPr>
        <p:cNvPr id="1" name=""/>
        <p:cNvGrpSpPr/>
        <p:nvPr/>
      </p:nvGrpSpPr>
      <p:grpSpPr>
        <a:xfrm>
          <a:off x="0" y="0"/>
          <a:ext cx="0" cy="0"/>
          <a:chOff x="0" y="0"/>
          <a:chExt cx="0" cy="0"/>
        </a:xfrm>
      </p:grpSpPr>
    </p:spTree>
    <p:extLst>
      <p:ext uri="{BB962C8B-B14F-4D97-AF65-F5344CB8AC3E}">
        <p14:creationId xmlns:p14="http://schemas.microsoft.com/office/powerpoint/2010/main" val="351404425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Inhoud met bij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DDE8E82-FFFF-C557-3B61-32EB74F960B7}"/>
              </a:ext>
            </a:extLst>
          </p:cNvPr>
          <p:cNvSpPr>
            <a:spLocks noGrp="1"/>
          </p:cNvSpPr>
          <p:nvPr>
            <p:ph type="title"/>
          </p:nvPr>
        </p:nvSpPr>
        <p:spPr>
          <a:xfrm>
            <a:off x="839788" y="457200"/>
            <a:ext cx="3932237" cy="1600200"/>
          </a:xfrm>
        </p:spPr>
        <p:txBody>
          <a:bodyPr anchor="b"/>
          <a:lstStyle>
            <a:lvl1pPr>
              <a:defRPr sz="3200"/>
            </a:lvl1pPr>
          </a:lstStyle>
          <a:p>
            <a:r>
              <a:rPr lang="nl-NL"/>
              <a:t>Klik om stijl te bewerken</a:t>
            </a:r>
          </a:p>
        </p:txBody>
      </p:sp>
      <p:sp>
        <p:nvSpPr>
          <p:cNvPr id="3" name="Tijdelijke aanduiding voor inhoud 2">
            <a:extLst>
              <a:ext uri="{FF2B5EF4-FFF2-40B4-BE49-F238E27FC236}">
                <a16:creationId xmlns:a16="http://schemas.microsoft.com/office/drawing/2014/main" id="{AB16465B-D7ED-37F0-15F4-8202A5795F9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tekst 3">
            <a:extLst>
              <a:ext uri="{FF2B5EF4-FFF2-40B4-BE49-F238E27FC236}">
                <a16:creationId xmlns:a16="http://schemas.microsoft.com/office/drawing/2014/main" id="{0B6EE02D-559D-926F-9D68-A2784C84815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l-NL"/>
              <a:t>Klikken om de tekststijl van het model te bewerken</a:t>
            </a:r>
          </a:p>
        </p:txBody>
      </p:sp>
    </p:spTree>
    <p:extLst>
      <p:ext uri="{BB962C8B-B14F-4D97-AF65-F5344CB8AC3E}">
        <p14:creationId xmlns:p14="http://schemas.microsoft.com/office/powerpoint/2010/main" val="293379300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Afbeelding met bij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7981D19-B2C1-BFD7-2759-C5687558AD1C}"/>
              </a:ext>
            </a:extLst>
          </p:cNvPr>
          <p:cNvSpPr>
            <a:spLocks noGrp="1"/>
          </p:cNvSpPr>
          <p:nvPr>
            <p:ph type="title"/>
          </p:nvPr>
        </p:nvSpPr>
        <p:spPr>
          <a:xfrm>
            <a:off x="839788" y="457200"/>
            <a:ext cx="3932237" cy="1600200"/>
          </a:xfrm>
        </p:spPr>
        <p:txBody>
          <a:bodyPr anchor="b"/>
          <a:lstStyle>
            <a:lvl1pPr>
              <a:defRPr sz="3200"/>
            </a:lvl1pPr>
          </a:lstStyle>
          <a:p>
            <a:r>
              <a:rPr lang="nl-NL"/>
              <a:t>Klik om stijl te bewerken</a:t>
            </a:r>
          </a:p>
        </p:txBody>
      </p:sp>
      <p:sp>
        <p:nvSpPr>
          <p:cNvPr id="3" name="Tijdelijke aanduiding voor afbeelding 2">
            <a:extLst>
              <a:ext uri="{FF2B5EF4-FFF2-40B4-BE49-F238E27FC236}">
                <a16:creationId xmlns:a16="http://schemas.microsoft.com/office/drawing/2014/main" id="{D4073375-CD45-96CB-A66C-324918787507}"/>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l-NL"/>
          </a:p>
        </p:txBody>
      </p:sp>
      <p:sp>
        <p:nvSpPr>
          <p:cNvPr id="4" name="Tijdelijke aanduiding voor tekst 3">
            <a:extLst>
              <a:ext uri="{FF2B5EF4-FFF2-40B4-BE49-F238E27FC236}">
                <a16:creationId xmlns:a16="http://schemas.microsoft.com/office/drawing/2014/main" id="{255E69CD-5692-6930-0A5A-EF4F2D84C7B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l-NL"/>
              <a:t>Klikken om de tekststijl van het model te bewerken</a:t>
            </a:r>
          </a:p>
        </p:txBody>
      </p:sp>
    </p:spTree>
    <p:extLst>
      <p:ext uri="{BB962C8B-B14F-4D97-AF65-F5344CB8AC3E}">
        <p14:creationId xmlns:p14="http://schemas.microsoft.com/office/powerpoint/2010/main" val="303846429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Titel en verticale teks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5EDA71F-0A21-FB0E-B2EA-11F5BD880EC9}"/>
              </a:ext>
            </a:extLst>
          </p:cNvPr>
          <p:cNvSpPr>
            <a:spLocks noGrp="1"/>
          </p:cNvSpPr>
          <p:nvPr>
            <p:ph type="title"/>
          </p:nvPr>
        </p:nvSpPr>
        <p:spPr/>
        <p:txBody>
          <a:bodyPr/>
          <a:lstStyle/>
          <a:p>
            <a:r>
              <a:rPr lang="nl-NL"/>
              <a:t>Klik om stijl te bewerken</a:t>
            </a:r>
          </a:p>
        </p:txBody>
      </p:sp>
      <p:sp>
        <p:nvSpPr>
          <p:cNvPr id="3" name="Tijdelijke aanduiding voor verticale tekst 2">
            <a:extLst>
              <a:ext uri="{FF2B5EF4-FFF2-40B4-BE49-F238E27FC236}">
                <a16:creationId xmlns:a16="http://schemas.microsoft.com/office/drawing/2014/main" id="{E1A08EC7-4835-2751-7555-245D67CFCF39}"/>
              </a:ext>
            </a:extLst>
          </p:cNvPr>
          <p:cNvSpPr>
            <a:spLocks noGrp="1"/>
          </p:cNvSpPr>
          <p:nvPr>
            <p:ph type="body" orient="vert" idx="1"/>
          </p:nvPr>
        </p:nvSpPr>
        <p:spPr/>
        <p:txBody>
          <a:bodyPr vert="eaVert"/>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Tree>
    <p:extLst>
      <p:ext uri="{BB962C8B-B14F-4D97-AF65-F5344CB8AC3E}">
        <p14:creationId xmlns:p14="http://schemas.microsoft.com/office/powerpoint/2010/main" val="273082827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Verticale titel en tekst">
    <p:spTree>
      <p:nvGrpSpPr>
        <p:cNvPr id="1" name=""/>
        <p:cNvGrpSpPr/>
        <p:nvPr/>
      </p:nvGrpSpPr>
      <p:grpSpPr>
        <a:xfrm>
          <a:off x="0" y="0"/>
          <a:ext cx="0" cy="0"/>
          <a:chOff x="0" y="0"/>
          <a:chExt cx="0" cy="0"/>
        </a:xfrm>
      </p:grpSpPr>
      <p:sp>
        <p:nvSpPr>
          <p:cNvPr id="2" name="Verticale titel 1">
            <a:extLst>
              <a:ext uri="{FF2B5EF4-FFF2-40B4-BE49-F238E27FC236}">
                <a16:creationId xmlns:a16="http://schemas.microsoft.com/office/drawing/2014/main" id="{92E1FD35-BB78-FCF6-ADEF-0C5274D9B289}"/>
              </a:ext>
            </a:extLst>
          </p:cNvPr>
          <p:cNvSpPr>
            <a:spLocks noGrp="1"/>
          </p:cNvSpPr>
          <p:nvPr>
            <p:ph type="title" orient="vert"/>
          </p:nvPr>
        </p:nvSpPr>
        <p:spPr>
          <a:xfrm>
            <a:off x="8724900" y="365125"/>
            <a:ext cx="2628900" cy="5811838"/>
          </a:xfrm>
        </p:spPr>
        <p:txBody>
          <a:bodyPr vert="eaVert"/>
          <a:lstStyle/>
          <a:p>
            <a:r>
              <a:rPr lang="nl-NL"/>
              <a:t>Klik om stijl te bewerken</a:t>
            </a:r>
          </a:p>
        </p:txBody>
      </p:sp>
      <p:sp>
        <p:nvSpPr>
          <p:cNvPr id="3" name="Tijdelijke aanduiding voor verticale tekst 2">
            <a:extLst>
              <a:ext uri="{FF2B5EF4-FFF2-40B4-BE49-F238E27FC236}">
                <a16:creationId xmlns:a16="http://schemas.microsoft.com/office/drawing/2014/main" id="{CF69AA0A-3938-9D84-CC97-FA1E1C0E1059}"/>
              </a:ext>
            </a:extLst>
          </p:cNvPr>
          <p:cNvSpPr>
            <a:spLocks noGrp="1"/>
          </p:cNvSpPr>
          <p:nvPr>
            <p:ph type="body" orient="vert" idx="1"/>
          </p:nvPr>
        </p:nvSpPr>
        <p:spPr>
          <a:xfrm>
            <a:off x="838200" y="365125"/>
            <a:ext cx="7734300" cy="5811838"/>
          </a:xfrm>
        </p:spPr>
        <p:txBody>
          <a:bodyPr vert="eaVert"/>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Tree>
    <p:extLst>
      <p:ext uri="{BB962C8B-B14F-4D97-AF65-F5344CB8AC3E}">
        <p14:creationId xmlns:p14="http://schemas.microsoft.com/office/powerpoint/2010/main" val="53573357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itle" preserve="1">
  <p:cSld name="Titeldia">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D97E9C7-CA92-8435-D9A8-B6CEFF6E6BA7}"/>
              </a:ext>
            </a:extLst>
          </p:cNvPr>
          <p:cNvSpPr>
            <a:spLocks noGrp="1"/>
          </p:cNvSpPr>
          <p:nvPr>
            <p:ph type="ctrTitle"/>
          </p:nvPr>
        </p:nvSpPr>
        <p:spPr>
          <a:xfrm>
            <a:off x="1524000" y="1122363"/>
            <a:ext cx="9144000" cy="2387600"/>
          </a:xfrm>
        </p:spPr>
        <p:txBody>
          <a:bodyPr anchor="b"/>
          <a:lstStyle>
            <a:lvl1pPr algn="ctr">
              <a:defRPr sz="6000"/>
            </a:lvl1pPr>
          </a:lstStyle>
          <a:p>
            <a:r>
              <a:rPr lang="nl-NL"/>
              <a:t>Klik om stijl te bewerken</a:t>
            </a:r>
          </a:p>
        </p:txBody>
      </p:sp>
      <p:sp>
        <p:nvSpPr>
          <p:cNvPr id="3" name="Ondertitel 2">
            <a:extLst>
              <a:ext uri="{FF2B5EF4-FFF2-40B4-BE49-F238E27FC236}">
                <a16:creationId xmlns:a16="http://schemas.microsoft.com/office/drawing/2014/main" id="{0EFA1ED2-2682-32F1-031F-0067AB499997}"/>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a:t>Klikken om de ondertitelstijl van het model te bewerken</a:t>
            </a:r>
          </a:p>
        </p:txBody>
      </p:sp>
    </p:spTree>
    <p:extLst>
      <p:ext uri="{BB962C8B-B14F-4D97-AF65-F5344CB8AC3E}">
        <p14:creationId xmlns:p14="http://schemas.microsoft.com/office/powerpoint/2010/main" val="496762737"/>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 preserve="1">
  <p:cSld name="Titel en objec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FE5C269-D4F6-9A79-A286-6B2D682EAD26}"/>
              </a:ext>
            </a:extLst>
          </p:cNvPr>
          <p:cNvSpPr>
            <a:spLocks noGrp="1"/>
          </p:cNvSpPr>
          <p:nvPr>
            <p:ph type="title"/>
          </p:nvPr>
        </p:nvSpPr>
        <p:spPr/>
        <p:txBody>
          <a:bodyPr/>
          <a:lstStyle/>
          <a:p>
            <a:r>
              <a:rPr lang="nl-NL" dirty="0"/>
              <a:t>Klik om stijl te bewerken</a:t>
            </a:r>
          </a:p>
        </p:txBody>
      </p:sp>
      <p:sp>
        <p:nvSpPr>
          <p:cNvPr id="3" name="Tijdelijke aanduiding voor inhoud 2">
            <a:extLst>
              <a:ext uri="{FF2B5EF4-FFF2-40B4-BE49-F238E27FC236}">
                <a16:creationId xmlns:a16="http://schemas.microsoft.com/office/drawing/2014/main" id="{B059E335-412B-3C2E-7A33-33D9B14A5C04}"/>
              </a:ext>
            </a:extLst>
          </p:cNvPr>
          <p:cNvSpPr>
            <a:spLocks noGrp="1"/>
          </p:cNvSpPr>
          <p:nvPr>
            <p:ph idx="1"/>
          </p:nvPr>
        </p:nvSpPr>
        <p:spPr/>
        <p:txBody>
          <a:bodyPr/>
          <a:lstStyle/>
          <a:p>
            <a:pPr lvl="0"/>
            <a:r>
              <a:rPr lang="nl-NL" dirty="0"/>
              <a:t>Klikken om de tekststijl van het model te bewerken</a:t>
            </a:r>
          </a:p>
          <a:p>
            <a:pPr lvl="1"/>
            <a:r>
              <a:rPr lang="nl-NL" dirty="0"/>
              <a:t>Tweede niveau</a:t>
            </a:r>
          </a:p>
          <a:p>
            <a:pPr lvl="2"/>
            <a:r>
              <a:rPr lang="nl-NL" dirty="0"/>
              <a:t>Derde niveau</a:t>
            </a:r>
          </a:p>
          <a:p>
            <a:pPr lvl="3"/>
            <a:r>
              <a:rPr lang="nl-NL" dirty="0"/>
              <a:t>Vierde niveau</a:t>
            </a:r>
          </a:p>
          <a:p>
            <a:pPr lvl="4"/>
            <a:r>
              <a:rPr lang="nl-NL" dirty="0"/>
              <a:t>Vijfde niveau</a:t>
            </a:r>
          </a:p>
        </p:txBody>
      </p:sp>
    </p:spTree>
    <p:extLst>
      <p:ext uri="{BB962C8B-B14F-4D97-AF65-F5344CB8AC3E}">
        <p14:creationId xmlns:p14="http://schemas.microsoft.com/office/powerpoint/2010/main" val="918645225"/>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secHead" preserve="1">
  <p:cSld name="Sectiekop">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EDDF201-BF76-93AD-1288-5CA92F6C96E3}"/>
              </a:ext>
            </a:extLst>
          </p:cNvPr>
          <p:cNvSpPr>
            <a:spLocks noGrp="1"/>
          </p:cNvSpPr>
          <p:nvPr>
            <p:ph type="title"/>
          </p:nvPr>
        </p:nvSpPr>
        <p:spPr>
          <a:xfrm>
            <a:off x="831850" y="1709738"/>
            <a:ext cx="10515600" cy="2852737"/>
          </a:xfrm>
        </p:spPr>
        <p:txBody>
          <a:bodyPr anchor="b"/>
          <a:lstStyle>
            <a:lvl1pPr>
              <a:defRPr sz="6000"/>
            </a:lvl1pPr>
          </a:lstStyle>
          <a:p>
            <a:r>
              <a:rPr lang="nl-NL"/>
              <a:t>Klik om stijl te bewerken</a:t>
            </a:r>
          </a:p>
        </p:txBody>
      </p:sp>
      <p:sp>
        <p:nvSpPr>
          <p:cNvPr id="3" name="Tijdelijke aanduiding voor tekst 2">
            <a:extLst>
              <a:ext uri="{FF2B5EF4-FFF2-40B4-BE49-F238E27FC236}">
                <a16:creationId xmlns:a16="http://schemas.microsoft.com/office/drawing/2014/main" id="{4B206A14-7B0A-1B7A-8FD5-AC663AC016CC}"/>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nl-NL"/>
              <a:t>Klikken om de tekststijl van het model te bewerken</a:t>
            </a:r>
          </a:p>
        </p:txBody>
      </p:sp>
    </p:spTree>
    <p:extLst>
      <p:ext uri="{BB962C8B-B14F-4D97-AF65-F5344CB8AC3E}">
        <p14:creationId xmlns:p14="http://schemas.microsoft.com/office/powerpoint/2010/main" val="1204405701"/>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Obj" preserve="1">
  <p:cSld name="Inhoud van twe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97571C7-76A8-176B-7E7D-0C3BF6E51905}"/>
              </a:ext>
            </a:extLst>
          </p:cNvPr>
          <p:cNvSpPr>
            <a:spLocks noGrp="1"/>
          </p:cNvSpPr>
          <p:nvPr>
            <p:ph type="title"/>
          </p:nvPr>
        </p:nvSpPr>
        <p:spPr/>
        <p:txBody>
          <a:bodyPr/>
          <a:lstStyle/>
          <a:p>
            <a:r>
              <a:rPr lang="nl-NL"/>
              <a:t>Klik om stijl te bewerken</a:t>
            </a:r>
          </a:p>
        </p:txBody>
      </p:sp>
      <p:sp>
        <p:nvSpPr>
          <p:cNvPr id="3" name="Tijdelijke aanduiding voor inhoud 2">
            <a:extLst>
              <a:ext uri="{FF2B5EF4-FFF2-40B4-BE49-F238E27FC236}">
                <a16:creationId xmlns:a16="http://schemas.microsoft.com/office/drawing/2014/main" id="{4BE228D8-1472-C4CE-CEF1-D6BEF49A83BA}"/>
              </a:ext>
            </a:extLst>
          </p:cNvPr>
          <p:cNvSpPr>
            <a:spLocks noGrp="1"/>
          </p:cNvSpPr>
          <p:nvPr>
            <p:ph sz="half" idx="1"/>
          </p:nvPr>
        </p:nvSpPr>
        <p:spPr>
          <a:xfrm>
            <a:off x="838200" y="1825625"/>
            <a:ext cx="5181600" cy="435133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inhoud 3">
            <a:extLst>
              <a:ext uri="{FF2B5EF4-FFF2-40B4-BE49-F238E27FC236}">
                <a16:creationId xmlns:a16="http://schemas.microsoft.com/office/drawing/2014/main" id="{EDC81DF7-64DC-1A11-F5C7-0079E7F143EA}"/>
              </a:ext>
            </a:extLst>
          </p:cNvPr>
          <p:cNvSpPr>
            <a:spLocks noGrp="1"/>
          </p:cNvSpPr>
          <p:nvPr>
            <p:ph sz="half" idx="2"/>
          </p:nvPr>
        </p:nvSpPr>
        <p:spPr>
          <a:xfrm>
            <a:off x="6172200" y="1825625"/>
            <a:ext cx="5181600" cy="435133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Tree>
    <p:extLst>
      <p:ext uri="{BB962C8B-B14F-4D97-AF65-F5344CB8AC3E}">
        <p14:creationId xmlns:p14="http://schemas.microsoft.com/office/powerpoint/2010/main" val="3289907648"/>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woTxTwoObj" preserve="1">
  <p:cSld name="Vergelijkin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1DDA594-BE19-162B-EB70-DF64D200353A}"/>
              </a:ext>
            </a:extLst>
          </p:cNvPr>
          <p:cNvSpPr>
            <a:spLocks noGrp="1"/>
          </p:cNvSpPr>
          <p:nvPr>
            <p:ph type="title"/>
          </p:nvPr>
        </p:nvSpPr>
        <p:spPr>
          <a:xfrm>
            <a:off x="839788" y="365125"/>
            <a:ext cx="10515600" cy="1325563"/>
          </a:xfrm>
        </p:spPr>
        <p:txBody>
          <a:bodyPr/>
          <a:lstStyle/>
          <a:p>
            <a:r>
              <a:rPr lang="nl-NL"/>
              <a:t>Klik om stijl te bewerken</a:t>
            </a:r>
          </a:p>
        </p:txBody>
      </p:sp>
      <p:sp>
        <p:nvSpPr>
          <p:cNvPr id="3" name="Tijdelijke aanduiding voor tekst 2">
            <a:extLst>
              <a:ext uri="{FF2B5EF4-FFF2-40B4-BE49-F238E27FC236}">
                <a16:creationId xmlns:a16="http://schemas.microsoft.com/office/drawing/2014/main" id="{A116CC25-D8DC-1E50-B551-857C0B9BAAEA}"/>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Klikken om de tekststijl van het model te bewerken</a:t>
            </a:r>
          </a:p>
        </p:txBody>
      </p:sp>
      <p:sp>
        <p:nvSpPr>
          <p:cNvPr id="4" name="Tijdelijke aanduiding voor inhoud 3">
            <a:extLst>
              <a:ext uri="{FF2B5EF4-FFF2-40B4-BE49-F238E27FC236}">
                <a16:creationId xmlns:a16="http://schemas.microsoft.com/office/drawing/2014/main" id="{3D855FF9-263B-1D99-4191-89B1DB1022E3}"/>
              </a:ext>
            </a:extLst>
          </p:cNvPr>
          <p:cNvSpPr>
            <a:spLocks noGrp="1"/>
          </p:cNvSpPr>
          <p:nvPr>
            <p:ph sz="half" idx="2"/>
          </p:nvPr>
        </p:nvSpPr>
        <p:spPr>
          <a:xfrm>
            <a:off x="839788" y="2505075"/>
            <a:ext cx="5157787" cy="368458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5" name="Tijdelijke aanduiding voor tekst 4">
            <a:extLst>
              <a:ext uri="{FF2B5EF4-FFF2-40B4-BE49-F238E27FC236}">
                <a16:creationId xmlns:a16="http://schemas.microsoft.com/office/drawing/2014/main" id="{E62805DA-E6CA-8E63-916F-10323CE7906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Klikken om de tekststijl van het model te bewerken</a:t>
            </a:r>
          </a:p>
        </p:txBody>
      </p:sp>
      <p:sp>
        <p:nvSpPr>
          <p:cNvPr id="6" name="Tijdelijke aanduiding voor inhoud 5">
            <a:extLst>
              <a:ext uri="{FF2B5EF4-FFF2-40B4-BE49-F238E27FC236}">
                <a16:creationId xmlns:a16="http://schemas.microsoft.com/office/drawing/2014/main" id="{8DE39AF2-9DB3-A154-EBA7-31B781E30521}"/>
              </a:ext>
            </a:extLst>
          </p:cNvPr>
          <p:cNvSpPr>
            <a:spLocks noGrp="1"/>
          </p:cNvSpPr>
          <p:nvPr>
            <p:ph sz="quarter" idx="4"/>
          </p:nvPr>
        </p:nvSpPr>
        <p:spPr>
          <a:xfrm>
            <a:off x="6172200" y="2505075"/>
            <a:ext cx="5183188" cy="368458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Tree>
    <p:extLst>
      <p:ext uri="{BB962C8B-B14F-4D97-AF65-F5344CB8AC3E}">
        <p14:creationId xmlns:p14="http://schemas.microsoft.com/office/powerpoint/2010/main" val="3511975978"/>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itleOnly" preserve="1">
  <p:cSld name="Alleen tite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AB371B1-9870-295B-4187-67DD56044957}"/>
              </a:ext>
            </a:extLst>
          </p:cNvPr>
          <p:cNvSpPr>
            <a:spLocks noGrp="1"/>
          </p:cNvSpPr>
          <p:nvPr>
            <p:ph type="title"/>
          </p:nvPr>
        </p:nvSpPr>
        <p:spPr/>
        <p:txBody>
          <a:bodyPr/>
          <a:lstStyle/>
          <a:p>
            <a:r>
              <a:rPr lang="nl-NL"/>
              <a:t>Klik om stijl te bewerken</a:t>
            </a:r>
          </a:p>
        </p:txBody>
      </p:sp>
    </p:spTree>
    <p:extLst>
      <p:ext uri="{BB962C8B-B14F-4D97-AF65-F5344CB8AC3E}">
        <p14:creationId xmlns:p14="http://schemas.microsoft.com/office/powerpoint/2010/main" val="2362879247"/>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blank" preserve="1">
  <p:cSld name="Leeg">
    <p:spTree>
      <p:nvGrpSpPr>
        <p:cNvPr id="1" name=""/>
        <p:cNvGrpSpPr/>
        <p:nvPr/>
      </p:nvGrpSpPr>
      <p:grpSpPr>
        <a:xfrm>
          <a:off x="0" y="0"/>
          <a:ext cx="0" cy="0"/>
          <a:chOff x="0" y="0"/>
          <a:chExt cx="0" cy="0"/>
        </a:xfrm>
      </p:grpSpPr>
    </p:spTree>
    <p:extLst>
      <p:ext uri="{BB962C8B-B14F-4D97-AF65-F5344CB8AC3E}">
        <p14:creationId xmlns:p14="http://schemas.microsoft.com/office/powerpoint/2010/main" val="565550578"/>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objTx" preserve="1">
  <p:cSld name="Inhoud met bij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DDE8E82-FFFF-C557-3B61-32EB74F960B7}"/>
              </a:ext>
            </a:extLst>
          </p:cNvPr>
          <p:cNvSpPr>
            <a:spLocks noGrp="1"/>
          </p:cNvSpPr>
          <p:nvPr>
            <p:ph type="title"/>
          </p:nvPr>
        </p:nvSpPr>
        <p:spPr>
          <a:xfrm>
            <a:off x="839788" y="457200"/>
            <a:ext cx="3932237" cy="1600200"/>
          </a:xfrm>
        </p:spPr>
        <p:txBody>
          <a:bodyPr anchor="b"/>
          <a:lstStyle>
            <a:lvl1pPr>
              <a:defRPr sz="3200"/>
            </a:lvl1pPr>
          </a:lstStyle>
          <a:p>
            <a:r>
              <a:rPr lang="nl-NL"/>
              <a:t>Klik om stijl te bewerken</a:t>
            </a:r>
          </a:p>
        </p:txBody>
      </p:sp>
      <p:sp>
        <p:nvSpPr>
          <p:cNvPr id="3" name="Tijdelijke aanduiding voor inhoud 2">
            <a:extLst>
              <a:ext uri="{FF2B5EF4-FFF2-40B4-BE49-F238E27FC236}">
                <a16:creationId xmlns:a16="http://schemas.microsoft.com/office/drawing/2014/main" id="{AB16465B-D7ED-37F0-15F4-8202A5795F9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tekst 3">
            <a:extLst>
              <a:ext uri="{FF2B5EF4-FFF2-40B4-BE49-F238E27FC236}">
                <a16:creationId xmlns:a16="http://schemas.microsoft.com/office/drawing/2014/main" id="{0B6EE02D-559D-926F-9D68-A2784C84815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l-NL"/>
              <a:t>Klikken om de tekststijl van het model te bewerken</a:t>
            </a:r>
          </a:p>
        </p:txBody>
      </p:sp>
    </p:spTree>
    <p:extLst>
      <p:ext uri="{BB962C8B-B14F-4D97-AF65-F5344CB8AC3E}">
        <p14:creationId xmlns:p14="http://schemas.microsoft.com/office/powerpoint/2010/main" val="2215407588"/>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picTx" preserve="1">
  <p:cSld name="Afbeelding met bij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7981D19-B2C1-BFD7-2759-C5687558AD1C}"/>
              </a:ext>
            </a:extLst>
          </p:cNvPr>
          <p:cNvSpPr>
            <a:spLocks noGrp="1"/>
          </p:cNvSpPr>
          <p:nvPr>
            <p:ph type="title"/>
          </p:nvPr>
        </p:nvSpPr>
        <p:spPr>
          <a:xfrm>
            <a:off x="839788" y="457200"/>
            <a:ext cx="3932237" cy="1600200"/>
          </a:xfrm>
        </p:spPr>
        <p:txBody>
          <a:bodyPr anchor="b"/>
          <a:lstStyle>
            <a:lvl1pPr>
              <a:defRPr sz="3200"/>
            </a:lvl1pPr>
          </a:lstStyle>
          <a:p>
            <a:r>
              <a:rPr lang="nl-NL"/>
              <a:t>Klik om stijl te bewerken</a:t>
            </a:r>
          </a:p>
        </p:txBody>
      </p:sp>
      <p:sp>
        <p:nvSpPr>
          <p:cNvPr id="3" name="Tijdelijke aanduiding voor afbeelding 2">
            <a:extLst>
              <a:ext uri="{FF2B5EF4-FFF2-40B4-BE49-F238E27FC236}">
                <a16:creationId xmlns:a16="http://schemas.microsoft.com/office/drawing/2014/main" id="{D4073375-CD45-96CB-A66C-324918787507}"/>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l-NL"/>
          </a:p>
        </p:txBody>
      </p:sp>
      <p:sp>
        <p:nvSpPr>
          <p:cNvPr id="4" name="Tijdelijke aanduiding voor tekst 3">
            <a:extLst>
              <a:ext uri="{FF2B5EF4-FFF2-40B4-BE49-F238E27FC236}">
                <a16:creationId xmlns:a16="http://schemas.microsoft.com/office/drawing/2014/main" id="{255E69CD-5692-6930-0A5A-EF4F2D84C7B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l-NL"/>
              <a:t>Klikken om de tekststijl van het model te bewerken</a:t>
            </a:r>
          </a:p>
        </p:txBody>
      </p:sp>
    </p:spTree>
    <p:extLst>
      <p:ext uri="{BB962C8B-B14F-4D97-AF65-F5344CB8AC3E}">
        <p14:creationId xmlns:p14="http://schemas.microsoft.com/office/powerpoint/2010/main" val="3106841155"/>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x" preserve="1">
  <p:cSld name="Titel en verticale teks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5EDA71F-0A21-FB0E-B2EA-11F5BD880EC9}"/>
              </a:ext>
            </a:extLst>
          </p:cNvPr>
          <p:cNvSpPr>
            <a:spLocks noGrp="1"/>
          </p:cNvSpPr>
          <p:nvPr>
            <p:ph type="title"/>
          </p:nvPr>
        </p:nvSpPr>
        <p:spPr/>
        <p:txBody>
          <a:bodyPr/>
          <a:lstStyle/>
          <a:p>
            <a:r>
              <a:rPr lang="nl-NL"/>
              <a:t>Klik om stijl te bewerken</a:t>
            </a:r>
          </a:p>
        </p:txBody>
      </p:sp>
      <p:sp>
        <p:nvSpPr>
          <p:cNvPr id="3" name="Tijdelijke aanduiding voor verticale tekst 2">
            <a:extLst>
              <a:ext uri="{FF2B5EF4-FFF2-40B4-BE49-F238E27FC236}">
                <a16:creationId xmlns:a16="http://schemas.microsoft.com/office/drawing/2014/main" id="{E1A08EC7-4835-2751-7555-245D67CFCF39}"/>
              </a:ext>
            </a:extLst>
          </p:cNvPr>
          <p:cNvSpPr>
            <a:spLocks noGrp="1"/>
          </p:cNvSpPr>
          <p:nvPr>
            <p:ph type="body" orient="vert" idx="1"/>
          </p:nvPr>
        </p:nvSpPr>
        <p:spPr/>
        <p:txBody>
          <a:bodyPr vert="eaVert"/>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Tree>
    <p:extLst>
      <p:ext uri="{BB962C8B-B14F-4D97-AF65-F5344CB8AC3E}">
        <p14:creationId xmlns:p14="http://schemas.microsoft.com/office/powerpoint/2010/main" val="1438277813"/>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vertTitleAndTx" preserve="1">
  <p:cSld name="Verticale titel en tekst">
    <p:spTree>
      <p:nvGrpSpPr>
        <p:cNvPr id="1" name=""/>
        <p:cNvGrpSpPr/>
        <p:nvPr/>
      </p:nvGrpSpPr>
      <p:grpSpPr>
        <a:xfrm>
          <a:off x="0" y="0"/>
          <a:ext cx="0" cy="0"/>
          <a:chOff x="0" y="0"/>
          <a:chExt cx="0" cy="0"/>
        </a:xfrm>
      </p:grpSpPr>
      <p:sp>
        <p:nvSpPr>
          <p:cNvPr id="2" name="Verticale titel 1">
            <a:extLst>
              <a:ext uri="{FF2B5EF4-FFF2-40B4-BE49-F238E27FC236}">
                <a16:creationId xmlns:a16="http://schemas.microsoft.com/office/drawing/2014/main" id="{92E1FD35-BB78-FCF6-ADEF-0C5274D9B289}"/>
              </a:ext>
            </a:extLst>
          </p:cNvPr>
          <p:cNvSpPr>
            <a:spLocks noGrp="1"/>
          </p:cNvSpPr>
          <p:nvPr>
            <p:ph type="title" orient="vert"/>
          </p:nvPr>
        </p:nvSpPr>
        <p:spPr>
          <a:xfrm>
            <a:off x="8724900" y="365125"/>
            <a:ext cx="2628900" cy="5811838"/>
          </a:xfrm>
        </p:spPr>
        <p:txBody>
          <a:bodyPr vert="eaVert"/>
          <a:lstStyle/>
          <a:p>
            <a:r>
              <a:rPr lang="nl-NL"/>
              <a:t>Klik om stijl te bewerken</a:t>
            </a:r>
          </a:p>
        </p:txBody>
      </p:sp>
      <p:sp>
        <p:nvSpPr>
          <p:cNvPr id="3" name="Tijdelijke aanduiding voor verticale tekst 2">
            <a:extLst>
              <a:ext uri="{FF2B5EF4-FFF2-40B4-BE49-F238E27FC236}">
                <a16:creationId xmlns:a16="http://schemas.microsoft.com/office/drawing/2014/main" id="{CF69AA0A-3938-9D84-CC97-FA1E1C0E1059}"/>
              </a:ext>
            </a:extLst>
          </p:cNvPr>
          <p:cNvSpPr>
            <a:spLocks noGrp="1"/>
          </p:cNvSpPr>
          <p:nvPr>
            <p:ph type="body" orient="vert" idx="1"/>
          </p:nvPr>
        </p:nvSpPr>
        <p:spPr>
          <a:xfrm>
            <a:off x="838200" y="365125"/>
            <a:ext cx="7734300" cy="5811838"/>
          </a:xfrm>
        </p:spPr>
        <p:txBody>
          <a:bodyPr vert="eaVert"/>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Tree>
    <p:extLst>
      <p:ext uri="{BB962C8B-B14F-4D97-AF65-F5344CB8AC3E}">
        <p14:creationId xmlns:p14="http://schemas.microsoft.com/office/powerpoint/2010/main" val="71604850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image" Target="../media/image1.png"/><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theme" Target="../theme/theme2.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1.xml"/><Relationship Id="rId13" Type="http://schemas.openxmlformats.org/officeDocument/2006/relationships/image" Target="../media/image1.png"/><Relationship Id="rId3" Type="http://schemas.openxmlformats.org/officeDocument/2006/relationships/slideLayout" Target="../slideLayouts/slideLayout26.xml"/><Relationship Id="rId7" Type="http://schemas.openxmlformats.org/officeDocument/2006/relationships/slideLayout" Target="../slideLayouts/slideLayout30.xml"/><Relationship Id="rId12" Type="http://schemas.openxmlformats.org/officeDocument/2006/relationships/theme" Target="../theme/theme3.xml"/><Relationship Id="rId2" Type="http://schemas.openxmlformats.org/officeDocument/2006/relationships/slideLayout" Target="../slideLayouts/slideLayout25.xml"/><Relationship Id="rId1" Type="http://schemas.openxmlformats.org/officeDocument/2006/relationships/slideLayout" Target="../slideLayouts/slideLayout24.xml"/><Relationship Id="rId6" Type="http://schemas.openxmlformats.org/officeDocument/2006/relationships/slideLayout" Target="../slideLayouts/slideLayout29.xml"/><Relationship Id="rId11" Type="http://schemas.openxmlformats.org/officeDocument/2006/relationships/slideLayout" Target="../slideLayouts/slideLayout34.xml"/><Relationship Id="rId5" Type="http://schemas.openxmlformats.org/officeDocument/2006/relationships/slideLayout" Target="../slideLayouts/slideLayout28.xml"/><Relationship Id="rId10" Type="http://schemas.openxmlformats.org/officeDocument/2006/relationships/slideLayout" Target="../slideLayouts/slideLayout33.xml"/><Relationship Id="rId4" Type="http://schemas.openxmlformats.org/officeDocument/2006/relationships/slideLayout" Target="../slideLayouts/slideLayout27.xml"/><Relationship Id="rId9" Type="http://schemas.openxmlformats.org/officeDocument/2006/relationships/slideLayout" Target="../slideLayouts/slideLayout3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4">
            <a:lum/>
          </a:blip>
          <a:srcRect/>
          <a:stretch>
            <a:fillRect/>
          </a:stretch>
        </a:blipFill>
        <a:effectLst/>
      </p:bgPr>
    </p:bg>
    <p:spTree>
      <p:nvGrpSpPr>
        <p:cNvPr id="1" name=""/>
        <p:cNvGrpSpPr/>
        <p:nvPr/>
      </p:nvGrpSpPr>
      <p:grpSpPr>
        <a:xfrm>
          <a:off x="0" y="0"/>
          <a:ext cx="0" cy="0"/>
          <a:chOff x="0" y="0"/>
          <a:chExt cx="0" cy="0"/>
        </a:xfrm>
      </p:grpSpPr>
      <p:sp>
        <p:nvSpPr>
          <p:cNvPr id="2" name="Tijdelijke aanduiding voor titel 1">
            <a:extLst>
              <a:ext uri="{FF2B5EF4-FFF2-40B4-BE49-F238E27FC236}">
                <a16:creationId xmlns:a16="http://schemas.microsoft.com/office/drawing/2014/main" id="{D815DC85-E623-9FC2-9506-51741D78B71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nl-NL" dirty="0"/>
              <a:t>Klik om stijl te bewerken</a:t>
            </a:r>
          </a:p>
        </p:txBody>
      </p:sp>
      <p:sp>
        <p:nvSpPr>
          <p:cNvPr id="3" name="Tijdelijke aanduiding voor tekst 2">
            <a:extLst>
              <a:ext uri="{FF2B5EF4-FFF2-40B4-BE49-F238E27FC236}">
                <a16:creationId xmlns:a16="http://schemas.microsoft.com/office/drawing/2014/main" id="{8643ED61-EEFE-3CEA-E9BE-5A65552099B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nl-NL" dirty="0"/>
              <a:t>Klikken om de tekststijl van het model te bewerken</a:t>
            </a:r>
          </a:p>
          <a:p>
            <a:pPr lvl="1"/>
            <a:r>
              <a:rPr lang="nl-NL" dirty="0"/>
              <a:t>Tweede niveau</a:t>
            </a:r>
          </a:p>
          <a:p>
            <a:pPr lvl="2"/>
            <a:r>
              <a:rPr lang="nl-NL" dirty="0"/>
              <a:t>Derde niveau</a:t>
            </a:r>
          </a:p>
          <a:p>
            <a:pPr lvl="3"/>
            <a:r>
              <a:rPr lang="nl-NL" dirty="0"/>
              <a:t>Vierde niveau</a:t>
            </a:r>
          </a:p>
          <a:p>
            <a:pPr lvl="4"/>
            <a:r>
              <a:rPr lang="nl-NL" dirty="0"/>
              <a:t>Vijfde niveau</a:t>
            </a:r>
          </a:p>
        </p:txBody>
      </p:sp>
    </p:spTree>
    <p:extLst>
      <p:ext uri="{BB962C8B-B14F-4D97-AF65-F5344CB8AC3E}">
        <p14:creationId xmlns:p14="http://schemas.microsoft.com/office/powerpoint/2010/main" val="56964921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85" r:id="rId12"/>
  </p:sldLayoutIdLst>
  <p:hf sldNum="0" hdr="0" ftr="0" dt="0"/>
  <p:txStyles>
    <p:titleStyle>
      <a:lvl1pPr algn="l" defTabSz="914400" rtl="0" eaLnBrk="1" latinLnBrk="0" hangingPunct="1">
        <a:lnSpc>
          <a:spcPct val="90000"/>
        </a:lnSpc>
        <a:spcBef>
          <a:spcPct val="0"/>
        </a:spcBef>
        <a:buNone/>
        <a:defRPr sz="4200" kern="1200">
          <a:solidFill>
            <a:srgbClr val="004876"/>
          </a:solidFill>
          <a:latin typeface="Noto Sans" panose="020B0502040504020204" pitchFamily="34" charset="0"/>
          <a:ea typeface="Noto Sans" panose="020B0502040504020204" pitchFamily="34" charset="0"/>
          <a:cs typeface="Noto Sans" panose="020B0502040504020204" pitchFamily="34" charset="0"/>
        </a:defRPr>
      </a:lvl1pPr>
    </p:titleStyle>
    <p:bodyStyle>
      <a:lvl1pPr marL="228600" indent="-228600" algn="l" defTabSz="914400" rtl="0" eaLnBrk="1" latinLnBrk="0" hangingPunct="1">
        <a:lnSpc>
          <a:spcPct val="100000"/>
        </a:lnSpc>
        <a:spcBef>
          <a:spcPts val="1000"/>
        </a:spcBef>
        <a:buFont typeface="Arial" panose="020B0604020202020204" pitchFamily="34" charset="0"/>
        <a:buChar char="•"/>
        <a:defRPr sz="2800" kern="1200">
          <a:solidFill>
            <a:srgbClr val="0075BF"/>
          </a:solidFill>
          <a:latin typeface="Noto Sans" panose="020B0502040504020204" pitchFamily="34" charset="0"/>
          <a:ea typeface="Noto Sans" panose="020B0502040504020204" pitchFamily="34" charset="0"/>
          <a:cs typeface="Noto Sans" panose="020B0502040504020204" pitchFamily="34" charset="0"/>
        </a:defRPr>
      </a:lvl1pPr>
      <a:lvl2pPr marL="685800" indent="-228600" algn="l" defTabSz="914400" rtl="0" eaLnBrk="1" latinLnBrk="0" hangingPunct="1">
        <a:lnSpc>
          <a:spcPct val="100000"/>
        </a:lnSpc>
        <a:spcBef>
          <a:spcPts val="500"/>
        </a:spcBef>
        <a:buFont typeface="Arial" panose="020B0604020202020204" pitchFamily="34" charset="0"/>
        <a:buChar char="•"/>
        <a:defRPr sz="2400" kern="1200">
          <a:solidFill>
            <a:srgbClr val="0075BF"/>
          </a:solidFill>
          <a:latin typeface="Noto Sans" panose="020B0502040504020204" pitchFamily="34" charset="0"/>
          <a:ea typeface="Noto Sans" panose="020B0502040504020204" pitchFamily="34" charset="0"/>
          <a:cs typeface="Noto Sans" panose="020B0502040504020204" pitchFamily="34" charset="0"/>
        </a:defRPr>
      </a:lvl2pPr>
      <a:lvl3pPr marL="1143000" indent="-228600" algn="l" defTabSz="914400" rtl="0" eaLnBrk="1" latinLnBrk="0" hangingPunct="1">
        <a:lnSpc>
          <a:spcPct val="100000"/>
        </a:lnSpc>
        <a:spcBef>
          <a:spcPts val="500"/>
        </a:spcBef>
        <a:buFont typeface="Arial" panose="020B0604020202020204" pitchFamily="34" charset="0"/>
        <a:buChar char="•"/>
        <a:defRPr sz="2000" kern="1200">
          <a:solidFill>
            <a:srgbClr val="0075BF"/>
          </a:solidFill>
          <a:latin typeface="Noto Sans" panose="020B0502040504020204" pitchFamily="34" charset="0"/>
          <a:ea typeface="Noto Sans" panose="020B0502040504020204" pitchFamily="34" charset="0"/>
          <a:cs typeface="Noto Sans" panose="020B0502040504020204" pitchFamily="34" charset="0"/>
        </a:defRPr>
      </a:lvl3pPr>
      <a:lvl4pPr marL="1600200" indent="-228600" algn="l" defTabSz="914400" rtl="0" eaLnBrk="1" latinLnBrk="0" hangingPunct="1">
        <a:lnSpc>
          <a:spcPct val="100000"/>
        </a:lnSpc>
        <a:spcBef>
          <a:spcPts val="500"/>
        </a:spcBef>
        <a:buFont typeface="Arial" panose="020B0604020202020204" pitchFamily="34" charset="0"/>
        <a:buChar char="•"/>
        <a:defRPr sz="1800" kern="1200">
          <a:solidFill>
            <a:srgbClr val="0075BF"/>
          </a:solidFill>
          <a:latin typeface="Noto Sans" panose="020B0502040504020204" pitchFamily="34" charset="0"/>
          <a:ea typeface="Noto Sans" panose="020B0502040504020204" pitchFamily="34" charset="0"/>
          <a:cs typeface="Noto Sans" panose="020B0502040504020204" pitchFamily="34" charset="0"/>
        </a:defRPr>
      </a:lvl4pPr>
      <a:lvl5pPr marL="2057400" indent="-228600" algn="l" defTabSz="914400" rtl="0" eaLnBrk="1" latinLnBrk="0" hangingPunct="1">
        <a:lnSpc>
          <a:spcPct val="100000"/>
        </a:lnSpc>
        <a:spcBef>
          <a:spcPts val="500"/>
        </a:spcBef>
        <a:buFont typeface="Arial" panose="020B0604020202020204" pitchFamily="34" charset="0"/>
        <a:buChar char="•"/>
        <a:defRPr sz="1800" kern="1200">
          <a:solidFill>
            <a:srgbClr val="0075BF"/>
          </a:solidFill>
          <a:latin typeface="Noto Sans" panose="020B0502040504020204" pitchFamily="34" charset="0"/>
          <a:ea typeface="Noto Sans" panose="020B0502040504020204" pitchFamily="34" charset="0"/>
          <a:cs typeface="Noto Sans" panose="020B0502040504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jdelijke aanduiding voor titel 1">
            <a:extLst>
              <a:ext uri="{FF2B5EF4-FFF2-40B4-BE49-F238E27FC236}">
                <a16:creationId xmlns:a16="http://schemas.microsoft.com/office/drawing/2014/main" id="{D815DC85-E623-9FC2-9506-51741D78B71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nl-NL" dirty="0"/>
              <a:t>Klik om stijl te bewerken</a:t>
            </a:r>
          </a:p>
        </p:txBody>
      </p:sp>
      <p:sp>
        <p:nvSpPr>
          <p:cNvPr id="3" name="Tijdelijke aanduiding voor tekst 2">
            <a:extLst>
              <a:ext uri="{FF2B5EF4-FFF2-40B4-BE49-F238E27FC236}">
                <a16:creationId xmlns:a16="http://schemas.microsoft.com/office/drawing/2014/main" id="{8643ED61-EEFE-3CEA-E9BE-5A65552099B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nl-NL" dirty="0"/>
              <a:t>Klikken om de tekststijl van het model te bewerken</a:t>
            </a:r>
          </a:p>
          <a:p>
            <a:pPr lvl="1"/>
            <a:r>
              <a:rPr lang="nl-NL" dirty="0"/>
              <a:t>Tweede niveau</a:t>
            </a:r>
          </a:p>
          <a:p>
            <a:pPr lvl="2"/>
            <a:r>
              <a:rPr lang="nl-NL" dirty="0"/>
              <a:t>Derde niveau</a:t>
            </a:r>
          </a:p>
          <a:p>
            <a:pPr lvl="3"/>
            <a:r>
              <a:rPr lang="nl-NL" dirty="0"/>
              <a:t>Vierde niveau</a:t>
            </a:r>
          </a:p>
          <a:p>
            <a:pPr lvl="4"/>
            <a:r>
              <a:rPr lang="nl-NL" dirty="0"/>
              <a:t>Vijfde niveau</a:t>
            </a:r>
          </a:p>
        </p:txBody>
      </p:sp>
    </p:spTree>
    <p:extLst>
      <p:ext uri="{BB962C8B-B14F-4D97-AF65-F5344CB8AC3E}">
        <p14:creationId xmlns:p14="http://schemas.microsoft.com/office/powerpoint/2010/main" val="428597340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sldNum="0" hdr="0" ftr="0" dt="0"/>
  <p:txStyles>
    <p:titleStyle>
      <a:lvl1pPr algn="l" defTabSz="914400" rtl="0" eaLnBrk="1" latinLnBrk="0" hangingPunct="1">
        <a:lnSpc>
          <a:spcPct val="90000"/>
        </a:lnSpc>
        <a:spcBef>
          <a:spcPct val="0"/>
        </a:spcBef>
        <a:buNone/>
        <a:defRPr sz="4400" kern="1200">
          <a:solidFill>
            <a:srgbClr val="093153"/>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rgbClr val="093153"/>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rgbClr val="093153"/>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rgbClr val="093153"/>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rgbClr val="093153"/>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rgbClr val="093153"/>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jdelijke aanduiding voor titel 1">
            <a:extLst>
              <a:ext uri="{FF2B5EF4-FFF2-40B4-BE49-F238E27FC236}">
                <a16:creationId xmlns:a16="http://schemas.microsoft.com/office/drawing/2014/main" id="{D815DC85-E623-9FC2-9506-51741D78B71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nl-NL" dirty="0"/>
              <a:t>Klik om stijl te bewerken</a:t>
            </a:r>
          </a:p>
        </p:txBody>
      </p:sp>
      <p:sp>
        <p:nvSpPr>
          <p:cNvPr id="3" name="Tijdelijke aanduiding voor tekst 2">
            <a:extLst>
              <a:ext uri="{FF2B5EF4-FFF2-40B4-BE49-F238E27FC236}">
                <a16:creationId xmlns:a16="http://schemas.microsoft.com/office/drawing/2014/main" id="{8643ED61-EEFE-3CEA-E9BE-5A65552099B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nl-NL" dirty="0"/>
              <a:t>Klikken om de tekststijl van het model te bewerken</a:t>
            </a:r>
          </a:p>
          <a:p>
            <a:pPr lvl="1"/>
            <a:r>
              <a:rPr lang="nl-NL" dirty="0"/>
              <a:t>Tweede niveau</a:t>
            </a:r>
          </a:p>
          <a:p>
            <a:pPr lvl="2"/>
            <a:r>
              <a:rPr lang="nl-NL" dirty="0"/>
              <a:t>Derde niveau</a:t>
            </a:r>
          </a:p>
          <a:p>
            <a:pPr lvl="3"/>
            <a:r>
              <a:rPr lang="nl-NL" dirty="0"/>
              <a:t>Vierde niveau</a:t>
            </a:r>
          </a:p>
          <a:p>
            <a:pPr lvl="4"/>
            <a:r>
              <a:rPr lang="nl-NL" dirty="0"/>
              <a:t>Vijfde niveau</a:t>
            </a:r>
          </a:p>
        </p:txBody>
      </p:sp>
    </p:spTree>
    <p:extLst>
      <p:ext uri="{BB962C8B-B14F-4D97-AF65-F5344CB8AC3E}">
        <p14:creationId xmlns:p14="http://schemas.microsoft.com/office/powerpoint/2010/main" val="1108938115"/>
      </p:ext>
    </p:extLst>
  </p:cSld>
  <p:clrMap bg1="lt1" tx1="dk1" bg2="lt2" tx2="dk2" accent1="accent1" accent2="accent2" accent3="accent3" accent4="accent4" accent5="accent5" accent6="accent6" hlink="hlink" folHlink="folHlink"/>
  <p:sldLayoutIdLst>
    <p:sldLayoutId id="2147483674" r:id="rId1"/>
    <p:sldLayoutId id="2147483675" r:id="rId2"/>
    <p:sldLayoutId id="2147483676" r:id="rId3"/>
    <p:sldLayoutId id="2147483677" r:id="rId4"/>
    <p:sldLayoutId id="2147483678" r:id="rId5"/>
    <p:sldLayoutId id="2147483679" r:id="rId6"/>
    <p:sldLayoutId id="2147483680" r:id="rId7"/>
    <p:sldLayoutId id="2147483681" r:id="rId8"/>
    <p:sldLayoutId id="2147483682" r:id="rId9"/>
    <p:sldLayoutId id="2147483683" r:id="rId10"/>
    <p:sldLayoutId id="2147483684" r:id="rId11"/>
  </p:sldLayoutIdLst>
  <p:txStyles>
    <p:titleStyle>
      <a:lvl1pPr algn="l" defTabSz="914400" rtl="0" eaLnBrk="1" latinLnBrk="0" hangingPunct="1">
        <a:lnSpc>
          <a:spcPct val="90000"/>
        </a:lnSpc>
        <a:spcBef>
          <a:spcPct val="0"/>
        </a:spcBef>
        <a:buNone/>
        <a:defRPr sz="3800" kern="1200">
          <a:solidFill>
            <a:srgbClr val="093153"/>
          </a:solidFill>
          <a:latin typeface="Noto Sans" panose="020B0502040504020204" pitchFamily="34" charset="0"/>
          <a:ea typeface="Noto Sans" panose="020B0502040504020204" pitchFamily="34" charset="0"/>
          <a:cs typeface="Noto Sans" panose="020B050204050402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rgbClr val="0075BF"/>
          </a:solidFill>
          <a:latin typeface="Noto Sans" panose="020B0502040504020204" pitchFamily="34" charset="0"/>
          <a:ea typeface="Noto Sans" panose="020B0502040504020204" pitchFamily="34" charset="0"/>
          <a:cs typeface="Noto Sans" panose="020B0502040504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rgbClr val="0075BF"/>
          </a:solidFill>
          <a:latin typeface="Noto Sans" panose="020B0502040504020204" pitchFamily="34" charset="0"/>
          <a:ea typeface="Noto Sans" panose="020B0502040504020204" pitchFamily="34" charset="0"/>
          <a:cs typeface="Noto Sans" panose="020B0502040504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rgbClr val="0075BF"/>
          </a:solidFill>
          <a:latin typeface="Noto Sans" panose="020B0502040504020204" pitchFamily="34" charset="0"/>
          <a:ea typeface="Noto Sans" panose="020B0502040504020204" pitchFamily="34" charset="0"/>
          <a:cs typeface="Noto Sans" panose="020B0502040504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rgbClr val="0075BF"/>
          </a:solidFill>
          <a:latin typeface="Noto Sans" panose="020B0502040504020204" pitchFamily="34" charset="0"/>
          <a:ea typeface="Noto Sans" panose="020B0502040504020204" pitchFamily="34" charset="0"/>
          <a:cs typeface="Noto Sans" panose="020B0502040504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rgbClr val="0075BF"/>
          </a:solidFill>
          <a:latin typeface="Noto Sans" panose="020B0502040504020204" pitchFamily="34" charset="0"/>
          <a:ea typeface="Noto Sans" panose="020B0502040504020204" pitchFamily="34" charset="0"/>
          <a:cs typeface="Noto Sans" panose="020B0502040504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7.xml"/><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png"/><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0.png"/><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0.png"/><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0.png"/><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0.png"/><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0.png"/><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0.png"/><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6.xml"/><Relationship Id="rId1" Type="http://schemas.openxmlformats.org/officeDocument/2006/relationships/slideLayout" Target="../slideLayouts/slideLayout21.xml"/><Relationship Id="rId4" Type="http://schemas.openxmlformats.org/officeDocument/2006/relationships/image" Target="../media/image14.jpeg"/></Relationships>
</file>

<file path=ppt/slides/_rels/slide17.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2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20.jpeg"/></Relationships>
</file>

<file path=ppt/slides/_rels/slide30.xml.rels><?xml version="1.0" encoding="UTF-8" standalone="yes"?>
<Relationships xmlns="http://schemas.openxmlformats.org/package/2006/relationships"><Relationship Id="rId2" Type="http://schemas.openxmlformats.org/officeDocument/2006/relationships/image" Target="../media/image21.tiff"/><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2.xml"/><Relationship Id="rId5" Type="http://schemas.openxmlformats.org/officeDocument/2006/relationships/image" Target="../media/image25.png"/><Relationship Id="rId4" Type="http://schemas.openxmlformats.org/officeDocument/2006/relationships/image" Target="../media/image18.png"/></Relationships>
</file>

<file path=ppt/slides/_rels/slide39.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21.xml"/><Relationship Id="rId1" Type="http://schemas.openxmlformats.org/officeDocument/2006/relationships/slideLayout" Target="../slideLayouts/slideLayout7.xml"/><Relationship Id="rId5" Type="http://schemas.openxmlformats.org/officeDocument/2006/relationships/image" Target="../media/image28.svg"/><Relationship Id="rId4" Type="http://schemas.openxmlformats.org/officeDocument/2006/relationships/image" Target="../media/image27.png"/></Relationships>
</file>

<file path=ppt/slides/_rels/slide40.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22.xml"/><Relationship Id="rId1" Type="http://schemas.openxmlformats.org/officeDocument/2006/relationships/slideLayout" Target="../slideLayouts/slideLayout2.xml"/><Relationship Id="rId4" Type="http://schemas.openxmlformats.org/officeDocument/2006/relationships/image" Target="../media/image30.png"/></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25.xml"/><Relationship Id="rId1" Type="http://schemas.openxmlformats.org/officeDocument/2006/relationships/slideLayout" Target="../slideLayouts/slideLayout7.xml"/><Relationship Id="rId5" Type="http://schemas.openxmlformats.org/officeDocument/2006/relationships/image" Target="../media/image28.svg"/><Relationship Id="rId4" Type="http://schemas.openxmlformats.org/officeDocument/2006/relationships/image" Target="../media/image27.png"/></Relationships>
</file>

<file path=ppt/slides/_rels/slide45.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26.xml"/><Relationship Id="rId1" Type="http://schemas.openxmlformats.org/officeDocument/2006/relationships/slideLayout" Target="../slideLayouts/slideLayout2.xml"/><Relationship Id="rId4" Type="http://schemas.openxmlformats.org/officeDocument/2006/relationships/image" Target="../media/image33.emf"/></Relationships>
</file>

<file path=ppt/slides/_rels/slide46.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notesSlide" Target="../notesSlides/notesSlide27.xml"/><Relationship Id="rId1" Type="http://schemas.openxmlformats.org/officeDocument/2006/relationships/slideLayout" Target="../slideLayouts/slideLayout2.xml"/><Relationship Id="rId4" Type="http://schemas.openxmlformats.org/officeDocument/2006/relationships/image" Target="../media/image34.png"/></Relationships>
</file>

<file path=ppt/slides/_rels/slide47.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28.xml"/><Relationship Id="rId1" Type="http://schemas.openxmlformats.org/officeDocument/2006/relationships/slideLayout" Target="../slideLayouts/slideLayout2.xml"/><Relationship Id="rId4" Type="http://schemas.openxmlformats.org/officeDocument/2006/relationships/image" Target="../media/image33.emf"/></Relationships>
</file>

<file path=ppt/slides/_rels/slide48.xml.rels><?xml version="1.0" encoding="UTF-8" standalone="yes"?>
<Relationships xmlns="http://schemas.openxmlformats.org/package/2006/relationships"><Relationship Id="rId3" Type="http://schemas.openxmlformats.org/officeDocument/2006/relationships/image" Target="../media/image35.wmf"/><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31.xml"/><Relationship Id="rId1" Type="http://schemas.openxmlformats.org/officeDocument/2006/relationships/slideLayout" Target="../slideLayouts/slideLayout2.xml"/><Relationship Id="rId6" Type="http://schemas.openxmlformats.org/officeDocument/2006/relationships/image" Target="../media/image34.png"/><Relationship Id="rId5" Type="http://schemas.openxmlformats.org/officeDocument/2006/relationships/oleObject" Target="../embeddings/oleObject2.bin"/><Relationship Id="rId4" Type="http://schemas.openxmlformats.org/officeDocument/2006/relationships/image" Target="../media/image33.emf"/></Relationships>
</file>

<file path=ppt/slides/_rels/slide52.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6.xml"/></Relationships>
</file>

<file path=ppt/slides/_rels/slide5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30.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34.xml"/><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57.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35.xml"/><Relationship Id="rId1" Type="http://schemas.openxmlformats.org/officeDocument/2006/relationships/slideLayout" Target="../slideLayouts/slideLayout2.xml"/><Relationship Id="rId5" Type="http://schemas.openxmlformats.org/officeDocument/2006/relationships/image" Target="../media/image38.png"/><Relationship Id="rId4" Type="http://schemas.openxmlformats.org/officeDocument/2006/relationships/image" Target="../media/image10.png"/></Relationships>
</file>

<file path=ppt/slides/_rels/slide58.xml.rels><?xml version="1.0" encoding="UTF-8" standalone="yes"?>
<Relationships xmlns="http://schemas.openxmlformats.org/package/2006/relationships"><Relationship Id="rId3" Type="http://schemas.openxmlformats.org/officeDocument/2006/relationships/image" Target="../media/image33.emf"/><Relationship Id="rId2" Type="http://schemas.openxmlformats.org/officeDocument/2006/relationships/notesSlide" Target="../notesSlides/notesSlide36.xml"/><Relationship Id="rId1" Type="http://schemas.openxmlformats.org/officeDocument/2006/relationships/slideLayout" Target="../slideLayouts/slideLayout2.xml"/><Relationship Id="rId4" Type="http://schemas.openxmlformats.org/officeDocument/2006/relationships/image" Target="../media/image12.png"/></Relationships>
</file>

<file path=ppt/slides/_rels/slide5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30.xml"/></Relationships>
</file>

<file path=ppt/slides/_rels/slide60.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30.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grpSp>
        <p:nvGrpSpPr>
          <p:cNvPr id="5" name="Group 5"/>
          <p:cNvGrpSpPr/>
          <p:nvPr/>
        </p:nvGrpSpPr>
        <p:grpSpPr>
          <a:xfrm>
            <a:off x="1244314" y="1485537"/>
            <a:ext cx="3754285" cy="3226339"/>
            <a:chOff x="0" y="0"/>
            <a:chExt cx="812800" cy="698500"/>
          </a:xfrm>
        </p:grpSpPr>
        <p:sp>
          <p:nvSpPr>
            <p:cNvPr id="6" name="Freeform 6"/>
            <p:cNvSpPr/>
            <p:nvPr/>
          </p:nvSpPr>
          <p:spPr>
            <a:xfrm>
              <a:off x="0" y="0"/>
              <a:ext cx="812800" cy="698500"/>
            </a:xfrm>
            <a:custGeom>
              <a:avLst/>
              <a:gdLst/>
              <a:ahLst/>
              <a:cxnLst/>
              <a:rect l="l" t="t" r="r" b="b"/>
              <a:pathLst>
                <a:path w="812800" h="698500">
                  <a:moveTo>
                    <a:pt x="812800" y="349250"/>
                  </a:moveTo>
                  <a:lnTo>
                    <a:pt x="609600" y="698500"/>
                  </a:lnTo>
                  <a:lnTo>
                    <a:pt x="203200" y="698500"/>
                  </a:lnTo>
                  <a:lnTo>
                    <a:pt x="0" y="349250"/>
                  </a:lnTo>
                  <a:lnTo>
                    <a:pt x="203200" y="0"/>
                  </a:lnTo>
                  <a:lnTo>
                    <a:pt x="609600" y="0"/>
                  </a:lnTo>
                  <a:lnTo>
                    <a:pt x="812800" y="349250"/>
                  </a:lnTo>
                  <a:close/>
                </a:path>
              </a:pathLst>
            </a:custGeom>
            <a:solidFill>
              <a:srgbClr val="0075BF">
                <a:alpha val="19608"/>
              </a:srgbClr>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l-NL"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7" name="TextBox 7"/>
            <p:cNvSpPr txBox="1"/>
            <p:nvPr/>
          </p:nvSpPr>
          <p:spPr>
            <a:xfrm>
              <a:off x="114300" y="-38100"/>
              <a:ext cx="584200" cy="736600"/>
            </a:xfrm>
            <a:prstGeom prst="rect">
              <a:avLst/>
            </a:prstGeom>
          </p:spPr>
          <p:txBody>
            <a:bodyPr lIns="33867" tIns="33867" rIns="33867" bIns="33867" rtlCol="0" anchor="ctr"/>
            <a:lstStyle/>
            <a:p>
              <a:pPr marL="0" marR="0" lvl="0" indent="0" algn="ctr" defTabSz="914400" rtl="0" eaLnBrk="1" fontAlgn="auto" latinLnBrk="0" hangingPunct="1">
                <a:lnSpc>
                  <a:spcPts val="1773"/>
                </a:lnSpc>
                <a:spcBef>
                  <a:spcPts val="0"/>
                </a:spcBef>
                <a:spcAft>
                  <a:spcPts val="0"/>
                </a:spcAft>
                <a:buClrTx/>
                <a:buSzTx/>
                <a:buFontTx/>
                <a:buNone/>
                <a:tabLst/>
                <a:defRPr/>
              </a:pPr>
              <a:endParaRPr kumimoji="0"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grpSp>
      <p:grpSp>
        <p:nvGrpSpPr>
          <p:cNvPr id="8" name="Group 8"/>
          <p:cNvGrpSpPr/>
          <p:nvPr/>
        </p:nvGrpSpPr>
        <p:grpSpPr>
          <a:xfrm>
            <a:off x="3923755" y="3182480"/>
            <a:ext cx="2282963" cy="1961922"/>
            <a:chOff x="0" y="0"/>
            <a:chExt cx="812800" cy="698500"/>
          </a:xfrm>
        </p:grpSpPr>
        <p:sp>
          <p:nvSpPr>
            <p:cNvPr id="9" name="Freeform 9"/>
            <p:cNvSpPr/>
            <p:nvPr/>
          </p:nvSpPr>
          <p:spPr>
            <a:xfrm>
              <a:off x="0" y="0"/>
              <a:ext cx="812800" cy="698500"/>
            </a:xfrm>
            <a:custGeom>
              <a:avLst/>
              <a:gdLst/>
              <a:ahLst/>
              <a:cxnLst/>
              <a:rect l="l" t="t" r="r" b="b"/>
              <a:pathLst>
                <a:path w="812800" h="698500">
                  <a:moveTo>
                    <a:pt x="812800" y="349250"/>
                  </a:moveTo>
                  <a:lnTo>
                    <a:pt x="609600" y="698500"/>
                  </a:lnTo>
                  <a:lnTo>
                    <a:pt x="203200" y="698500"/>
                  </a:lnTo>
                  <a:lnTo>
                    <a:pt x="0" y="349250"/>
                  </a:lnTo>
                  <a:lnTo>
                    <a:pt x="203200" y="0"/>
                  </a:lnTo>
                  <a:lnTo>
                    <a:pt x="609600" y="0"/>
                  </a:lnTo>
                  <a:lnTo>
                    <a:pt x="812800" y="349250"/>
                  </a:lnTo>
                  <a:close/>
                </a:path>
              </a:pathLst>
            </a:custGeom>
            <a:solidFill>
              <a:srgbClr val="0075BF">
                <a:alpha val="19608"/>
              </a:srgbClr>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l-NL"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0" name="TextBox 10"/>
            <p:cNvSpPr txBox="1"/>
            <p:nvPr/>
          </p:nvSpPr>
          <p:spPr>
            <a:xfrm>
              <a:off x="114300" y="-38100"/>
              <a:ext cx="584200" cy="736600"/>
            </a:xfrm>
            <a:prstGeom prst="rect">
              <a:avLst/>
            </a:prstGeom>
          </p:spPr>
          <p:txBody>
            <a:bodyPr lIns="33867" tIns="33867" rIns="33867" bIns="33867" rtlCol="0" anchor="ctr"/>
            <a:lstStyle/>
            <a:p>
              <a:pPr marL="0" marR="0" lvl="0" indent="0" algn="ctr" defTabSz="914400" rtl="0" eaLnBrk="1" fontAlgn="auto" latinLnBrk="0" hangingPunct="1">
                <a:lnSpc>
                  <a:spcPts val="1773"/>
                </a:lnSpc>
                <a:spcBef>
                  <a:spcPts val="0"/>
                </a:spcBef>
                <a:spcAft>
                  <a:spcPts val="0"/>
                </a:spcAft>
                <a:buClrTx/>
                <a:buSzTx/>
                <a:buFontTx/>
                <a:buNone/>
                <a:tabLst/>
                <a:defRPr/>
              </a:pPr>
              <a:endParaRPr kumimoji="0"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grpSp>
      <p:sp>
        <p:nvSpPr>
          <p:cNvPr id="12" name="TextBox 12"/>
          <p:cNvSpPr txBox="1"/>
          <p:nvPr/>
        </p:nvSpPr>
        <p:spPr>
          <a:xfrm>
            <a:off x="2048178" y="561961"/>
            <a:ext cx="7674997" cy="1290546"/>
          </a:xfrm>
          <a:prstGeom prst="rect">
            <a:avLst/>
          </a:prstGeom>
        </p:spPr>
        <p:txBody>
          <a:bodyPr wrap="square" lIns="0" tIns="0" rIns="0" bIns="0" rtlCol="0" anchor="t">
            <a:spAutoFit/>
          </a:bodyPr>
          <a:lstStyle/>
          <a:p>
            <a:pPr marL="0" marR="0" lvl="0" indent="0" algn="ctr" defTabSz="914400" rtl="0" eaLnBrk="1" fontAlgn="auto" latinLnBrk="0" hangingPunct="1">
              <a:lnSpc>
                <a:spcPts val="5227"/>
              </a:lnSpc>
              <a:spcBef>
                <a:spcPts val="0"/>
              </a:spcBef>
              <a:spcAft>
                <a:spcPts val="0"/>
              </a:spcAft>
              <a:buClrTx/>
              <a:buSzTx/>
              <a:buFontTx/>
              <a:buNone/>
              <a:tabLst/>
              <a:defRPr/>
            </a:pPr>
            <a:r>
              <a:rPr kumimoji="0" lang="nl-NL" sz="3734" b="0" i="0" u="none" strike="noStrike" kern="1200" cap="none" spc="0" normalizeH="0" baseline="0" noProof="0" dirty="0">
                <a:ln>
                  <a:noFill/>
                </a:ln>
                <a:solidFill>
                  <a:srgbClr val="FEFEFD"/>
                </a:solidFill>
                <a:effectLst/>
                <a:uLnTx/>
                <a:uFillTx/>
                <a:latin typeface="Noto Sans"/>
                <a:ea typeface="Noto Sans"/>
                <a:cs typeface="Noto Sans"/>
                <a:sym typeface="Noto Sans"/>
              </a:rPr>
              <a:t>NHG-Standaard </a:t>
            </a:r>
          </a:p>
          <a:p>
            <a:pPr marL="0" marR="0" lvl="0" indent="0" algn="ctr" defTabSz="914400" rtl="0" eaLnBrk="1" fontAlgn="auto" latinLnBrk="0" hangingPunct="1">
              <a:lnSpc>
                <a:spcPts val="5227"/>
              </a:lnSpc>
              <a:spcBef>
                <a:spcPts val="0"/>
              </a:spcBef>
              <a:spcAft>
                <a:spcPts val="0"/>
              </a:spcAft>
              <a:buClrTx/>
              <a:buSzTx/>
              <a:buFontTx/>
              <a:buNone/>
              <a:tabLst/>
              <a:defRPr/>
            </a:pPr>
            <a:r>
              <a:rPr kumimoji="0" lang="nl-NL" sz="3734" b="0" i="0" u="none" strike="noStrike" kern="1200" cap="none" spc="0" normalizeH="0" baseline="0" noProof="0" dirty="0">
                <a:ln>
                  <a:noFill/>
                </a:ln>
                <a:solidFill>
                  <a:srgbClr val="FEFEFD"/>
                </a:solidFill>
                <a:effectLst/>
                <a:uLnTx/>
                <a:uFillTx/>
                <a:latin typeface="Noto Sans"/>
                <a:ea typeface="Noto Sans"/>
                <a:cs typeface="Noto Sans"/>
                <a:sym typeface="Noto Sans"/>
              </a:rPr>
              <a:t>Chronische Nierschade</a:t>
            </a:r>
          </a:p>
        </p:txBody>
      </p:sp>
      <p:pic>
        <p:nvPicPr>
          <p:cNvPr id="1026" name="Picture 2" descr="Webbanner CNS LH 1200x628 tekstloos">
            <a:extLst>
              <a:ext uri="{FF2B5EF4-FFF2-40B4-BE49-F238E27FC236}">
                <a16:creationId xmlns:a16="http://schemas.microsoft.com/office/drawing/2014/main" id="{604E4718-EF01-9ED7-8C99-DE0E25970C8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710676" y="2143124"/>
            <a:ext cx="6350000" cy="41275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4834474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3" name="Afbeelding 2">
            <a:extLst>
              <a:ext uri="{FF2B5EF4-FFF2-40B4-BE49-F238E27FC236}">
                <a16:creationId xmlns:a16="http://schemas.microsoft.com/office/drawing/2014/main" id="{33126699-0C91-1816-88F9-CE7B5A3A1570}"/>
              </a:ext>
            </a:extLst>
          </p:cNvPr>
          <p:cNvPicPr>
            <a:picLocks noChangeAspect="1"/>
          </p:cNvPicPr>
          <p:nvPr/>
        </p:nvPicPr>
        <p:blipFill>
          <a:blip r:embed="rId4"/>
          <a:stretch>
            <a:fillRect/>
          </a:stretch>
        </p:blipFill>
        <p:spPr>
          <a:xfrm>
            <a:off x="8583799" y="2264631"/>
            <a:ext cx="3184133" cy="2756414"/>
          </a:xfrm>
          <a:prstGeom prst="rect">
            <a:avLst/>
          </a:prstGeom>
        </p:spPr>
      </p:pic>
      <p:sp>
        <p:nvSpPr>
          <p:cNvPr id="5" name="Tekstvak 4">
            <a:extLst>
              <a:ext uri="{FF2B5EF4-FFF2-40B4-BE49-F238E27FC236}">
                <a16:creationId xmlns:a16="http://schemas.microsoft.com/office/drawing/2014/main" id="{54A29965-96B3-D59E-DEE4-FADAB2318F64}"/>
              </a:ext>
            </a:extLst>
          </p:cNvPr>
          <p:cNvSpPr txBox="1"/>
          <p:nvPr/>
        </p:nvSpPr>
        <p:spPr>
          <a:xfrm>
            <a:off x="7659232" y="679010"/>
            <a:ext cx="3724481" cy="646331"/>
          </a:xfrm>
          <a:prstGeom prst="rect">
            <a:avLst/>
          </a:prstGeom>
          <a:noFill/>
        </p:spPr>
        <p:txBody>
          <a:bodyPr wrap="none" rtlCol="0">
            <a:spAutoFit/>
          </a:bodyPr>
          <a:lstStyle/>
          <a:p>
            <a:r>
              <a:rPr lang="nl-NL" sz="3600" dirty="0">
                <a:solidFill>
                  <a:schemeClr val="bg1"/>
                </a:solidFill>
              </a:rPr>
              <a:t>Dr. S.T. Houweling</a:t>
            </a:r>
          </a:p>
        </p:txBody>
      </p:sp>
      <p:sp>
        <p:nvSpPr>
          <p:cNvPr id="2" name="Tekstvak 1">
            <a:extLst>
              <a:ext uri="{FF2B5EF4-FFF2-40B4-BE49-F238E27FC236}">
                <a16:creationId xmlns:a16="http://schemas.microsoft.com/office/drawing/2014/main" id="{8B5553AB-A9A3-F2FD-EF75-C0A5E859D46C}"/>
              </a:ext>
            </a:extLst>
          </p:cNvPr>
          <p:cNvSpPr txBox="1"/>
          <p:nvPr/>
        </p:nvSpPr>
        <p:spPr>
          <a:xfrm>
            <a:off x="651849" y="1258432"/>
            <a:ext cx="5537542" cy="646331"/>
          </a:xfrm>
          <a:prstGeom prst="rect">
            <a:avLst/>
          </a:prstGeom>
          <a:noFill/>
        </p:spPr>
        <p:txBody>
          <a:bodyPr wrap="none" rtlCol="0">
            <a:spAutoFit/>
          </a:bodyPr>
          <a:lstStyle/>
          <a:p>
            <a:r>
              <a:rPr lang="nl-NL" dirty="0">
                <a:solidFill>
                  <a:schemeClr val="bg1"/>
                </a:solidFill>
              </a:rPr>
              <a:t>Lid werkgroep NHG-Standaard diabetes type 2</a:t>
            </a:r>
          </a:p>
          <a:p>
            <a:r>
              <a:rPr lang="nl-NL" dirty="0">
                <a:solidFill>
                  <a:schemeClr val="bg1"/>
                </a:solidFill>
              </a:rPr>
              <a:t>Lid werkgroep NHG-Standaard chronische </a:t>
            </a:r>
            <a:r>
              <a:rPr lang="nl-NL" dirty="0" err="1">
                <a:solidFill>
                  <a:schemeClr val="bg1"/>
                </a:solidFill>
              </a:rPr>
              <a:t>nierschade</a:t>
            </a:r>
            <a:endParaRPr lang="nl-NL" dirty="0">
              <a:solidFill>
                <a:schemeClr val="bg1"/>
              </a:solidFill>
            </a:endParaRPr>
          </a:p>
        </p:txBody>
      </p:sp>
    </p:spTree>
    <p:extLst>
      <p:ext uri="{BB962C8B-B14F-4D97-AF65-F5344CB8AC3E}">
        <p14:creationId xmlns:p14="http://schemas.microsoft.com/office/powerpoint/2010/main" val="29735155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B605DD2-58E3-0EE9-2AC5-6D55E1361B8F}"/>
              </a:ext>
            </a:extLst>
          </p:cNvPr>
          <p:cNvSpPr>
            <a:spLocks noGrp="1"/>
          </p:cNvSpPr>
          <p:nvPr>
            <p:ph type="title"/>
          </p:nvPr>
        </p:nvSpPr>
        <p:spPr>
          <a:xfrm>
            <a:off x="671417" y="328592"/>
            <a:ext cx="9262533" cy="826629"/>
          </a:xfrm>
        </p:spPr>
        <p:txBody>
          <a:bodyPr/>
          <a:lstStyle/>
          <a:p>
            <a:r>
              <a:rPr lang="nl-NL"/>
              <a:t>WWW.LANGERHANS.COM</a:t>
            </a:r>
          </a:p>
        </p:txBody>
      </p:sp>
      <p:pic>
        <p:nvPicPr>
          <p:cNvPr id="9" name="Tijdelijke aanduiding voor inhoud 8">
            <a:extLst>
              <a:ext uri="{FF2B5EF4-FFF2-40B4-BE49-F238E27FC236}">
                <a16:creationId xmlns:a16="http://schemas.microsoft.com/office/drawing/2014/main" id="{82FD5E0D-8656-865D-AC7B-55C7385C08FD}"/>
              </a:ext>
            </a:extLst>
          </p:cNvPr>
          <p:cNvPicPr>
            <a:picLocks noGrp="1" noChangeAspect="1"/>
          </p:cNvPicPr>
          <p:nvPr>
            <p:ph idx="1"/>
          </p:nvPr>
        </p:nvPicPr>
        <p:blipFill rotWithShape="1">
          <a:blip r:embed="rId3"/>
          <a:srcRect l="3068" r="3861" b="17350"/>
          <a:stretch/>
        </p:blipFill>
        <p:spPr>
          <a:xfrm>
            <a:off x="10338" y="1056069"/>
            <a:ext cx="12165700" cy="5572491"/>
          </a:xfrm>
          <a:prstGeom prst="rect">
            <a:avLst/>
          </a:prstGeom>
        </p:spPr>
      </p:pic>
      <p:sp>
        <p:nvSpPr>
          <p:cNvPr id="10" name="Ovaal 9">
            <a:extLst>
              <a:ext uri="{FF2B5EF4-FFF2-40B4-BE49-F238E27FC236}">
                <a16:creationId xmlns:a16="http://schemas.microsoft.com/office/drawing/2014/main" id="{E1DEDEF9-CA22-EC71-F86B-177135836A01}"/>
              </a:ext>
            </a:extLst>
          </p:cNvPr>
          <p:cNvSpPr/>
          <p:nvPr/>
        </p:nvSpPr>
        <p:spPr>
          <a:xfrm>
            <a:off x="7950199" y="1459365"/>
            <a:ext cx="897468" cy="846667"/>
          </a:xfrm>
          <a:prstGeom prst="ellipse">
            <a:avLst/>
          </a:prstGeom>
          <a:noFill/>
          <a:ln w="38100">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Tree>
    <p:extLst>
      <p:ext uri="{BB962C8B-B14F-4D97-AF65-F5344CB8AC3E}">
        <p14:creationId xmlns:p14="http://schemas.microsoft.com/office/powerpoint/2010/main" val="23333248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TextBox 5"/>
          <p:cNvSpPr txBox="1"/>
          <p:nvPr/>
        </p:nvSpPr>
        <p:spPr>
          <a:xfrm>
            <a:off x="2154634" y="2453860"/>
            <a:ext cx="7882731" cy="874598"/>
          </a:xfrm>
          <a:prstGeom prst="rect">
            <a:avLst/>
          </a:prstGeom>
        </p:spPr>
        <p:txBody>
          <a:bodyPr lIns="0" tIns="0" rIns="0" bIns="0" rtlCol="0" anchor="t">
            <a:spAutoFit/>
          </a:bodyPr>
          <a:lstStyle/>
          <a:p>
            <a:pPr marL="0" marR="0" lvl="0" indent="0" algn="ctr" defTabSz="914400" rtl="0" eaLnBrk="1" fontAlgn="auto" latinLnBrk="0" hangingPunct="1">
              <a:lnSpc>
                <a:spcPts val="7294"/>
              </a:lnSpc>
              <a:spcBef>
                <a:spcPts val="0"/>
              </a:spcBef>
              <a:spcAft>
                <a:spcPts val="0"/>
              </a:spcAft>
              <a:buClrTx/>
              <a:buSzTx/>
              <a:buFontTx/>
              <a:buNone/>
              <a:tabLst/>
              <a:defRPr/>
            </a:pPr>
            <a:r>
              <a:rPr kumimoji="0" lang="nl-NL" sz="5210" b="0" i="0" u="none" strike="noStrike" kern="1200" cap="none" spc="0" normalizeH="0" baseline="0" noProof="0" dirty="0">
                <a:ln>
                  <a:noFill/>
                </a:ln>
                <a:solidFill>
                  <a:srgbClr val="FEFEFD"/>
                </a:solidFill>
                <a:effectLst/>
                <a:uLnTx/>
                <a:uFillTx/>
                <a:latin typeface="Noto Sans"/>
                <a:ea typeface="Noto Sans"/>
                <a:cs typeface="Noto Sans"/>
                <a:sym typeface="Noto Sans"/>
              </a:rPr>
              <a:t>De werking van de nier</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Afbeelding 3"/>
          <p:cNvPicPr>
            <a:picLocks noChangeAspect="1"/>
          </p:cNvPicPr>
          <p:nvPr/>
        </p:nvPicPr>
        <p:blipFill>
          <a:blip r:embed="rId3"/>
          <a:stretch>
            <a:fillRect/>
          </a:stretch>
        </p:blipFill>
        <p:spPr>
          <a:xfrm>
            <a:off x="1642820" y="392777"/>
            <a:ext cx="8931392" cy="6099063"/>
          </a:xfrm>
          <a:prstGeom prst="rect">
            <a:avLst/>
          </a:prstGeom>
        </p:spPr>
      </p:pic>
    </p:spTree>
    <p:extLst>
      <p:ext uri="{BB962C8B-B14F-4D97-AF65-F5344CB8AC3E}">
        <p14:creationId xmlns:p14="http://schemas.microsoft.com/office/powerpoint/2010/main" val="77968467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Afbeelding 3"/>
          <p:cNvPicPr>
            <a:picLocks noChangeAspect="1"/>
          </p:cNvPicPr>
          <p:nvPr/>
        </p:nvPicPr>
        <p:blipFill>
          <a:blip r:embed="rId2"/>
          <a:stretch>
            <a:fillRect/>
          </a:stretch>
        </p:blipFill>
        <p:spPr>
          <a:xfrm>
            <a:off x="1880162" y="390633"/>
            <a:ext cx="8431675" cy="6076734"/>
          </a:xfrm>
          <a:prstGeom prst="rect">
            <a:avLst/>
          </a:prstGeom>
        </p:spPr>
      </p:pic>
    </p:spTree>
    <p:extLst>
      <p:ext uri="{BB962C8B-B14F-4D97-AF65-F5344CB8AC3E}">
        <p14:creationId xmlns:p14="http://schemas.microsoft.com/office/powerpoint/2010/main" val="297034332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8" descr="page26image5138176">
            <a:extLst>
              <a:ext uri="{FF2B5EF4-FFF2-40B4-BE49-F238E27FC236}">
                <a16:creationId xmlns:a16="http://schemas.microsoft.com/office/drawing/2014/main" id="{FA101ACD-16C7-FCE1-6A30-6047E555C44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03862" y="1497383"/>
            <a:ext cx="3464781" cy="4886399"/>
          </a:xfrm>
          <a:prstGeom prst="rect">
            <a:avLst/>
          </a:prstGeom>
          <a:noFill/>
          <a:extLst>
            <a:ext uri="{909E8E84-426E-40DD-AFC4-6F175D3DCCD1}">
              <a14:hiddenFill xmlns:a14="http://schemas.microsoft.com/office/drawing/2010/main">
                <a:solidFill>
                  <a:srgbClr val="FFFFFF"/>
                </a:solidFill>
              </a14:hiddenFill>
            </a:ext>
          </a:extLst>
        </p:spPr>
      </p:pic>
      <p:pic>
        <p:nvPicPr>
          <p:cNvPr id="2050" name="Picture 2" descr="⇒ Kosten loodgieter 2023 - Uurtarief, info &amp; bespaartips">
            <a:extLst>
              <a:ext uri="{FF2B5EF4-FFF2-40B4-BE49-F238E27FC236}">
                <a16:creationId xmlns:a16="http://schemas.microsoft.com/office/drawing/2014/main" id="{7F5340F7-7BF8-3366-53CA-D638B8B9395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644581" y="1977374"/>
            <a:ext cx="5889623" cy="3926415"/>
          </a:xfrm>
          <a:prstGeom prst="rect">
            <a:avLst/>
          </a:prstGeom>
          <a:noFill/>
          <a:extLst>
            <a:ext uri="{909E8E84-426E-40DD-AFC4-6F175D3DCCD1}">
              <a14:hiddenFill xmlns:a14="http://schemas.microsoft.com/office/drawing/2010/main">
                <a:solidFill>
                  <a:srgbClr val="FFFFFF"/>
                </a:solidFill>
              </a14:hiddenFill>
            </a:ext>
          </a:extLst>
        </p:spPr>
      </p:pic>
      <p:sp>
        <p:nvSpPr>
          <p:cNvPr id="10" name="Titel 9">
            <a:extLst>
              <a:ext uri="{FF2B5EF4-FFF2-40B4-BE49-F238E27FC236}">
                <a16:creationId xmlns:a16="http://schemas.microsoft.com/office/drawing/2014/main" id="{895FE782-398C-0315-8CA2-207F1F8146DE}"/>
              </a:ext>
            </a:extLst>
          </p:cNvPr>
          <p:cNvSpPr>
            <a:spLocks noGrp="1"/>
          </p:cNvSpPr>
          <p:nvPr>
            <p:ph type="title"/>
          </p:nvPr>
        </p:nvSpPr>
        <p:spPr/>
        <p:txBody>
          <a:bodyPr/>
          <a:lstStyle/>
          <a:p>
            <a:r>
              <a:rPr lang="nl-NL" dirty="0" err="1"/>
              <a:t>Nephron</a:t>
            </a:r>
            <a:r>
              <a:rPr lang="nl-NL" dirty="0"/>
              <a:t>: Het mini-niertje</a:t>
            </a:r>
          </a:p>
        </p:txBody>
      </p:sp>
    </p:spTree>
    <p:extLst>
      <p:ext uri="{BB962C8B-B14F-4D97-AF65-F5344CB8AC3E}">
        <p14:creationId xmlns:p14="http://schemas.microsoft.com/office/powerpoint/2010/main" val="354552024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AAD043-0FCC-7E01-1AB5-020F050F3446}"/>
            </a:ext>
          </a:extLst>
        </p:cNvPr>
        <p:cNvGrpSpPr/>
        <p:nvPr/>
      </p:nvGrpSpPr>
      <p:grpSpPr>
        <a:xfrm>
          <a:off x="0" y="0"/>
          <a:ext cx="0" cy="0"/>
          <a:chOff x="0" y="0"/>
          <a:chExt cx="0" cy="0"/>
        </a:xfrm>
      </p:grpSpPr>
      <p:sp>
        <p:nvSpPr>
          <p:cNvPr id="6" name="Titel 5">
            <a:extLst>
              <a:ext uri="{FF2B5EF4-FFF2-40B4-BE49-F238E27FC236}">
                <a16:creationId xmlns:a16="http://schemas.microsoft.com/office/drawing/2014/main" id="{A095DD82-BFCB-9985-77FB-E95D3AFE50FF}"/>
              </a:ext>
            </a:extLst>
          </p:cNvPr>
          <p:cNvSpPr>
            <a:spLocks noGrp="1"/>
          </p:cNvSpPr>
          <p:nvPr>
            <p:ph type="title"/>
          </p:nvPr>
        </p:nvSpPr>
        <p:spPr>
          <a:xfrm>
            <a:off x="523800" y="352821"/>
            <a:ext cx="10972800" cy="1143000"/>
          </a:xfrm>
        </p:spPr>
        <p:txBody>
          <a:bodyPr/>
          <a:lstStyle/>
          <a:p>
            <a:r>
              <a:rPr lang="nl-NL" dirty="0"/>
              <a:t>Wanneer krijgen we “een superfilter”?</a:t>
            </a:r>
          </a:p>
        </p:txBody>
      </p:sp>
      <p:sp>
        <p:nvSpPr>
          <p:cNvPr id="7" name="Tijdelijke aanduiding voor tekst 6">
            <a:extLst>
              <a:ext uri="{FF2B5EF4-FFF2-40B4-BE49-F238E27FC236}">
                <a16:creationId xmlns:a16="http://schemas.microsoft.com/office/drawing/2014/main" id="{4B7CEFA2-E151-533C-8F6C-7C373050A26B}"/>
              </a:ext>
            </a:extLst>
          </p:cNvPr>
          <p:cNvSpPr>
            <a:spLocks noGrp="1"/>
          </p:cNvSpPr>
          <p:nvPr>
            <p:ph type="body" sz="quarter" idx="12"/>
          </p:nvPr>
        </p:nvSpPr>
        <p:spPr/>
        <p:txBody>
          <a:bodyPr>
            <a:normAutofit/>
          </a:bodyPr>
          <a:lstStyle/>
          <a:p>
            <a:endParaRPr lang="nl-NL" sz="1800" dirty="0"/>
          </a:p>
          <a:p>
            <a:endParaRPr lang="nl-NL" sz="1800" dirty="0"/>
          </a:p>
          <a:p>
            <a:endParaRPr lang="nl-NL" sz="1800" dirty="0"/>
          </a:p>
        </p:txBody>
      </p:sp>
      <p:pic>
        <p:nvPicPr>
          <p:cNvPr id="4" name="Picture 8" descr="page26image5138176">
            <a:extLst>
              <a:ext uri="{FF2B5EF4-FFF2-40B4-BE49-F238E27FC236}">
                <a16:creationId xmlns:a16="http://schemas.microsoft.com/office/drawing/2014/main" id="{269ED981-ECD9-97A8-692E-D3C1C6C7AD3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363609" y="1156774"/>
            <a:ext cx="3464781" cy="4886399"/>
          </a:xfrm>
          <a:prstGeom prst="rect">
            <a:avLst/>
          </a:prstGeom>
          <a:noFill/>
          <a:extLst>
            <a:ext uri="{909E8E84-426E-40DD-AFC4-6F175D3DCCD1}">
              <a14:hiddenFill xmlns:a14="http://schemas.microsoft.com/office/drawing/2010/main">
                <a:solidFill>
                  <a:srgbClr val="FFFFFF"/>
                </a:solidFill>
              </a14:hiddenFill>
            </a:ext>
          </a:extLst>
        </p:spPr>
      </p:pic>
      <p:pic>
        <p:nvPicPr>
          <p:cNvPr id="14" name="Afbeelding 13">
            <a:extLst>
              <a:ext uri="{FF2B5EF4-FFF2-40B4-BE49-F238E27FC236}">
                <a16:creationId xmlns:a16="http://schemas.microsoft.com/office/drawing/2014/main" id="{61DC4598-602C-CEB2-C4E4-9156BFEA2B19}"/>
              </a:ext>
            </a:extLst>
          </p:cNvPr>
          <p:cNvPicPr>
            <a:picLocks noChangeAspect="1"/>
          </p:cNvPicPr>
          <p:nvPr/>
        </p:nvPicPr>
        <p:blipFill>
          <a:blip r:embed="rId3"/>
          <a:stretch>
            <a:fillRect/>
          </a:stretch>
        </p:blipFill>
        <p:spPr>
          <a:xfrm rot="2519489">
            <a:off x="9415120" y="1039626"/>
            <a:ext cx="1878984" cy="1045369"/>
          </a:xfrm>
          <a:prstGeom prst="rect">
            <a:avLst/>
          </a:prstGeom>
        </p:spPr>
      </p:pic>
      <p:sp>
        <p:nvSpPr>
          <p:cNvPr id="15" name="Tekstvak 14">
            <a:extLst>
              <a:ext uri="{FF2B5EF4-FFF2-40B4-BE49-F238E27FC236}">
                <a16:creationId xmlns:a16="http://schemas.microsoft.com/office/drawing/2014/main" id="{32FD94CF-7BC1-A43F-7EA0-70884DC7AECD}"/>
              </a:ext>
            </a:extLst>
          </p:cNvPr>
          <p:cNvSpPr txBox="1"/>
          <p:nvPr/>
        </p:nvSpPr>
        <p:spPr>
          <a:xfrm>
            <a:off x="8199236" y="2526822"/>
            <a:ext cx="3573671" cy="369332"/>
          </a:xfrm>
          <a:prstGeom prst="rect">
            <a:avLst/>
          </a:prstGeom>
          <a:noFill/>
        </p:spPr>
        <p:txBody>
          <a:bodyPr wrap="none" rtlCol="0">
            <a:spAutoFit/>
          </a:bodyPr>
          <a:lstStyle/>
          <a:p>
            <a:r>
              <a:rPr lang="nl-NL" b="1" dirty="0">
                <a:solidFill>
                  <a:srgbClr val="FF9300"/>
                </a:solidFill>
              </a:rPr>
              <a:t>Maar wat uiteindelijk kapot gaat!</a:t>
            </a:r>
          </a:p>
        </p:txBody>
      </p:sp>
    </p:spTree>
    <p:extLst>
      <p:ext uri="{BB962C8B-B14F-4D97-AF65-F5344CB8AC3E}">
        <p14:creationId xmlns:p14="http://schemas.microsoft.com/office/powerpoint/2010/main" val="309088638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9C2EC99-D9FD-5493-F95A-73B1993C6FB6}"/>
            </a:ext>
          </a:extLst>
        </p:cNvPr>
        <p:cNvGrpSpPr/>
        <p:nvPr/>
      </p:nvGrpSpPr>
      <p:grpSpPr>
        <a:xfrm>
          <a:off x="0" y="0"/>
          <a:ext cx="0" cy="0"/>
          <a:chOff x="0" y="0"/>
          <a:chExt cx="0" cy="0"/>
        </a:xfrm>
      </p:grpSpPr>
      <p:sp>
        <p:nvSpPr>
          <p:cNvPr id="6" name="Titel 5">
            <a:extLst>
              <a:ext uri="{FF2B5EF4-FFF2-40B4-BE49-F238E27FC236}">
                <a16:creationId xmlns:a16="http://schemas.microsoft.com/office/drawing/2014/main" id="{68025402-8C00-E8E7-7BFD-B4C5C4100C33}"/>
              </a:ext>
            </a:extLst>
          </p:cNvPr>
          <p:cNvSpPr>
            <a:spLocks noGrp="1"/>
          </p:cNvSpPr>
          <p:nvPr>
            <p:ph type="title"/>
          </p:nvPr>
        </p:nvSpPr>
        <p:spPr>
          <a:xfrm>
            <a:off x="523800" y="352821"/>
            <a:ext cx="10972800" cy="1143000"/>
          </a:xfrm>
        </p:spPr>
        <p:txBody>
          <a:bodyPr/>
          <a:lstStyle/>
          <a:p>
            <a:r>
              <a:rPr lang="nl-NL" dirty="0"/>
              <a:t>Wanneer krijgen we “een superfilter”?</a:t>
            </a:r>
          </a:p>
        </p:txBody>
      </p:sp>
      <p:sp>
        <p:nvSpPr>
          <p:cNvPr id="7" name="Tijdelijke aanduiding voor tekst 6">
            <a:extLst>
              <a:ext uri="{FF2B5EF4-FFF2-40B4-BE49-F238E27FC236}">
                <a16:creationId xmlns:a16="http://schemas.microsoft.com/office/drawing/2014/main" id="{4B1A4E9E-1DD2-CB24-4085-77EC3AFDFE80}"/>
              </a:ext>
            </a:extLst>
          </p:cNvPr>
          <p:cNvSpPr>
            <a:spLocks noGrp="1"/>
          </p:cNvSpPr>
          <p:nvPr>
            <p:ph type="body" sz="quarter" idx="12"/>
          </p:nvPr>
        </p:nvSpPr>
        <p:spPr/>
        <p:txBody>
          <a:bodyPr>
            <a:normAutofit/>
          </a:bodyPr>
          <a:lstStyle/>
          <a:p>
            <a:endParaRPr lang="nl-NL" sz="1800" dirty="0"/>
          </a:p>
          <a:p>
            <a:endParaRPr lang="nl-NL" sz="1800" dirty="0"/>
          </a:p>
          <a:p>
            <a:endParaRPr lang="nl-NL" sz="1800" dirty="0"/>
          </a:p>
        </p:txBody>
      </p:sp>
      <p:pic>
        <p:nvPicPr>
          <p:cNvPr id="4" name="Picture 8" descr="page26image5138176">
            <a:extLst>
              <a:ext uri="{FF2B5EF4-FFF2-40B4-BE49-F238E27FC236}">
                <a16:creationId xmlns:a16="http://schemas.microsoft.com/office/drawing/2014/main" id="{06F2D1B0-68AD-006D-F82C-39C03EB5C9E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363609" y="1156774"/>
            <a:ext cx="3464781" cy="4886399"/>
          </a:xfrm>
          <a:prstGeom prst="rect">
            <a:avLst/>
          </a:prstGeom>
          <a:noFill/>
          <a:extLst>
            <a:ext uri="{909E8E84-426E-40DD-AFC4-6F175D3DCCD1}">
              <a14:hiddenFill xmlns:a14="http://schemas.microsoft.com/office/drawing/2010/main">
                <a:solidFill>
                  <a:srgbClr val="FFFFFF"/>
                </a:solidFill>
              </a14:hiddenFill>
            </a:ext>
          </a:extLst>
        </p:spPr>
      </p:pic>
      <p:pic>
        <p:nvPicPr>
          <p:cNvPr id="2" name="Afbeelding 1">
            <a:extLst>
              <a:ext uri="{FF2B5EF4-FFF2-40B4-BE49-F238E27FC236}">
                <a16:creationId xmlns:a16="http://schemas.microsoft.com/office/drawing/2014/main" id="{FC79F8F3-0B29-2051-0302-FCF17F6F2CE5}"/>
              </a:ext>
            </a:extLst>
          </p:cNvPr>
          <p:cNvPicPr>
            <a:picLocks noChangeAspect="1"/>
          </p:cNvPicPr>
          <p:nvPr/>
        </p:nvPicPr>
        <p:blipFill>
          <a:blip r:embed="rId3"/>
          <a:stretch>
            <a:fillRect/>
          </a:stretch>
        </p:blipFill>
        <p:spPr>
          <a:xfrm rot="2519489">
            <a:off x="9415120" y="1039626"/>
            <a:ext cx="1878984" cy="1045369"/>
          </a:xfrm>
          <a:prstGeom prst="rect">
            <a:avLst/>
          </a:prstGeom>
        </p:spPr>
      </p:pic>
      <p:sp>
        <p:nvSpPr>
          <p:cNvPr id="3" name="Tekstvak 2">
            <a:extLst>
              <a:ext uri="{FF2B5EF4-FFF2-40B4-BE49-F238E27FC236}">
                <a16:creationId xmlns:a16="http://schemas.microsoft.com/office/drawing/2014/main" id="{D99DC424-833A-2B53-04AE-E2605F328C99}"/>
              </a:ext>
            </a:extLst>
          </p:cNvPr>
          <p:cNvSpPr txBox="1"/>
          <p:nvPr/>
        </p:nvSpPr>
        <p:spPr>
          <a:xfrm>
            <a:off x="8199236" y="2526822"/>
            <a:ext cx="3573671" cy="369332"/>
          </a:xfrm>
          <a:prstGeom prst="rect">
            <a:avLst/>
          </a:prstGeom>
          <a:noFill/>
        </p:spPr>
        <p:txBody>
          <a:bodyPr wrap="none" rtlCol="0">
            <a:spAutoFit/>
          </a:bodyPr>
          <a:lstStyle/>
          <a:p>
            <a:r>
              <a:rPr lang="nl-NL" b="1" dirty="0">
                <a:solidFill>
                  <a:srgbClr val="FF9300"/>
                </a:solidFill>
              </a:rPr>
              <a:t>Maar wat uiteindelijk kapot gaat!</a:t>
            </a:r>
          </a:p>
        </p:txBody>
      </p:sp>
      <p:pic>
        <p:nvPicPr>
          <p:cNvPr id="5" name="Afbeelding 4">
            <a:extLst>
              <a:ext uri="{FF2B5EF4-FFF2-40B4-BE49-F238E27FC236}">
                <a16:creationId xmlns:a16="http://schemas.microsoft.com/office/drawing/2014/main" id="{BD40E680-3DC3-493E-D255-A9BAFEA99221}"/>
              </a:ext>
            </a:extLst>
          </p:cNvPr>
          <p:cNvPicPr>
            <a:picLocks noChangeAspect="1"/>
          </p:cNvPicPr>
          <p:nvPr/>
        </p:nvPicPr>
        <p:blipFill>
          <a:blip r:embed="rId3"/>
          <a:stretch>
            <a:fillRect/>
          </a:stretch>
        </p:blipFill>
        <p:spPr>
          <a:xfrm rot="16200000">
            <a:off x="2805152" y="2352517"/>
            <a:ext cx="1969172" cy="1095546"/>
          </a:xfrm>
          <a:prstGeom prst="rect">
            <a:avLst/>
          </a:prstGeom>
        </p:spPr>
      </p:pic>
      <p:sp>
        <p:nvSpPr>
          <p:cNvPr id="8" name="Tekstvak 7">
            <a:extLst>
              <a:ext uri="{FF2B5EF4-FFF2-40B4-BE49-F238E27FC236}">
                <a16:creationId xmlns:a16="http://schemas.microsoft.com/office/drawing/2014/main" id="{7EC0E677-B090-3AEF-71CB-D01953C85656}"/>
              </a:ext>
            </a:extLst>
          </p:cNvPr>
          <p:cNvSpPr txBox="1"/>
          <p:nvPr/>
        </p:nvSpPr>
        <p:spPr>
          <a:xfrm>
            <a:off x="1479281" y="3863878"/>
            <a:ext cx="3004509" cy="2062103"/>
          </a:xfrm>
          <a:prstGeom prst="rect">
            <a:avLst/>
          </a:prstGeom>
          <a:noFill/>
          <a:ln w="76200">
            <a:solidFill>
              <a:srgbClr val="FF9300"/>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l-NL" sz="1600" b="1" i="0" u="none" strike="noStrike" kern="1200" cap="none" spc="0" normalizeH="0" baseline="0" noProof="0" dirty="0">
                <a:ln>
                  <a:noFill/>
                </a:ln>
                <a:solidFill>
                  <a:srgbClr val="004876"/>
                </a:solidFill>
                <a:effectLst/>
                <a:uLnTx/>
                <a:uFillTx/>
                <a:latin typeface="Noto Sans" panose="020B0502040504020204" pitchFamily="34" charset="0"/>
                <a:ea typeface="Noto Sans" panose="020B0502040504020204" pitchFamily="34" charset="0"/>
                <a:cs typeface="Noto Sans" panose="020B0502040504020204" pitchFamily="34" charset="0"/>
              </a:rPr>
              <a:t>Hypertensie</a:t>
            </a:r>
          </a:p>
          <a:p>
            <a:pPr marL="0" marR="0" lvl="0" indent="0" algn="ctr" defTabSz="914400" rtl="0" eaLnBrk="1" fontAlgn="auto" latinLnBrk="0" hangingPunct="1">
              <a:lnSpc>
                <a:spcPct val="100000"/>
              </a:lnSpc>
              <a:spcBef>
                <a:spcPts val="0"/>
              </a:spcBef>
              <a:spcAft>
                <a:spcPts val="0"/>
              </a:spcAft>
              <a:buClrTx/>
              <a:buSzTx/>
              <a:buFontTx/>
              <a:buNone/>
              <a:tabLst/>
              <a:defRPr/>
            </a:pPr>
            <a:endParaRPr lang="nl-NL" sz="1600" b="1" dirty="0">
              <a:solidFill>
                <a:srgbClr val="004876"/>
              </a:solidFill>
              <a:latin typeface="Noto Sans" panose="020B0502040504020204" pitchFamily="34" charset="0"/>
              <a:ea typeface="Noto Sans" panose="020B0502040504020204" pitchFamily="34" charset="0"/>
              <a:cs typeface="Noto Sans" panose="020B050204050402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lang="nl-NL" sz="1600" b="1" dirty="0">
                <a:solidFill>
                  <a:srgbClr val="004876"/>
                </a:solidFill>
                <a:latin typeface="Noto Sans" panose="020B0502040504020204" pitchFamily="34" charset="0"/>
                <a:ea typeface="Noto Sans" panose="020B0502040504020204" pitchFamily="34" charset="0"/>
                <a:cs typeface="Noto Sans" panose="020B0502040504020204" pitchFamily="34" charset="0"/>
              </a:rPr>
              <a:t>e</a:t>
            </a:r>
            <a:r>
              <a:rPr kumimoji="0" lang="nl-NL" sz="1600" b="1" i="0" u="none" strike="noStrike" kern="1200" cap="none" spc="0" normalizeH="0" baseline="0" noProof="0" dirty="0">
                <a:ln>
                  <a:noFill/>
                </a:ln>
                <a:solidFill>
                  <a:srgbClr val="004876"/>
                </a:solidFill>
                <a:effectLst/>
                <a:uLnTx/>
                <a:uFillTx/>
                <a:latin typeface="Noto Sans" panose="020B0502040504020204" pitchFamily="34" charset="0"/>
                <a:ea typeface="Noto Sans" panose="020B0502040504020204" pitchFamily="34" charset="0"/>
                <a:cs typeface="Noto Sans" panose="020B0502040504020204" pitchFamily="34" charset="0"/>
              </a:rPr>
              <a:t>n hyperglykemie (verwijding afferente vat)</a:t>
            </a:r>
          </a:p>
          <a:p>
            <a:pPr marL="0" marR="0" lvl="0" indent="0" algn="ctr" defTabSz="914400" rtl="0" eaLnBrk="1" fontAlgn="auto" latinLnBrk="0" hangingPunct="1">
              <a:lnSpc>
                <a:spcPct val="100000"/>
              </a:lnSpc>
              <a:spcBef>
                <a:spcPts val="0"/>
              </a:spcBef>
              <a:spcAft>
                <a:spcPts val="0"/>
              </a:spcAft>
              <a:buClrTx/>
              <a:buSzTx/>
              <a:buFontTx/>
              <a:buNone/>
              <a:tabLst/>
              <a:defRPr/>
            </a:pPr>
            <a:endParaRPr lang="nl-NL" sz="1600" b="1" dirty="0">
              <a:solidFill>
                <a:srgbClr val="004876"/>
              </a:solidFill>
              <a:latin typeface="Noto Sans" panose="020B0502040504020204" pitchFamily="34" charset="0"/>
              <a:ea typeface="Noto Sans" panose="020B0502040504020204" pitchFamily="34" charset="0"/>
              <a:cs typeface="Noto Sans" panose="020B050204050402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nl-NL" sz="1600" b="1" i="0" u="none" strike="noStrike" kern="1200" cap="none" spc="0" normalizeH="0" baseline="0" noProof="0" dirty="0">
                <a:ln>
                  <a:noFill/>
                </a:ln>
                <a:solidFill>
                  <a:srgbClr val="004876"/>
                </a:solidFill>
                <a:effectLst/>
                <a:uLnTx/>
                <a:uFillTx/>
                <a:latin typeface="Noto Sans" panose="020B0502040504020204" pitchFamily="34" charset="0"/>
                <a:ea typeface="Noto Sans" panose="020B0502040504020204" pitchFamily="34" charset="0"/>
                <a:cs typeface="Noto Sans" panose="020B0502040504020204" pitchFamily="34" charset="0"/>
              </a:rPr>
              <a:t>zorgen voor hogere druk</a:t>
            </a:r>
          </a:p>
          <a:p>
            <a:pPr marL="0" marR="0" lvl="0" indent="0" algn="ctr" defTabSz="914400" rtl="0" eaLnBrk="1" fontAlgn="auto" latinLnBrk="0" hangingPunct="1">
              <a:lnSpc>
                <a:spcPct val="100000"/>
              </a:lnSpc>
              <a:spcBef>
                <a:spcPts val="0"/>
              </a:spcBef>
              <a:spcAft>
                <a:spcPts val="0"/>
              </a:spcAft>
              <a:buClrTx/>
              <a:buSzTx/>
              <a:buFontTx/>
              <a:buNone/>
              <a:tabLst/>
              <a:defRPr/>
            </a:pPr>
            <a:endParaRPr lang="nl-NL" sz="1600" b="1" dirty="0">
              <a:solidFill>
                <a:srgbClr val="004876"/>
              </a:solidFill>
              <a:latin typeface="Noto Sans" panose="020B0502040504020204" pitchFamily="34" charset="0"/>
              <a:ea typeface="Noto Sans" panose="020B0502040504020204" pitchFamily="34" charset="0"/>
              <a:cs typeface="Noto Sans" panose="020B050204050402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nl-NL" sz="1600" b="1" i="0" u="none" strike="noStrike" kern="1200" cap="none" spc="0" normalizeH="0" baseline="0" noProof="0" dirty="0">
                <a:ln>
                  <a:noFill/>
                </a:ln>
                <a:solidFill>
                  <a:srgbClr val="004876"/>
                </a:solidFill>
                <a:effectLst/>
                <a:uLnTx/>
                <a:uFillTx/>
                <a:latin typeface="Noto Sans" panose="020B0502040504020204" pitchFamily="34" charset="0"/>
                <a:ea typeface="Noto Sans" panose="020B0502040504020204" pitchFamily="34" charset="0"/>
                <a:cs typeface="Noto Sans" panose="020B0502040504020204" pitchFamily="34" charset="0"/>
              </a:rPr>
              <a:t>in de </a:t>
            </a:r>
            <a:r>
              <a:rPr kumimoji="0" lang="nl-NL" sz="1600" b="1" i="0" u="none" strike="noStrike" kern="1200" cap="none" spc="0" normalizeH="0" baseline="0" noProof="0" dirty="0" err="1">
                <a:ln>
                  <a:noFill/>
                </a:ln>
                <a:solidFill>
                  <a:srgbClr val="004876"/>
                </a:solidFill>
                <a:effectLst/>
                <a:uLnTx/>
                <a:uFillTx/>
                <a:latin typeface="Noto Sans" panose="020B0502040504020204" pitchFamily="34" charset="0"/>
                <a:ea typeface="Noto Sans" panose="020B0502040504020204" pitchFamily="34" charset="0"/>
                <a:cs typeface="Noto Sans" panose="020B0502040504020204" pitchFamily="34" charset="0"/>
              </a:rPr>
              <a:t>glomerulus</a:t>
            </a:r>
            <a:endParaRPr kumimoji="0" lang="nl-NL" sz="1600" b="1" i="0" u="none" strike="noStrike" kern="1200" cap="none" spc="0" normalizeH="0" baseline="0" noProof="0" dirty="0">
              <a:ln>
                <a:noFill/>
              </a:ln>
              <a:solidFill>
                <a:srgbClr val="004876"/>
              </a:solidFill>
              <a:effectLst/>
              <a:uLnTx/>
              <a:uFillTx/>
              <a:latin typeface="Noto Sans" panose="020B0502040504020204" pitchFamily="34" charset="0"/>
              <a:ea typeface="Noto Sans" panose="020B0502040504020204" pitchFamily="34" charset="0"/>
              <a:cs typeface="Noto Sans" panose="020B0502040504020204" pitchFamily="34" charset="0"/>
            </a:endParaRPr>
          </a:p>
        </p:txBody>
      </p:sp>
    </p:spTree>
    <p:extLst>
      <p:ext uri="{BB962C8B-B14F-4D97-AF65-F5344CB8AC3E}">
        <p14:creationId xmlns:p14="http://schemas.microsoft.com/office/powerpoint/2010/main" val="396369456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51A8D98-F0AB-7959-B211-9A82771C9B4C}"/>
            </a:ext>
          </a:extLst>
        </p:cNvPr>
        <p:cNvGrpSpPr/>
        <p:nvPr/>
      </p:nvGrpSpPr>
      <p:grpSpPr>
        <a:xfrm>
          <a:off x="0" y="0"/>
          <a:ext cx="0" cy="0"/>
          <a:chOff x="0" y="0"/>
          <a:chExt cx="0" cy="0"/>
        </a:xfrm>
      </p:grpSpPr>
      <p:sp>
        <p:nvSpPr>
          <p:cNvPr id="6" name="Titel 5">
            <a:extLst>
              <a:ext uri="{FF2B5EF4-FFF2-40B4-BE49-F238E27FC236}">
                <a16:creationId xmlns:a16="http://schemas.microsoft.com/office/drawing/2014/main" id="{375D64E0-A566-49D4-5CCB-E95C86A76100}"/>
              </a:ext>
            </a:extLst>
          </p:cNvPr>
          <p:cNvSpPr>
            <a:spLocks noGrp="1"/>
          </p:cNvSpPr>
          <p:nvPr>
            <p:ph type="title"/>
          </p:nvPr>
        </p:nvSpPr>
        <p:spPr>
          <a:xfrm>
            <a:off x="523800" y="352821"/>
            <a:ext cx="10972800" cy="1143000"/>
          </a:xfrm>
        </p:spPr>
        <p:txBody>
          <a:bodyPr/>
          <a:lstStyle/>
          <a:p>
            <a:r>
              <a:rPr lang="nl-NL" dirty="0"/>
              <a:t>Wanneer krijgen we “een superfilter”?</a:t>
            </a:r>
          </a:p>
        </p:txBody>
      </p:sp>
      <p:sp>
        <p:nvSpPr>
          <p:cNvPr id="7" name="Tijdelijke aanduiding voor tekst 6">
            <a:extLst>
              <a:ext uri="{FF2B5EF4-FFF2-40B4-BE49-F238E27FC236}">
                <a16:creationId xmlns:a16="http://schemas.microsoft.com/office/drawing/2014/main" id="{9051272B-5439-2CDD-C593-A61C9CC1B8E6}"/>
              </a:ext>
            </a:extLst>
          </p:cNvPr>
          <p:cNvSpPr>
            <a:spLocks noGrp="1"/>
          </p:cNvSpPr>
          <p:nvPr>
            <p:ph type="body" sz="quarter" idx="12"/>
          </p:nvPr>
        </p:nvSpPr>
        <p:spPr/>
        <p:txBody>
          <a:bodyPr>
            <a:normAutofit/>
          </a:bodyPr>
          <a:lstStyle/>
          <a:p>
            <a:endParaRPr lang="nl-NL" sz="1800" dirty="0"/>
          </a:p>
          <a:p>
            <a:endParaRPr lang="nl-NL" sz="1800" dirty="0"/>
          </a:p>
          <a:p>
            <a:endParaRPr lang="nl-NL" sz="1800" dirty="0"/>
          </a:p>
        </p:txBody>
      </p:sp>
      <p:pic>
        <p:nvPicPr>
          <p:cNvPr id="4" name="Picture 8" descr="page26image5138176">
            <a:extLst>
              <a:ext uri="{FF2B5EF4-FFF2-40B4-BE49-F238E27FC236}">
                <a16:creationId xmlns:a16="http://schemas.microsoft.com/office/drawing/2014/main" id="{E352A6AF-609E-9AD2-70B6-B3BAFC2043D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363609" y="1156774"/>
            <a:ext cx="3464781" cy="4886399"/>
          </a:xfrm>
          <a:prstGeom prst="rect">
            <a:avLst/>
          </a:prstGeom>
          <a:noFill/>
          <a:extLst>
            <a:ext uri="{909E8E84-426E-40DD-AFC4-6F175D3DCCD1}">
              <a14:hiddenFill xmlns:a14="http://schemas.microsoft.com/office/drawing/2010/main">
                <a:solidFill>
                  <a:srgbClr val="FFFFFF"/>
                </a:solidFill>
              </a14:hiddenFill>
            </a:ext>
          </a:extLst>
        </p:spPr>
      </p:pic>
      <p:sp>
        <p:nvSpPr>
          <p:cNvPr id="12" name="Tekstvak 11">
            <a:extLst>
              <a:ext uri="{FF2B5EF4-FFF2-40B4-BE49-F238E27FC236}">
                <a16:creationId xmlns:a16="http://schemas.microsoft.com/office/drawing/2014/main" id="{F6D2610E-3CDE-5381-B61A-6F800997553A}"/>
              </a:ext>
            </a:extLst>
          </p:cNvPr>
          <p:cNvSpPr txBox="1"/>
          <p:nvPr/>
        </p:nvSpPr>
        <p:spPr>
          <a:xfrm>
            <a:off x="8199236" y="3212976"/>
            <a:ext cx="3297364" cy="2308324"/>
          </a:xfrm>
          <a:prstGeom prst="rect">
            <a:avLst/>
          </a:prstGeom>
          <a:noFill/>
          <a:ln w="76200">
            <a:solidFill>
              <a:srgbClr val="FF0000"/>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l-NL" sz="1600" b="1" i="0" u="none" strike="noStrike" kern="1200" cap="none" spc="0" normalizeH="0" baseline="0" noProof="0" dirty="0">
                <a:ln>
                  <a:noFill/>
                </a:ln>
                <a:solidFill>
                  <a:srgbClr val="004876"/>
                </a:solidFill>
                <a:effectLst/>
                <a:uLnTx/>
                <a:uFillTx/>
                <a:latin typeface="Noto Sans" panose="020B0502040504020204" pitchFamily="34" charset="0"/>
                <a:ea typeface="Noto Sans" panose="020B0502040504020204" pitchFamily="34" charset="0"/>
                <a:cs typeface="Noto Sans" panose="020B0502040504020204" pitchFamily="34" charset="0"/>
              </a:rPr>
              <a:t>Hoge druk in de </a:t>
            </a:r>
            <a:r>
              <a:rPr kumimoji="0" lang="nl-NL" sz="1600" b="1" i="0" u="none" strike="noStrike" kern="1200" cap="none" spc="0" normalizeH="0" baseline="0" noProof="0" dirty="0" err="1">
                <a:ln>
                  <a:noFill/>
                </a:ln>
                <a:solidFill>
                  <a:srgbClr val="004876"/>
                </a:solidFill>
                <a:effectLst/>
                <a:uLnTx/>
                <a:uFillTx/>
                <a:latin typeface="Noto Sans" panose="020B0502040504020204" pitchFamily="34" charset="0"/>
                <a:ea typeface="Noto Sans" panose="020B0502040504020204" pitchFamily="34" charset="0"/>
                <a:cs typeface="Noto Sans" panose="020B0502040504020204" pitchFamily="34" charset="0"/>
              </a:rPr>
              <a:t>glomerulus</a:t>
            </a:r>
            <a:endParaRPr kumimoji="0" lang="nl-NL" sz="1600" b="1" i="0" u="none" strike="noStrike" kern="1200" cap="none" spc="0" normalizeH="0" baseline="0" noProof="0" dirty="0">
              <a:ln>
                <a:noFill/>
              </a:ln>
              <a:solidFill>
                <a:srgbClr val="004876"/>
              </a:solidFill>
              <a:effectLst/>
              <a:uLnTx/>
              <a:uFillTx/>
              <a:latin typeface="Noto Sans" panose="020B0502040504020204" pitchFamily="34" charset="0"/>
              <a:ea typeface="Noto Sans" panose="020B0502040504020204" pitchFamily="34" charset="0"/>
              <a:cs typeface="Noto Sans" panose="020B050204050402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1600" b="1" i="0" u="none" strike="noStrike" kern="1200" cap="none" spc="0" normalizeH="0" baseline="0" noProof="0" dirty="0">
              <a:ln>
                <a:noFill/>
              </a:ln>
              <a:solidFill>
                <a:srgbClr val="004876"/>
              </a:solidFill>
              <a:effectLst/>
              <a:uLnTx/>
              <a:uFillTx/>
              <a:latin typeface="Noto Sans" panose="020B0502040504020204" pitchFamily="34" charset="0"/>
              <a:ea typeface="Noto Sans" panose="020B0502040504020204" pitchFamily="34" charset="0"/>
              <a:cs typeface="Noto Sans" panose="020B050204050402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nl-NL" sz="1600" b="1" i="0" u="none" strike="noStrike" kern="1200" cap="none" spc="0" normalizeH="0" baseline="0" noProof="0" dirty="0">
                <a:ln>
                  <a:noFill/>
                </a:ln>
                <a:solidFill>
                  <a:srgbClr val="004876"/>
                </a:solidFill>
                <a:effectLst/>
                <a:uLnTx/>
                <a:uFillTx/>
                <a:latin typeface="Noto Sans" panose="020B0502040504020204" pitchFamily="34" charset="0"/>
                <a:ea typeface="Noto Sans" panose="020B0502040504020204" pitchFamily="34" charset="0"/>
                <a:cs typeface="Noto Sans" panose="020B0502040504020204" pitchFamily="34" charset="0"/>
              </a:rPr>
              <a:t>Hoge druk op het filter</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1600" b="1" i="0" u="none" strike="noStrike" kern="1200" cap="none" spc="0" normalizeH="0" baseline="0" noProof="0" dirty="0">
              <a:ln>
                <a:noFill/>
              </a:ln>
              <a:solidFill>
                <a:srgbClr val="004876"/>
              </a:solidFill>
              <a:effectLst/>
              <a:uLnTx/>
              <a:uFillTx/>
              <a:latin typeface="Noto Sans" panose="020B0502040504020204" pitchFamily="34" charset="0"/>
              <a:ea typeface="Noto Sans" panose="020B0502040504020204" pitchFamily="34" charset="0"/>
              <a:cs typeface="Noto Sans" panose="020B050204050402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nl-NL" sz="1600" b="1" i="0" u="none" strike="noStrike" kern="1200" cap="none" spc="0" normalizeH="0" baseline="0" noProof="0" dirty="0">
                <a:ln>
                  <a:noFill/>
                </a:ln>
                <a:solidFill>
                  <a:srgbClr val="004876"/>
                </a:solidFill>
                <a:effectLst/>
                <a:uLnTx/>
                <a:uFillTx/>
                <a:latin typeface="Noto Sans" panose="020B0502040504020204" pitchFamily="34" charset="0"/>
                <a:ea typeface="Noto Sans" panose="020B0502040504020204" pitchFamily="34" charset="0"/>
                <a:cs typeface="Noto Sans" panose="020B0502040504020204" pitchFamily="34" charset="0"/>
              </a:rPr>
              <a:t>Makkelijker beschadiging</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1600" b="1" i="0" u="none" strike="noStrike" kern="1200" cap="none" spc="0" normalizeH="0" baseline="0" noProof="0" dirty="0">
              <a:ln>
                <a:noFill/>
              </a:ln>
              <a:solidFill>
                <a:srgbClr val="004876"/>
              </a:solidFill>
              <a:effectLst/>
              <a:uLnTx/>
              <a:uFillTx/>
              <a:latin typeface="Noto Sans" panose="020B0502040504020204" pitchFamily="34" charset="0"/>
              <a:ea typeface="Noto Sans" panose="020B0502040504020204" pitchFamily="34" charset="0"/>
              <a:cs typeface="Noto Sans" panose="020B050204050402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nl-NL" sz="1600" b="1" i="0" u="none" strike="noStrike" kern="1200" cap="none" spc="0" normalizeH="0" baseline="0" noProof="0" dirty="0">
                <a:ln>
                  <a:noFill/>
                </a:ln>
                <a:solidFill>
                  <a:srgbClr val="004876"/>
                </a:solidFill>
                <a:effectLst/>
                <a:uLnTx/>
                <a:uFillTx/>
                <a:latin typeface="Noto Sans" panose="020B0502040504020204" pitchFamily="34" charset="0"/>
                <a:ea typeface="Noto Sans" panose="020B0502040504020204" pitchFamily="34" charset="0"/>
                <a:cs typeface="Noto Sans" panose="020B0502040504020204" pitchFamily="34" charset="0"/>
              </a:rPr>
              <a:t>Makkelijker eiwit urine</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1600" b="1" i="0" u="none" strike="noStrike" kern="1200" cap="none" spc="0" normalizeH="0" baseline="0" noProof="0" dirty="0">
              <a:ln>
                <a:noFill/>
              </a:ln>
              <a:solidFill>
                <a:srgbClr val="004876"/>
              </a:solidFill>
              <a:effectLst/>
              <a:uLnTx/>
              <a:uFillTx/>
              <a:latin typeface="Noto Sans" panose="020B0502040504020204" pitchFamily="34" charset="0"/>
              <a:ea typeface="Noto Sans" panose="020B0502040504020204" pitchFamily="34" charset="0"/>
              <a:cs typeface="Noto Sans" panose="020B050204050402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nl-NL" sz="1600" b="1" i="0" u="none" strike="noStrike" kern="1200" cap="none" spc="0" normalizeH="0" baseline="0" noProof="0" dirty="0">
                <a:ln>
                  <a:noFill/>
                </a:ln>
                <a:solidFill>
                  <a:srgbClr val="004876"/>
                </a:solidFill>
                <a:effectLst/>
                <a:uLnTx/>
                <a:uFillTx/>
                <a:latin typeface="Noto Sans" panose="020B0502040504020204" pitchFamily="34" charset="0"/>
                <a:ea typeface="Noto Sans" panose="020B0502040504020204" pitchFamily="34" charset="0"/>
                <a:cs typeface="Noto Sans" panose="020B0502040504020204" pitchFamily="34" charset="0"/>
              </a:rPr>
              <a:t>Maar… filtert als een malle</a:t>
            </a:r>
          </a:p>
        </p:txBody>
      </p:sp>
      <p:pic>
        <p:nvPicPr>
          <p:cNvPr id="2" name="Afbeelding 1">
            <a:extLst>
              <a:ext uri="{FF2B5EF4-FFF2-40B4-BE49-F238E27FC236}">
                <a16:creationId xmlns:a16="http://schemas.microsoft.com/office/drawing/2014/main" id="{8E212C89-1FF2-FD79-5B86-BF52B31270E0}"/>
              </a:ext>
            </a:extLst>
          </p:cNvPr>
          <p:cNvPicPr>
            <a:picLocks noChangeAspect="1"/>
          </p:cNvPicPr>
          <p:nvPr/>
        </p:nvPicPr>
        <p:blipFill>
          <a:blip r:embed="rId3"/>
          <a:stretch>
            <a:fillRect/>
          </a:stretch>
        </p:blipFill>
        <p:spPr>
          <a:xfrm rot="2519489">
            <a:off x="9415120" y="1039626"/>
            <a:ext cx="1878984" cy="1045369"/>
          </a:xfrm>
          <a:prstGeom prst="rect">
            <a:avLst/>
          </a:prstGeom>
        </p:spPr>
      </p:pic>
      <p:sp>
        <p:nvSpPr>
          <p:cNvPr id="3" name="Tekstvak 2">
            <a:extLst>
              <a:ext uri="{FF2B5EF4-FFF2-40B4-BE49-F238E27FC236}">
                <a16:creationId xmlns:a16="http://schemas.microsoft.com/office/drawing/2014/main" id="{FAA85AFF-91F5-93F3-0F93-F2EC90EC9F3E}"/>
              </a:ext>
            </a:extLst>
          </p:cNvPr>
          <p:cNvSpPr txBox="1"/>
          <p:nvPr/>
        </p:nvSpPr>
        <p:spPr>
          <a:xfrm>
            <a:off x="8199236" y="2526822"/>
            <a:ext cx="3573671" cy="369332"/>
          </a:xfrm>
          <a:prstGeom prst="rect">
            <a:avLst/>
          </a:prstGeom>
          <a:noFill/>
        </p:spPr>
        <p:txBody>
          <a:bodyPr wrap="none" rtlCol="0">
            <a:spAutoFit/>
          </a:bodyPr>
          <a:lstStyle/>
          <a:p>
            <a:r>
              <a:rPr lang="nl-NL" b="1" dirty="0">
                <a:solidFill>
                  <a:srgbClr val="FF9300"/>
                </a:solidFill>
              </a:rPr>
              <a:t>Maar wat uiteindelijk kapot gaat!</a:t>
            </a:r>
          </a:p>
        </p:txBody>
      </p:sp>
      <p:pic>
        <p:nvPicPr>
          <p:cNvPr id="5" name="Afbeelding 4">
            <a:extLst>
              <a:ext uri="{FF2B5EF4-FFF2-40B4-BE49-F238E27FC236}">
                <a16:creationId xmlns:a16="http://schemas.microsoft.com/office/drawing/2014/main" id="{BB0FC5F8-F60F-B3F7-7311-EBBC6C302A23}"/>
              </a:ext>
            </a:extLst>
          </p:cNvPr>
          <p:cNvPicPr>
            <a:picLocks noChangeAspect="1"/>
          </p:cNvPicPr>
          <p:nvPr/>
        </p:nvPicPr>
        <p:blipFill>
          <a:blip r:embed="rId3"/>
          <a:stretch>
            <a:fillRect/>
          </a:stretch>
        </p:blipFill>
        <p:spPr>
          <a:xfrm rot="16200000">
            <a:off x="2805152" y="2352517"/>
            <a:ext cx="1969172" cy="1095546"/>
          </a:xfrm>
          <a:prstGeom prst="rect">
            <a:avLst/>
          </a:prstGeom>
        </p:spPr>
      </p:pic>
      <p:sp>
        <p:nvSpPr>
          <p:cNvPr id="8" name="Tekstvak 7">
            <a:extLst>
              <a:ext uri="{FF2B5EF4-FFF2-40B4-BE49-F238E27FC236}">
                <a16:creationId xmlns:a16="http://schemas.microsoft.com/office/drawing/2014/main" id="{1AA85A70-3137-34B3-79EB-A0CAA033E82F}"/>
              </a:ext>
            </a:extLst>
          </p:cNvPr>
          <p:cNvSpPr txBox="1"/>
          <p:nvPr/>
        </p:nvSpPr>
        <p:spPr>
          <a:xfrm>
            <a:off x="1479281" y="3863878"/>
            <a:ext cx="3004509" cy="2062103"/>
          </a:xfrm>
          <a:prstGeom prst="rect">
            <a:avLst/>
          </a:prstGeom>
          <a:noFill/>
          <a:ln w="76200">
            <a:solidFill>
              <a:srgbClr val="FF9300"/>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l-NL" sz="1600" b="1" i="0" u="none" strike="noStrike" kern="1200" cap="none" spc="0" normalizeH="0" baseline="0" noProof="0" dirty="0">
                <a:ln>
                  <a:noFill/>
                </a:ln>
                <a:solidFill>
                  <a:srgbClr val="004876"/>
                </a:solidFill>
                <a:effectLst/>
                <a:uLnTx/>
                <a:uFillTx/>
                <a:latin typeface="Noto Sans" panose="020B0502040504020204" pitchFamily="34" charset="0"/>
                <a:ea typeface="Noto Sans" panose="020B0502040504020204" pitchFamily="34" charset="0"/>
                <a:cs typeface="Noto Sans" panose="020B0502040504020204" pitchFamily="34" charset="0"/>
              </a:rPr>
              <a:t>Hypertensie</a:t>
            </a:r>
          </a:p>
          <a:p>
            <a:pPr marL="0" marR="0" lvl="0" indent="0" algn="ctr" defTabSz="914400" rtl="0" eaLnBrk="1" fontAlgn="auto" latinLnBrk="0" hangingPunct="1">
              <a:lnSpc>
                <a:spcPct val="100000"/>
              </a:lnSpc>
              <a:spcBef>
                <a:spcPts val="0"/>
              </a:spcBef>
              <a:spcAft>
                <a:spcPts val="0"/>
              </a:spcAft>
              <a:buClrTx/>
              <a:buSzTx/>
              <a:buFontTx/>
              <a:buNone/>
              <a:tabLst/>
              <a:defRPr/>
            </a:pPr>
            <a:endParaRPr lang="nl-NL" sz="1600" b="1" dirty="0">
              <a:solidFill>
                <a:srgbClr val="004876"/>
              </a:solidFill>
              <a:latin typeface="Noto Sans" panose="020B0502040504020204" pitchFamily="34" charset="0"/>
              <a:ea typeface="Noto Sans" panose="020B0502040504020204" pitchFamily="34" charset="0"/>
              <a:cs typeface="Noto Sans" panose="020B050204050402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lang="nl-NL" sz="1600" b="1" dirty="0">
                <a:solidFill>
                  <a:srgbClr val="004876"/>
                </a:solidFill>
                <a:latin typeface="Noto Sans" panose="020B0502040504020204" pitchFamily="34" charset="0"/>
                <a:ea typeface="Noto Sans" panose="020B0502040504020204" pitchFamily="34" charset="0"/>
                <a:cs typeface="Noto Sans" panose="020B0502040504020204" pitchFamily="34" charset="0"/>
              </a:rPr>
              <a:t>e</a:t>
            </a:r>
            <a:r>
              <a:rPr kumimoji="0" lang="nl-NL" sz="1600" b="1" i="0" u="none" strike="noStrike" kern="1200" cap="none" spc="0" normalizeH="0" baseline="0" noProof="0" dirty="0">
                <a:ln>
                  <a:noFill/>
                </a:ln>
                <a:solidFill>
                  <a:srgbClr val="004876"/>
                </a:solidFill>
                <a:effectLst/>
                <a:uLnTx/>
                <a:uFillTx/>
                <a:latin typeface="Noto Sans" panose="020B0502040504020204" pitchFamily="34" charset="0"/>
                <a:ea typeface="Noto Sans" panose="020B0502040504020204" pitchFamily="34" charset="0"/>
                <a:cs typeface="Noto Sans" panose="020B0502040504020204" pitchFamily="34" charset="0"/>
              </a:rPr>
              <a:t>n hyperglykemie (verwijding afferente vat)</a:t>
            </a:r>
          </a:p>
          <a:p>
            <a:pPr marL="0" marR="0" lvl="0" indent="0" algn="ctr" defTabSz="914400" rtl="0" eaLnBrk="1" fontAlgn="auto" latinLnBrk="0" hangingPunct="1">
              <a:lnSpc>
                <a:spcPct val="100000"/>
              </a:lnSpc>
              <a:spcBef>
                <a:spcPts val="0"/>
              </a:spcBef>
              <a:spcAft>
                <a:spcPts val="0"/>
              </a:spcAft>
              <a:buClrTx/>
              <a:buSzTx/>
              <a:buFontTx/>
              <a:buNone/>
              <a:tabLst/>
              <a:defRPr/>
            </a:pPr>
            <a:endParaRPr lang="nl-NL" sz="1600" b="1" dirty="0">
              <a:solidFill>
                <a:srgbClr val="004876"/>
              </a:solidFill>
              <a:latin typeface="Noto Sans" panose="020B0502040504020204" pitchFamily="34" charset="0"/>
              <a:ea typeface="Noto Sans" panose="020B0502040504020204" pitchFamily="34" charset="0"/>
              <a:cs typeface="Noto Sans" panose="020B050204050402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nl-NL" sz="1600" b="1" i="0" u="none" strike="noStrike" kern="1200" cap="none" spc="0" normalizeH="0" baseline="0" noProof="0" dirty="0">
                <a:ln>
                  <a:noFill/>
                </a:ln>
                <a:solidFill>
                  <a:srgbClr val="004876"/>
                </a:solidFill>
                <a:effectLst/>
                <a:uLnTx/>
                <a:uFillTx/>
                <a:latin typeface="Noto Sans" panose="020B0502040504020204" pitchFamily="34" charset="0"/>
                <a:ea typeface="Noto Sans" panose="020B0502040504020204" pitchFamily="34" charset="0"/>
                <a:cs typeface="Noto Sans" panose="020B0502040504020204" pitchFamily="34" charset="0"/>
              </a:rPr>
              <a:t>zorgen voor hogere druk</a:t>
            </a:r>
          </a:p>
          <a:p>
            <a:pPr marL="0" marR="0" lvl="0" indent="0" algn="ctr" defTabSz="914400" rtl="0" eaLnBrk="1" fontAlgn="auto" latinLnBrk="0" hangingPunct="1">
              <a:lnSpc>
                <a:spcPct val="100000"/>
              </a:lnSpc>
              <a:spcBef>
                <a:spcPts val="0"/>
              </a:spcBef>
              <a:spcAft>
                <a:spcPts val="0"/>
              </a:spcAft>
              <a:buClrTx/>
              <a:buSzTx/>
              <a:buFontTx/>
              <a:buNone/>
              <a:tabLst/>
              <a:defRPr/>
            </a:pPr>
            <a:endParaRPr lang="nl-NL" sz="1600" b="1" dirty="0">
              <a:solidFill>
                <a:srgbClr val="004876"/>
              </a:solidFill>
              <a:latin typeface="Noto Sans" panose="020B0502040504020204" pitchFamily="34" charset="0"/>
              <a:ea typeface="Noto Sans" panose="020B0502040504020204" pitchFamily="34" charset="0"/>
              <a:cs typeface="Noto Sans" panose="020B050204050402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nl-NL" sz="1600" b="1" i="0" u="none" strike="noStrike" kern="1200" cap="none" spc="0" normalizeH="0" baseline="0" noProof="0" dirty="0">
                <a:ln>
                  <a:noFill/>
                </a:ln>
                <a:solidFill>
                  <a:srgbClr val="004876"/>
                </a:solidFill>
                <a:effectLst/>
                <a:uLnTx/>
                <a:uFillTx/>
                <a:latin typeface="Noto Sans" panose="020B0502040504020204" pitchFamily="34" charset="0"/>
                <a:ea typeface="Noto Sans" panose="020B0502040504020204" pitchFamily="34" charset="0"/>
                <a:cs typeface="Noto Sans" panose="020B0502040504020204" pitchFamily="34" charset="0"/>
              </a:rPr>
              <a:t>in de </a:t>
            </a:r>
            <a:r>
              <a:rPr kumimoji="0" lang="nl-NL" sz="1600" b="1" i="0" u="none" strike="noStrike" kern="1200" cap="none" spc="0" normalizeH="0" baseline="0" noProof="0" dirty="0" err="1">
                <a:ln>
                  <a:noFill/>
                </a:ln>
                <a:solidFill>
                  <a:srgbClr val="004876"/>
                </a:solidFill>
                <a:effectLst/>
                <a:uLnTx/>
                <a:uFillTx/>
                <a:latin typeface="Noto Sans" panose="020B0502040504020204" pitchFamily="34" charset="0"/>
                <a:ea typeface="Noto Sans" panose="020B0502040504020204" pitchFamily="34" charset="0"/>
                <a:cs typeface="Noto Sans" panose="020B0502040504020204" pitchFamily="34" charset="0"/>
              </a:rPr>
              <a:t>glomerulus</a:t>
            </a:r>
            <a:endParaRPr kumimoji="0" lang="nl-NL" sz="1600" b="1" i="0" u="none" strike="noStrike" kern="1200" cap="none" spc="0" normalizeH="0" baseline="0" noProof="0" dirty="0">
              <a:ln>
                <a:noFill/>
              </a:ln>
              <a:solidFill>
                <a:srgbClr val="004876"/>
              </a:solidFill>
              <a:effectLst/>
              <a:uLnTx/>
              <a:uFillTx/>
              <a:latin typeface="Noto Sans" panose="020B0502040504020204" pitchFamily="34" charset="0"/>
              <a:ea typeface="Noto Sans" panose="020B0502040504020204" pitchFamily="34" charset="0"/>
              <a:cs typeface="Noto Sans" panose="020B0502040504020204" pitchFamily="34" charset="0"/>
            </a:endParaRPr>
          </a:p>
        </p:txBody>
      </p:sp>
      <p:pic>
        <p:nvPicPr>
          <p:cNvPr id="13" name="Afbeelding 12">
            <a:extLst>
              <a:ext uri="{FF2B5EF4-FFF2-40B4-BE49-F238E27FC236}">
                <a16:creationId xmlns:a16="http://schemas.microsoft.com/office/drawing/2014/main" id="{E6A7BCB4-04A2-C41B-61AF-0053D59169F6}"/>
              </a:ext>
            </a:extLst>
          </p:cNvPr>
          <p:cNvPicPr>
            <a:picLocks noChangeAspect="1"/>
          </p:cNvPicPr>
          <p:nvPr/>
        </p:nvPicPr>
        <p:blipFill>
          <a:blip r:embed="rId3"/>
          <a:stretch>
            <a:fillRect/>
          </a:stretch>
        </p:blipFill>
        <p:spPr>
          <a:xfrm rot="14230558">
            <a:off x="6139857" y="3817515"/>
            <a:ext cx="2142331" cy="1141774"/>
          </a:xfrm>
          <a:prstGeom prst="rect">
            <a:avLst/>
          </a:prstGeom>
          <a:scene3d>
            <a:camera prst="orthographicFront">
              <a:rot lat="0" lon="10200000" rev="0"/>
            </a:camera>
            <a:lightRig rig="threePt" dir="t"/>
          </a:scene3d>
        </p:spPr>
      </p:pic>
    </p:spTree>
    <p:extLst>
      <p:ext uri="{BB962C8B-B14F-4D97-AF65-F5344CB8AC3E}">
        <p14:creationId xmlns:p14="http://schemas.microsoft.com/office/powerpoint/2010/main" val="137445934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125FAA-8C8E-BEA5-3E96-1688B27474A3}"/>
            </a:ext>
          </a:extLst>
        </p:cNvPr>
        <p:cNvGrpSpPr/>
        <p:nvPr/>
      </p:nvGrpSpPr>
      <p:grpSpPr>
        <a:xfrm>
          <a:off x="0" y="0"/>
          <a:ext cx="0" cy="0"/>
          <a:chOff x="0" y="0"/>
          <a:chExt cx="0" cy="0"/>
        </a:xfrm>
      </p:grpSpPr>
      <p:sp>
        <p:nvSpPr>
          <p:cNvPr id="6" name="Titel 5">
            <a:extLst>
              <a:ext uri="{FF2B5EF4-FFF2-40B4-BE49-F238E27FC236}">
                <a16:creationId xmlns:a16="http://schemas.microsoft.com/office/drawing/2014/main" id="{A035B548-86DC-F9A4-8E50-51B637090E83}"/>
              </a:ext>
            </a:extLst>
          </p:cNvPr>
          <p:cNvSpPr>
            <a:spLocks noGrp="1"/>
          </p:cNvSpPr>
          <p:nvPr>
            <p:ph type="title"/>
          </p:nvPr>
        </p:nvSpPr>
        <p:spPr>
          <a:xfrm>
            <a:off x="523800" y="288463"/>
            <a:ext cx="10972800" cy="1143000"/>
          </a:xfrm>
        </p:spPr>
        <p:txBody>
          <a:bodyPr/>
          <a:lstStyle/>
          <a:p>
            <a:r>
              <a:rPr lang="nl-NL" dirty="0"/>
              <a:t>Hoe bescherm je de nier?</a:t>
            </a:r>
          </a:p>
        </p:txBody>
      </p:sp>
      <p:sp>
        <p:nvSpPr>
          <p:cNvPr id="7" name="Tijdelijke aanduiding voor tekst 6">
            <a:extLst>
              <a:ext uri="{FF2B5EF4-FFF2-40B4-BE49-F238E27FC236}">
                <a16:creationId xmlns:a16="http://schemas.microsoft.com/office/drawing/2014/main" id="{BC657449-08E2-3976-55B6-93DC86E01606}"/>
              </a:ext>
            </a:extLst>
          </p:cNvPr>
          <p:cNvSpPr>
            <a:spLocks noGrp="1"/>
          </p:cNvSpPr>
          <p:nvPr>
            <p:ph type="body" sz="quarter" idx="12"/>
          </p:nvPr>
        </p:nvSpPr>
        <p:spPr/>
        <p:txBody>
          <a:bodyPr>
            <a:normAutofit/>
          </a:bodyPr>
          <a:lstStyle/>
          <a:p>
            <a:endParaRPr lang="nl-NL" sz="1800" dirty="0"/>
          </a:p>
          <a:p>
            <a:endParaRPr lang="nl-NL" sz="1800" dirty="0"/>
          </a:p>
          <a:p>
            <a:endParaRPr lang="nl-NL" sz="1800" dirty="0"/>
          </a:p>
        </p:txBody>
      </p:sp>
      <p:pic>
        <p:nvPicPr>
          <p:cNvPr id="4" name="Picture 8" descr="page26image5138176">
            <a:extLst>
              <a:ext uri="{FF2B5EF4-FFF2-40B4-BE49-F238E27FC236}">
                <a16:creationId xmlns:a16="http://schemas.microsoft.com/office/drawing/2014/main" id="{5A59E6B2-4095-99B7-8324-37AA75639C9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363609" y="1156774"/>
            <a:ext cx="3464781" cy="488639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2607338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8A42021-BF48-BFD8-6FFC-3018608728D5}"/>
            </a:ext>
          </a:extLst>
        </p:cNvPr>
        <p:cNvGrpSpPr/>
        <p:nvPr/>
      </p:nvGrpSpPr>
      <p:grpSpPr>
        <a:xfrm>
          <a:off x="0" y="0"/>
          <a:ext cx="0" cy="0"/>
          <a:chOff x="0" y="0"/>
          <a:chExt cx="0" cy="0"/>
        </a:xfrm>
      </p:grpSpPr>
      <p:sp>
        <p:nvSpPr>
          <p:cNvPr id="6" name="Titel 5">
            <a:extLst>
              <a:ext uri="{FF2B5EF4-FFF2-40B4-BE49-F238E27FC236}">
                <a16:creationId xmlns:a16="http://schemas.microsoft.com/office/drawing/2014/main" id="{B31C7125-72A9-23CD-7EA0-F3359E246532}"/>
              </a:ext>
            </a:extLst>
          </p:cNvPr>
          <p:cNvSpPr>
            <a:spLocks noGrp="1"/>
          </p:cNvSpPr>
          <p:nvPr>
            <p:ph type="title"/>
          </p:nvPr>
        </p:nvSpPr>
        <p:spPr>
          <a:xfrm>
            <a:off x="523800" y="288463"/>
            <a:ext cx="10972800" cy="1143000"/>
          </a:xfrm>
        </p:spPr>
        <p:txBody>
          <a:bodyPr/>
          <a:lstStyle/>
          <a:p>
            <a:r>
              <a:rPr lang="nl-NL" dirty="0"/>
              <a:t>Hoe bescherm je de nier?</a:t>
            </a:r>
          </a:p>
        </p:txBody>
      </p:sp>
      <p:sp>
        <p:nvSpPr>
          <p:cNvPr id="7" name="Tijdelijke aanduiding voor tekst 6">
            <a:extLst>
              <a:ext uri="{FF2B5EF4-FFF2-40B4-BE49-F238E27FC236}">
                <a16:creationId xmlns:a16="http://schemas.microsoft.com/office/drawing/2014/main" id="{6B6324E9-2DC9-C096-B563-D4172F5AF9BA}"/>
              </a:ext>
            </a:extLst>
          </p:cNvPr>
          <p:cNvSpPr>
            <a:spLocks noGrp="1"/>
          </p:cNvSpPr>
          <p:nvPr>
            <p:ph type="body" sz="quarter" idx="12"/>
          </p:nvPr>
        </p:nvSpPr>
        <p:spPr/>
        <p:txBody>
          <a:bodyPr>
            <a:normAutofit/>
          </a:bodyPr>
          <a:lstStyle/>
          <a:p>
            <a:endParaRPr lang="nl-NL" sz="1800" dirty="0"/>
          </a:p>
          <a:p>
            <a:endParaRPr lang="nl-NL" sz="1800" dirty="0"/>
          </a:p>
          <a:p>
            <a:endParaRPr lang="nl-NL" sz="1800" dirty="0"/>
          </a:p>
        </p:txBody>
      </p:sp>
      <p:pic>
        <p:nvPicPr>
          <p:cNvPr id="4" name="Picture 8" descr="page26image5138176">
            <a:extLst>
              <a:ext uri="{FF2B5EF4-FFF2-40B4-BE49-F238E27FC236}">
                <a16:creationId xmlns:a16="http://schemas.microsoft.com/office/drawing/2014/main" id="{D88B95A2-D909-73D4-1E26-8DF008D8C8F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363609" y="1156774"/>
            <a:ext cx="3464781" cy="4886399"/>
          </a:xfrm>
          <a:prstGeom prst="rect">
            <a:avLst/>
          </a:prstGeom>
          <a:noFill/>
          <a:extLst>
            <a:ext uri="{909E8E84-426E-40DD-AFC4-6F175D3DCCD1}">
              <a14:hiddenFill xmlns:a14="http://schemas.microsoft.com/office/drawing/2010/main">
                <a:solidFill>
                  <a:srgbClr val="FFFFFF"/>
                </a:solidFill>
              </a14:hiddenFill>
            </a:ext>
          </a:extLst>
        </p:spPr>
      </p:pic>
      <p:pic>
        <p:nvPicPr>
          <p:cNvPr id="5" name="Afbeelding 4">
            <a:extLst>
              <a:ext uri="{FF2B5EF4-FFF2-40B4-BE49-F238E27FC236}">
                <a16:creationId xmlns:a16="http://schemas.microsoft.com/office/drawing/2014/main" id="{A6D10330-CFF8-DEA3-C7D1-3B5D12A12F41}"/>
              </a:ext>
            </a:extLst>
          </p:cNvPr>
          <p:cNvPicPr>
            <a:picLocks noChangeAspect="1"/>
          </p:cNvPicPr>
          <p:nvPr/>
        </p:nvPicPr>
        <p:blipFill>
          <a:blip r:embed="rId3"/>
          <a:stretch>
            <a:fillRect/>
          </a:stretch>
        </p:blipFill>
        <p:spPr>
          <a:xfrm rot="16200000">
            <a:off x="2805152" y="2352517"/>
            <a:ext cx="1969172" cy="1095546"/>
          </a:xfrm>
          <a:prstGeom prst="rect">
            <a:avLst/>
          </a:prstGeom>
        </p:spPr>
      </p:pic>
      <p:sp>
        <p:nvSpPr>
          <p:cNvPr id="8" name="Tekstvak 7">
            <a:extLst>
              <a:ext uri="{FF2B5EF4-FFF2-40B4-BE49-F238E27FC236}">
                <a16:creationId xmlns:a16="http://schemas.microsoft.com/office/drawing/2014/main" id="{2F6141E9-C7E4-32B6-6E44-DCC51FC4181F}"/>
              </a:ext>
            </a:extLst>
          </p:cNvPr>
          <p:cNvSpPr txBox="1"/>
          <p:nvPr/>
        </p:nvSpPr>
        <p:spPr>
          <a:xfrm>
            <a:off x="1479281" y="3863878"/>
            <a:ext cx="3004509" cy="1323439"/>
          </a:xfrm>
          <a:prstGeom prst="rect">
            <a:avLst/>
          </a:prstGeom>
          <a:noFill/>
          <a:ln w="76200">
            <a:solidFill>
              <a:srgbClr val="2F9FE3"/>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l-NL" sz="1600" b="1" i="0" u="none" strike="noStrike" kern="1200" cap="none" spc="0" normalizeH="0" baseline="0" noProof="0" dirty="0">
                <a:ln>
                  <a:noFill/>
                </a:ln>
                <a:solidFill>
                  <a:srgbClr val="004876"/>
                </a:solidFill>
                <a:effectLst/>
                <a:uLnTx/>
                <a:uFillTx/>
                <a:latin typeface="Noto Sans" panose="020B0502040504020204" pitchFamily="34" charset="0"/>
                <a:ea typeface="Noto Sans" panose="020B0502040504020204" pitchFamily="34" charset="0"/>
                <a:cs typeface="Noto Sans" panose="020B0502040504020204" pitchFamily="34" charset="0"/>
              </a:rPr>
              <a:t>Lagere bloeddruk</a:t>
            </a:r>
          </a:p>
          <a:p>
            <a:pPr marL="0" marR="0" lvl="0" indent="0" algn="ctr" defTabSz="914400" rtl="0" eaLnBrk="1" fontAlgn="auto" latinLnBrk="0" hangingPunct="1">
              <a:lnSpc>
                <a:spcPct val="100000"/>
              </a:lnSpc>
              <a:spcBef>
                <a:spcPts val="0"/>
              </a:spcBef>
              <a:spcAft>
                <a:spcPts val="0"/>
              </a:spcAft>
              <a:buClrTx/>
              <a:buSzTx/>
              <a:buFontTx/>
              <a:buNone/>
              <a:tabLst/>
              <a:defRPr/>
            </a:pPr>
            <a:endParaRPr lang="nl-NL" sz="1600" b="1" dirty="0">
              <a:solidFill>
                <a:srgbClr val="004876"/>
              </a:solidFill>
              <a:latin typeface="Noto Sans" panose="020B0502040504020204" pitchFamily="34" charset="0"/>
              <a:ea typeface="Noto Sans" panose="020B0502040504020204" pitchFamily="34" charset="0"/>
              <a:cs typeface="Noto Sans" panose="020B050204050402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lang="nl-NL" sz="1600" b="1" dirty="0">
                <a:solidFill>
                  <a:srgbClr val="004876"/>
                </a:solidFill>
                <a:latin typeface="Noto Sans" panose="020B0502040504020204" pitchFamily="34" charset="0"/>
                <a:ea typeface="Noto Sans" panose="020B0502040504020204" pitchFamily="34" charset="0"/>
                <a:cs typeface="Noto Sans" panose="020B0502040504020204" pitchFamily="34" charset="0"/>
              </a:rPr>
              <a:t>Goed HbA1c</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nl-NL" sz="1600" b="1" i="0" u="none" strike="noStrike" kern="1200" cap="none" spc="0" normalizeH="0" baseline="0" noProof="0" dirty="0">
                <a:ln>
                  <a:noFill/>
                </a:ln>
                <a:solidFill>
                  <a:srgbClr val="004876"/>
                </a:solidFill>
                <a:effectLst/>
                <a:uLnTx/>
                <a:uFillTx/>
                <a:latin typeface="Noto Sans" panose="020B0502040504020204" pitchFamily="34" charset="0"/>
                <a:ea typeface="Noto Sans" panose="020B0502040504020204" pitchFamily="34" charset="0"/>
                <a:cs typeface="Noto Sans" panose="020B0502040504020204" pitchFamily="34" charset="0"/>
              </a:rPr>
              <a:t>(minder verwijding afferente vat)</a:t>
            </a:r>
          </a:p>
        </p:txBody>
      </p:sp>
    </p:spTree>
    <p:extLst>
      <p:ext uri="{BB962C8B-B14F-4D97-AF65-F5344CB8AC3E}">
        <p14:creationId xmlns:p14="http://schemas.microsoft.com/office/powerpoint/2010/main" val="275721101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A95A609-7837-9B83-9F40-6408E4E15948}"/>
            </a:ext>
          </a:extLst>
        </p:cNvPr>
        <p:cNvGrpSpPr/>
        <p:nvPr/>
      </p:nvGrpSpPr>
      <p:grpSpPr>
        <a:xfrm>
          <a:off x="0" y="0"/>
          <a:ext cx="0" cy="0"/>
          <a:chOff x="0" y="0"/>
          <a:chExt cx="0" cy="0"/>
        </a:xfrm>
      </p:grpSpPr>
      <p:sp>
        <p:nvSpPr>
          <p:cNvPr id="6" name="Titel 5">
            <a:extLst>
              <a:ext uri="{FF2B5EF4-FFF2-40B4-BE49-F238E27FC236}">
                <a16:creationId xmlns:a16="http://schemas.microsoft.com/office/drawing/2014/main" id="{F36A9600-3768-0A12-B8E3-8420309E7D2F}"/>
              </a:ext>
            </a:extLst>
          </p:cNvPr>
          <p:cNvSpPr>
            <a:spLocks noGrp="1"/>
          </p:cNvSpPr>
          <p:nvPr>
            <p:ph type="title"/>
          </p:nvPr>
        </p:nvSpPr>
        <p:spPr>
          <a:xfrm>
            <a:off x="523800" y="288463"/>
            <a:ext cx="10972800" cy="1143000"/>
          </a:xfrm>
        </p:spPr>
        <p:txBody>
          <a:bodyPr/>
          <a:lstStyle/>
          <a:p>
            <a:r>
              <a:rPr lang="nl-NL" dirty="0"/>
              <a:t>Hoe bescherm je de nier?</a:t>
            </a:r>
          </a:p>
        </p:txBody>
      </p:sp>
      <p:sp>
        <p:nvSpPr>
          <p:cNvPr id="7" name="Tijdelijke aanduiding voor tekst 6">
            <a:extLst>
              <a:ext uri="{FF2B5EF4-FFF2-40B4-BE49-F238E27FC236}">
                <a16:creationId xmlns:a16="http://schemas.microsoft.com/office/drawing/2014/main" id="{DF5BB52B-BD16-8F9C-7854-BA0575FD3B45}"/>
              </a:ext>
            </a:extLst>
          </p:cNvPr>
          <p:cNvSpPr>
            <a:spLocks noGrp="1"/>
          </p:cNvSpPr>
          <p:nvPr>
            <p:ph type="body" sz="quarter" idx="12"/>
          </p:nvPr>
        </p:nvSpPr>
        <p:spPr/>
        <p:txBody>
          <a:bodyPr>
            <a:normAutofit/>
          </a:bodyPr>
          <a:lstStyle/>
          <a:p>
            <a:endParaRPr lang="nl-NL" sz="1800" dirty="0"/>
          </a:p>
          <a:p>
            <a:endParaRPr lang="nl-NL" sz="1800" dirty="0"/>
          </a:p>
          <a:p>
            <a:endParaRPr lang="nl-NL" sz="1800" dirty="0"/>
          </a:p>
        </p:txBody>
      </p:sp>
      <p:pic>
        <p:nvPicPr>
          <p:cNvPr id="4" name="Picture 8" descr="page26image5138176">
            <a:extLst>
              <a:ext uri="{FF2B5EF4-FFF2-40B4-BE49-F238E27FC236}">
                <a16:creationId xmlns:a16="http://schemas.microsoft.com/office/drawing/2014/main" id="{972DD446-56DD-B223-9C1D-94DD9BF0A3A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363609" y="1156774"/>
            <a:ext cx="3464781" cy="4886399"/>
          </a:xfrm>
          <a:prstGeom prst="rect">
            <a:avLst/>
          </a:prstGeom>
          <a:noFill/>
          <a:extLst>
            <a:ext uri="{909E8E84-426E-40DD-AFC4-6F175D3DCCD1}">
              <a14:hiddenFill xmlns:a14="http://schemas.microsoft.com/office/drawing/2010/main">
                <a:solidFill>
                  <a:srgbClr val="FFFFFF"/>
                </a:solidFill>
              </a14:hiddenFill>
            </a:ext>
          </a:extLst>
        </p:spPr>
      </p:pic>
      <p:pic>
        <p:nvPicPr>
          <p:cNvPr id="5" name="Afbeelding 4">
            <a:extLst>
              <a:ext uri="{FF2B5EF4-FFF2-40B4-BE49-F238E27FC236}">
                <a16:creationId xmlns:a16="http://schemas.microsoft.com/office/drawing/2014/main" id="{F4A3C36D-0627-991B-BF88-7896798E20AC}"/>
              </a:ext>
            </a:extLst>
          </p:cNvPr>
          <p:cNvPicPr>
            <a:picLocks noChangeAspect="1"/>
          </p:cNvPicPr>
          <p:nvPr/>
        </p:nvPicPr>
        <p:blipFill>
          <a:blip r:embed="rId3"/>
          <a:stretch>
            <a:fillRect/>
          </a:stretch>
        </p:blipFill>
        <p:spPr>
          <a:xfrm rot="16200000">
            <a:off x="2805152" y="2352517"/>
            <a:ext cx="1969172" cy="1095546"/>
          </a:xfrm>
          <a:prstGeom prst="rect">
            <a:avLst/>
          </a:prstGeom>
        </p:spPr>
      </p:pic>
      <p:sp>
        <p:nvSpPr>
          <p:cNvPr id="8" name="Tekstvak 7">
            <a:extLst>
              <a:ext uri="{FF2B5EF4-FFF2-40B4-BE49-F238E27FC236}">
                <a16:creationId xmlns:a16="http://schemas.microsoft.com/office/drawing/2014/main" id="{063B2937-155A-D0F5-3816-78A93506F8ED}"/>
              </a:ext>
            </a:extLst>
          </p:cNvPr>
          <p:cNvSpPr txBox="1"/>
          <p:nvPr/>
        </p:nvSpPr>
        <p:spPr>
          <a:xfrm>
            <a:off x="1479281" y="3863878"/>
            <a:ext cx="3004509" cy="1323439"/>
          </a:xfrm>
          <a:prstGeom prst="rect">
            <a:avLst/>
          </a:prstGeom>
          <a:noFill/>
          <a:ln w="76200">
            <a:solidFill>
              <a:srgbClr val="2F9FE3"/>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l-NL" sz="1600" b="1" i="0" u="none" strike="noStrike" kern="1200" cap="none" spc="0" normalizeH="0" baseline="0" noProof="0" dirty="0">
                <a:ln>
                  <a:noFill/>
                </a:ln>
                <a:solidFill>
                  <a:srgbClr val="004876"/>
                </a:solidFill>
                <a:effectLst/>
                <a:uLnTx/>
                <a:uFillTx/>
                <a:latin typeface="Noto Sans" panose="020B0502040504020204" pitchFamily="34" charset="0"/>
                <a:ea typeface="Noto Sans" panose="020B0502040504020204" pitchFamily="34" charset="0"/>
                <a:cs typeface="Noto Sans" panose="020B0502040504020204" pitchFamily="34" charset="0"/>
              </a:rPr>
              <a:t>Lagere bloeddruk</a:t>
            </a:r>
          </a:p>
          <a:p>
            <a:pPr marL="0" marR="0" lvl="0" indent="0" algn="ctr" defTabSz="914400" rtl="0" eaLnBrk="1" fontAlgn="auto" latinLnBrk="0" hangingPunct="1">
              <a:lnSpc>
                <a:spcPct val="100000"/>
              </a:lnSpc>
              <a:spcBef>
                <a:spcPts val="0"/>
              </a:spcBef>
              <a:spcAft>
                <a:spcPts val="0"/>
              </a:spcAft>
              <a:buClrTx/>
              <a:buSzTx/>
              <a:buFontTx/>
              <a:buNone/>
              <a:tabLst/>
              <a:defRPr/>
            </a:pPr>
            <a:endParaRPr lang="nl-NL" sz="1600" b="1" dirty="0">
              <a:solidFill>
                <a:srgbClr val="004876"/>
              </a:solidFill>
              <a:latin typeface="Noto Sans" panose="020B0502040504020204" pitchFamily="34" charset="0"/>
              <a:ea typeface="Noto Sans" panose="020B0502040504020204" pitchFamily="34" charset="0"/>
              <a:cs typeface="Noto Sans" panose="020B050204050402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lang="nl-NL" sz="1600" b="1" dirty="0">
                <a:solidFill>
                  <a:srgbClr val="004876"/>
                </a:solidFill>
                <a:latin typeface="Noto Sans" panose="020B0502040504020204" pitchFamily="34" charset="0"/>
                <a:ea typeface="Noto Sans" panose="020B0502040504020204" pitchFamily="34" charset="0"/>
                <a:cs typeface="Noto Sans" panose="020B0502040504020204" pitchFamily="34" charset="0"/>
              </a:rPr>
              <a:t>Goed HbA1c</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nl-NL" sz="1600" b="1" i="0" u="none" strike="noStrike" kern="1200" cap="none" spc="0" normalizeH="0" baseline="0" noProof="0" dirty="0">
                <a:ln>
                  <a:noFill/>
                </a:ln>
                <a:solidFill>
                  <a:srgbClr val="004876"/>
                </a:solidFill>
                <a:effectLst/>
                <a:uLnTx/>
                <a:uFillTx/>
                <a:latin typeface="Noto Sans" panose="020B0502040504020204" pitchFamily="34" charset="0"/>
                <a:ea typeface="Noto Sans" panose="020B0502040504020204" pitchFamily="34" charset="0"/>
                <a:cs typeface="Noto Sans" panose="020B0502040504020204" pitchFamily="34" charset="0"/>
              </a:rPr>
              <a:t>(minder verwijding afferente vat)</a:t>
            </a:r>
          </a:p>
        </p:txBody>
      </p:sp>
      <p:sp>
        <p:nvSpPr>
          <p:cNvPr id="10" name="Pijl: omhoog/omlaag 7">
            <a:extLst>
              <a:ext uri="{FF2B5EF4-FFF2-40B4-BE49-F238E27FC236}">
                <a16:creationId xmlns:a16="http://schemas.microsoft.com/office/drawing/2014/main" id="{9B17AAA6-7BDD-EA66-AA9F-3487EDB30719}"/>
              </a:ext>
            </a:extLst>
          </p:cNvPr>
          <p:cNvSpPr/>
          <p:nvPr/>
        </p:nvSpPr>
        <p:spPr>
          <a:xfrm>
            <a:off x="7211022" y="1867726"/>
            <a:ext cx="288032" cy="864096"/>
          </a:xfrm>
          <a:prstGeom prst="upDownArrow">
            <a:avLst/>
          </a:prstGeom>
          <a:solidFill>
            <a:srgbClr val="2F9FE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1800" b="0" i="0" u="none" strike="noStrike" kern="1200" cap="none" spc="0" normalizeH="0" baseline="0" noProof="0">
              <a:ln>
                <a:noFill/>
              </a:ln>
              <a:solidFill>
                <a:prstClr val="white"/>
              </a:solidFill>
              <a:effectLst/>
              <a:uLnTx/>
              <a:uFillTx/>
              <a:latin typeface="Arial"/>
              <a:ea typeface="+mn-ea"/>
              <a:cs typeface="+mn-cs"/>
            </a:endParaRPr>
          </a:p>
        </p:txBody>
      </p:sp>
      <p:sp>
        <p:nvSpPr>
          <p:cNvPr id="11" name="Tekstvak 10">
            <a:extLst>
              <a:ext uri="{FF2B5EF4-FFF2-40B4-BE49-F238E27FC236}">
                <a16:creationId xmlns:a16="http://schemas.microsoft.com/office/drawing/2014/main" id="{C594EB32-9BD0-EEA4-1649-0A8F83ED21B9}"/>
              </a:ext>
            </a:extLst>
          </p:cNvPr>
          <p:cNvSpPr txBox="1"/>
          <p:nvPr/>
        </p:nvSpPr>
        <p:spPr>
          <a:xfrm>
            <a:off x="8474518" y="1144293"/>
            <a:ext cx="3004509" cy="1077218"/>
          </a:xfrm>
          <a:prstGeom prst="rect">
            <a:avLst/>
          </a:prstGeom>
          <a:noFill/>
          <a:ln w="76200">
            <a:solidFill>
              <a:srgbClr val="2F9FE3"/>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l-NL" sz="1600" b="1" i="0" u="none" strike="noStrike" kern="1200" cap="none" spc="0" normalizeH="0" baseline="0" noProof="0" dirty="0">
                <a:ln>
                  <a:noFill/>
                </a:ln>
                <a:solidFill>
                  <a:srgbClr val="004876"/>
                </a:solidFill>
                <a:effectLst/>
                <a:uLnTx/>
                <a:uFillTx/>
                <a:latin typeface="Noto Sans" panose="020B0502040504020204" pitchFamily="34" charset="0"/>
                <a:ea typeface="Noto Sans" panose="020B0502040504020204" pitchFamily="34" charset="0"/>
                <a:cs typeface="Noto Sans" panose="020B0502040504020204" pitchFamily="34" charset="0"/>
              </a:rPr>
              <a:t>Speciale medicatie</a:t>
            </a:r>
          </a:p>
          <a:p>
            <a:pPr marL="0" marR="0" lvl="0" indent="0" algn="ctr" defTabSz="914400" rtl="0" eaLnBrk="1" fontAlgn="auto" latinLnBrk="0" hangingPunct="1">
              <a:lnSpc>
                <a:spcPct val="100000"/>
              </a:lnSpc>
              <a:spcBef>
                <a:spcPts val="0"/>
              </a:spcBef>
              <a:spcAft>
                <a:spcPts val="0"/>
              </a:spcAft>
              <a:buClrTx/>
              <a:buSzTx/>
              <a:buFontTx/>
              <a:buNone/>
              <a:tabLst/>
              <a:defRPr/>
            </a:pPr>
            <a:endParaRPr lang="nl-NL" sz="1600" b="1" dirty="0">
              <a:solidFill>
                <a:srgbClr val="004876"/>
              </a:solidFill>
              <a:latin typeface="Noto Sans" panose="020B0502040504020204" pitchFamily="34" charset="0"/>
              <a:ea typeface="Noto Sans" panose="020B0502040504020204" pitchFamily="34" charset="0"/>
              <a:cs typeface="Noto Sans" panose="020B050204050402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lang="nl-NL" sz="1600" b="1" dirty="0">
                <a:solidFill>
                  <a:srgbClr val="004876"/>
                </a:solidFill>
                <a:latin typeface="Noto Sans" panose="020B0502040504020204" pitchFamily="34" charset="0"/>
                <a:ea typeface="Noto Sans" panose="020B0502040504020204" pitchFamily="34" charset="0"/>
                <a:cs typeface="Noto Sans" panose="020B0502040504020204" pitchFamily="34" charset="0"/>
              </a:rPr>
              <a:t>d</a:t>
            </a:r>
            <a:r>
              <a:rPr kumimoji="0" lang="nl-NL" sz="1600" b="1" i="0" u="none" strike="noStrike" kern="1200" cap="none" spc="0" normalizeH="0" baseline="0" noProof="0" dirty="0">
                <a:ln>
                  <a:noFill/>
                </a:ln>
                <a:solidFill>
                  <a:srgbClr val="004876"/>
                </a:solidFill>
                <a:effectLst/>
                <a:uLnTx/>
                <a:uFillTx/>
                <a:latin typeface="Noto Sans" panose="020B0502040504020204" pitchFamily="34" charset="0"/>
                <a:ea typeface="Noto Sans" panose="020B0502040504020204" pitchFamily="34" charset="0"/>
                <a:cs typeface="Noto Sans" panose="020B0502040504020204" pitchFamily="34" charset="0"/>
              </a:rPr>
              <a:t>ie het efferente bloedvat verwijden</a:t>
            </a:r>
          </a:p>
        </p:txBody>
      </p:sp>
      <p:pic>
        <p:nvPicPr>
          <p:cNvPr id="14" name="Afbeelding 13">
            <a:extLst>
              <a:ext uri="{FF2B5EF4-FFF2-40B4-BE49-F238E27FC236}">
                <a16:creationId xmlns:a16="http://schemas.microsoft.com/office/drawing/2014/main" id="{8C7884A0-4F72-1F59-A8DF-4534A86D6151}"/>
              </a:ext>
            </a:extLst>
          </p:cNvPr>
          <p:cNvPicPr>
            <a:picLocks noChangeAspect="1"/>
          </p:cNvPicPr>
          <p:nvPr/>
        </p:nvPicPr>
        <p:blipFill>
          <a:blip r:embed="rId3"/>
          <a:stretch>
            <a:fillRect/>
          </a:stretch>
        </p:blipFill>
        <p:spPr>
          <a:xfrm rot="18730435">
            <a:off x="7076224" y="1244241"/>
            <a:ext cx="1344084" cy="747779"/>
          </a:xfrm>
          <a:prstGeom prst="rect">
            <a:avLst/>
          </a:prstGeom>
        </p:spPr>
      </p:pic>
    </p:spTree>
    <p:extLst>
      <p:ext uri="{BB962C8B-B14F-4D97-AF65-F5344CB8AC3E}">
        <p14:creationId xmlns:p14="http://schemas.microsoft.com/office/powerpoint/2010/main" val="26793799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544E2F-810C-00B7-108F-8005DB0EF439}"/>
            </a:ext>
          </a:extLst>
        </p:cNvPr>
        <p:cNvGrpSpPr/>
        <p:nvPr/>
      </p:nvGrpSpPr>
      <p:grpSpPr>
        <a:xfrm>
          <a:off x="0" y="0"/>
          <a:ext cx="0" cy="0"/>
          <a:chOff x="0" y="0"/>
          <a:chExt cx="0" cy="0"/>
        </a:xfrm>
      </p:grpSpPr>
      <p:sp>
        <p:nvSpPr>
          <p:cNvPr id="6" name="Titel 5">
            <a:extLst>
              <a:ext uri="{FF2B5EF4-FFF2-40B4-BE49-F238E27FC236}">
                <a16:creationId xmlns:a16="http://schemas.microsoft.com/office/drawing/2014/main" id="{3962A785-D26E-0BF2-873E-A9B62DD7C0A5}"/>
              </a:ext>
            </a:extLst>
          </p:cNvPr>
          <p:cNvSpPr>
            <a:spLocks noGrp="1"/>
          </p:cNvSpPr>
          <p:nvPr>
            <p:ph type="title"/>
          </p:nvPr>
        </p:nvSpPr>
        <p:spPr>
          <a:xfrm>
            <a:off x="523800" y="288463"/>
            <a:ext cx="10972800" cy="1143000"/>
          </a:xfrm>
        </p:spPr>
        <p:txBody>
          <a:bodyPr/>
          <a:lstStyle/>
          <a:p>
            <a:r>
              <a:rPr lang="nl-NL" dirty="0"/>
              <a:t>Hoe bescherm je de nier?</a:t>
            </a:r>
          </a:p>
        </p:txBody>
      </p:sp>
      <p:sp>
        <p:nvSpPr>
          <p:cNvPr id="7" name="Tijdelijke aanduiding voor tekst 6">
            <a:extLst>
              <a:ext uri="{FF2B5EF4-FFF2-40B4-BE49-F238E27FC236}">
                <a16:creationId xmlns:a16="http://schemas.microsoft.com/office/drawing/2014/main" id="{F0D5C9EB-9A58-3571-EC26-427BD8A0F66F}"/>
              </a:ext>
            </a:extLst>
          </p:cNvPr>
          <p:cNvSpPr>
            <a:spLocks noGrp="1"/>
          </p:cNvSpPr>
          <p:nvPr>
            <p:ph type="body" sz="quarter" idx="12"/>
          </p:nvPr>
        </p:nvSpPr>
        <p:spPr/>
        <p:txBody>
          <a:bodyPr>
            <a:normAutofit/>
          </a:bodyPr>
          <a:lstStyle/>
          <a:p>
            <a:endParaRPr lang="nl-NL" sz="1800" dirty="0"/>
          </a:p>
          <a:p>
            <a:endParaRPr lang="nl-NL" sz="1800" dirty="0"/>
          </a:p>
          <a:p>
            <a:endParaRPr lang="nl-NL" sz="1800" dirty="0"/>
          </a:p>
        </p:txBody>
      </p:sp>
      <p:pic>
        <p:nvPicPr>
          <p:cNvPr id="4" name="Picture 8" descr="page26image5138176">
            <a:extLst>
              <a:ext uri="{FF2B5EF4-FFF2-40B4-BE49-F238E27FC236}">
                <a16:creationId xmlns:a16="http://schemas.microsoft.com/office/drawing/2014/main" id="{F71F4F07-2CC3-239B-D1FA-05566EC427E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363609" y="1156774"/>
            <a:ext cx="3464781" cy="4886399"/>
          </a:xfrm>
          <a:prstGeom prst="rect">
            <a:avLst/>
          </a:prstGeom>
          <a:noFill/>
          <a:extLst>
            <a:ext uri="{909E8E84-426E-40DD-AFC4-6F175D3DCCD1}">
              <a14:hiddenFill xmlns:a14="http://schemas.microsoft.com/office/drawing/2010/main">
                <a:solidFill>
                  <a:srgbClr val="FFFFFF"/>
                </a:solidFill>
              </a14:hiddenFill>
            </a:ext>
          </a:extLst>
        </p:spPr>
      </p:pic>
      <p:pic>
        <p:nvPicPr>
          <p:cNvPr id="5" name="Afbeelding 4">
            <a:extLst>
              <a:ext uri="{FF2B5EF4-FFF2-40B4-BE49-F238E27FC236}">
                <a16:creationId xmlns:a16="http://schemas.microsoft.com/office/drawing/2014/main" id="{57702358-1ED6-5E86-9FE9-00E4706EAFBB}"/>
              </a:ext>
            </a:extLst>
          </p:cNvPr>
          <p:cNvPicPr>
            <a:picLocks noChangeAspect="1"/>
          </p:cNvPicPr>
          <p:nvPr/>
        </p:nvPicPr>
        <p:blipFill>
          <a:blip r:embed="rId3"/>
          <a:stretch>
            <a:fillRect/>
          </a:stretch>
        </p:blipFill>
        <p:spPr>
          <a:xfrm rot="16200000">
            <a:off x="2805152" y="2352517"/>
            <a:ext cx="1969172" cy="1095546"/>
          </a:xfrm>
          <a:prstGeom prst="rect">
            <a:avLst/>
          </a:prstGeom>
        </p:spPr>
      </p:pic>
      <p:sp>
        <p:nvSpPr>
          <p:cNvPr id="8" name="Tekstvak 7">
            <a:extLst>
              <a:ext uri="{FF2B5EF4-FFF2-40B4-BE49-F238E27FC236}">
                <a16:creationId xmlns:a16="http://schemas.microsoft.com/office/drawing/2014/main" id="{EF58912F-4F1D-ECDF-9A01-B1EBC68E66F5}"/>
              </a:ext>
            </a:extLst>
          </p:cNvPr>
          <p:cNvSpPr txBox="1"/>
          <p:nvPr/>
        </p:nvSpPr>
        <p:spPr>
          <a:xfrm>
            <a:off x="1479281" y="3863878"/>
            <a:ext cx="3004509" cy="1323439"/>
          </a:xfrm>
          <a:prstGeom prst="rect">
            <a:avLst/>
          </a:prstGeom>
          <a:noFill/>
          <a:ln w="76200">
            <a:solidFill>
              <a:srgbClr val="2F9FE3"/>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l-NL" sz="1600" b="1" i="0" u="none" strike="noStrike" kern="1200" cap="none" spc="0" normalizeH="0" baseline="0" noProof="0" dirty="0">
                <a:ln>
                  <a:noFill/>
                </a:ln>
                <a:solidFill>
                  <a:srgbClr val="004876"/>
                </a:solidFill>
                <a:effectLst/>
                <a:uLnTx/>
                <a:uFillTx/>
                <a:latin typeface="Noto Sans" panose="020B0502040504020204" pitchFamily="34" charset="0"/>
                <a:ea typeface="Noto Sans" panose="020B0502040504020204" pitchFamily="34" charset="0"/>
                <a:cs typeface="Noto Sans" panose="020B0502040504020204" pitchFamily="34" charset="0"/>
              </a:rPr>
              <a:t>Lagere bloeddruk</a:t>
            </a:r>
          </a:p>
          <a:p>
            <a:pPr marL="0" marR="0" lvl="0" indent="0" algn="ctr" defTabSz="914400" rtl="0" eaLnBrk="1" fontAlgn="auto" latinLnBrk="0" hangingPunct="1">
              <a:lnSpc>
                <a:spcPct val="100000"/>
              </a:lnSpc>
              <a:spcBef>
                <a:spcPts val="0"/>
              </a:spcBef>
              <a:spcAft>
                <a:spcPts val="0"/>
              </a:spcAft>
              <a:buClrTx/>
              <a:buSzTx/>
              <a:buFontTx/>
              <a:buNone/>
              <a:tabLst/>
              <a:defRPr/>
            </a:pPr>
            <a:endParaRPr lang="nl-NL" sz="1600" b="1" dirty="0">
              <a:solidFill>
                <a:srgbClr val="004876"/>
              </a:solidFill>
              <a:latin typeface="Noto Sans" panose="020B0502040504020204" pitchFamily="34" charset="0"/>
              <a:ea typeface="Noto Sans" panose="020B0502040504020204" pitchFamily="34" charset="0"/>
              <a:cs typeface="Noto Sans" panose="020B050204050402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lang="nl-NL" sz="1600" b="1" dirty="0">
                <a:solidFill>
                  <a:srgbClr val="004876"/>
                </a:solidFill>
                <a:latin typeface="Noto Sans" panose="020B0502040504020204" pitchFamily="34" charset="0"/>
                <a:ea typeface="Noto Sans" panose="020B0502040504020204" pitchFamily="34" charset="0"/>
                <a:cs typeface="Noto Sans" panose="020B0502040504020204" pitchFamily="34" charset="0"/>
              </a:rPr>
              <a:t>Goed HbA1c</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nl-NL" sz="1600" b="1" i="0" u="none" strike="noStrike" kern="1200" cap="none" spc="0" normalizeH="0" baseline="0" noProof="0" dirty="0">
                <a:ln>
                  <a:noFill/>
                </a:ln>
                <a:solidFill>
                  <a:srgbClr val="004876"/>
                </a:solidFill>
                <a:effectLst/>
                <a:uLnTx/>
                <a:uFillTx/>
                <a:latin typeface="Noto Sans" panose="020B0502040504020204" pitchFamily="34" charset="0"/>
                <a:ea typeface="Noto Sans" panose="020B0502040504020204" pitchFamily="34" charset="0"/>
                <a:cs typeface="Noto Sans" panose="020B0502040504020204" pitchFamily="34" charset="0"/>
              </a:rPr>
              <a:t>(minder verwijding afferente vat)</a:t>
            </a:r>
          </a:p>
        </p:txBody>
      </p:sp>
      <p:pic>
        <p:nvPicPr>
          <p:cNvPr id="13" name="Afbeelding 12">
            <a:extLst>
              <a:ext uri="{FF2B5EF4-FFF2-40B4-BE49-F238E27FC236}">
                <a16:creationId xmlns:a16="http://schemas.microsoft.com/office/drawing/2014/main" id="{D7635602-48CF-962B-A0AA-B11BCBA9F199}"/>
              </a:ext>
            </a:extLst>
          </p:cNvPr>
          <p:cNvPicPr>
            <a:picLocks noChangeAspect="1"/>
          </p:cNvPicPr>
          <p:nvPr/>
        </p:nvPicPr>
        <p:blipFill>
          <a:blip r:embed="rId3"/>
          <a:stretch>
            <a:fillRect/>
          </a:stretch>
        </p:blipFill>
        <p:spPr>
          <a:xfrm rot="14230558">
            <a:off x="6139857" y="3817515"/>
            <a:ext cx="2142331" cy="1141774"/>
          </a:xfrm>
          <a:prstGeom prst="rect">
            <a:avLst/>
          </a:prstGeom>
          <a:scene3d>
            <a:camera prst="orthographicFront">
              <a:rot lat="0" lon="10200000" rev="0"/>
            </a:camera>
            <a:lightRig rig="threePt" dir="t"/>
          </a:scene3d>
        </p:spPr>
      </p:pic>
      <p:sp>
        <p:nvSpPr>
          <p:cNvPr id="9" name="Tekstvak 8">
            <a:extLst>
              <a:ext uri="{FF2B5EF4-FFF2-40B4-BE49-F238E27FC236}">
                <a16:creationId xmlns:a16="http://schemas.microsoft.com/office/drawing/2014/main" id="{CCB03D44-690C-5108-9401-0709146DF162}"/>
              </a:ext>
            </a:extLst>
          </p:cNvPr>
          <p:cNvSpPr txBox="1"/>
          <p:nvPr/>
        </p:nvSpPr>
        <p:spPr>
          <a:xfrm>
            <a:off x="8199236" y="3294042"/>
            <a:ext cx="3297364" cy="2308324"/>
          </a:xfrm>
          <a:prstGeom prst="rect">
            <a:avLst/>
          </a:prstGeom>
          <a:noFill/>
          <a:ln w="76200">
            <a:solidFill>
              <a:srgbClr val="00B050"/>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l-NL" sz="1600" b="1" i="0" u="none" strike="noStrike" kern="1200" cap="none" spc="0" normalizeH="0" baseline="0" noProof="0" dirty="0">
                <a:ln>
                  <a:noFill/>
                </a:ln>
                <a:solidFill>
                  <a:srgbClr val="004876"/>
                </a:solidFill>
                <a:effectLst/>
                <a:uLnTx/>
                <a:uFillTx/>
                <a:latin typeface="Noto Sans" panose="020B0502040504020204" pitchFamily="34" charset="0"/>
                <a:ea typeface="Noto Sans" panose="020B0502040504020204" pitchFamily="34" charset="0"/>
                <a:cs typeface="Noto Sans" panose="020B0502040504020204" pitchFamily="34" charset="0"/>
              </a:rPr>
              <a:t>Lage druk in de </a:t>
            </a:r>
            <a:r>
              <a:rPr kumimoji="0" lang="nl-NL" sz="1600" b="1" i="0" u="none" strike="noStrike" kern="1200" cap="none" spc="0" normalizeH="0" baseline="0" noProof="0" dirty="0" err="1">
                <a:ln>
                  <a:noFill/>
                </a:ln>
                <a:solidFill>
                  <a:srgbClr val="004876"/>
                </a:solidFill>
                <a:effectLst/>
                <a:uLnTx/>
                <a:uFillTx/>
                <a:latin typeface="Noto Sans" panose="020B0502040504020204" pitchFamily="34" charset="0"/>
                <a:ea typeface="Noto Sans" panose="020B0502040504020204" pitchFamily="34" charset="0"/>
                <a:cs typeface="Noto Sans" panose="020B0502040504020204" pitchFamily="34" charset="0"/>
              </a:rPr>
              <a:t>glomerulus</a:t>
            </a:r>
            <a:endParaRPr kumimoji="0" lang="nl-NL" sz="1600" b="1" i="0" u="none" strike="noStrike" kern="1200" cap="none" spc="0" normalizeH="0" baseline="0" noProof="0" dirty="0">
              <a:ln>
                <a:noFill/>
              </a:ln>
              <a:solidFill>
                <a:srgbClr val="004876"/>
              </a:solidFill>
              <a:effectLst/>
              <a:uLnTx/>
              <a:uFillTx/>
              <a:latin typeface="Noto Sans" panose="020B0502040504020204" pitchFamily="34" charset="0"/>
              <a:ea typeface="Noto Sans" panose="020B0502040504020204" pitchFamily="34" charset="0"/>
              <a:cs typeface="Noto Sans" panose="020B050204050402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1600" b="1" i="0" u="none" strike="noStrike" kern="1200" cap="none" spc="0" normalizeH="0" baseline="0" noProof="0" dirty="0">
              <a:ln>
                <a:noFill/>
              </a:ln>
              <a:solidFill>
                <a:srgbClr val="004876"/>
              </a:solidFill>
              <a:effectLst/>
              <a:uLnTx/>
              <a:uFillTx/>
              <a:latin typeface="Noto Sans" panose="020B0502040504020204" pitchFamily="34" charset="0"/>
              <a:ea typeface="Noto Sans" panose="020B0502040504020204" pitchFamily="34" charset="0"/>
              <a:cs typeface="Noto Sans" panose="020B050204050402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nl-NL" sz="1600" b="1" i="0" u="none" strike="noStrike" kern="1200" cap="none" spc="0" normalizeH="0" baseline="0" noProof="0" dirty="0">
                <a:ln>
                  <a:noFill/>
                </a:ln>
                <a:solidFill>
                  <a:srgbClr val="004876"/>
                </a:solidFill>
                <a:effectLst/>
                <a:uLnTx/>
                <a:uFillTx/>
                <a:latin typeface="Noto Sans" panose="020B0502040504020204" pitchFamily="34" charset="0"/>
                <a:ea typeface="Noto Sans" panose="020B0502040504020204" pitchFamily="34" charset="0"/>
                <a:cs typeface="Noto Sans" panose="020B0502040504020204" pitchFamily="34" charset="0"/>
              </a:rPr>
              <a:t>Lage druk op het filter</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1600" b="1" i="0" u="none" strike="noStrike" kern="1200" cap="none" spc="0" normalizeH="0" baseline="0" noProof="0" dirty="0">
              <a:ln>
                <a:noFill/>
              </a:ln>
              <a:solidFill>
                <a:srgbClr val="004876"/>
              </a:solidFill>
              <a:effectLst/>
              <a:uLnTx/>
              <a:uFillTx/>
              <a:latin typeface="Noto Sans" panose="020B0502040504020204" pitchFamily="34" charset="0"/>
              <a:ea typeface="Noto Sans" panose="020B0502040504020204" pitchFamily="34" charset="0"/>
              <a:cs typeface="Noto Sans" panose="020B050204050402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nl-NL" sz="1600" b="1" i="0" u="none" strike="noStrike" kern="1200" cap="none" spc="0" normalizeH="0" baseline="0" noProof="0" dirty="0">
                <a:ln>
                  <a:noFill/>
                </a:ln>
                <a:solidFill>
                  <a:srgbClr val="004876"/>
                </a:solidFill>
                <a:effectLst/>
                <a:uLnTx/>
                <a:uFillTx/>
                <a:latin typeface="Noto Sans" panose="020B0502040504020204" pitchFamily="34" charset="0"/>
                <a:ea typeface="Noto Sans" panose="020B0502040504020204" pitchFamily="34" charset="0"/>
                <a:cs typeface="Noto Sans" panose="020B0502040504020204" pitchFamily="34" charset="0"/>
              </a:rPr>
              <a:t>Minder beschadiging</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1600" b="1" i="0" u="none" strike="noStrike" kern="1200" cap="none" spc="0" normalizeH="0" baseline="0" noProof="0" dirty="0">
              <a:ln>
                <a:noFill/>
              </a:ln>
              <a:solidFill>
                <a:srgbClr val="004876"/>
              </a:solidFill>
              <a:effectLst/>
              <a:uLnTx/>
              <a:uFillTx/>
              <a:latin typeface="Noto Sans" panose="020B0502040504020204" pitchFamily="34" charset="0"/>
              <a:ea typeface="Noto Sans" panose="020B0502040504020204" pitchFamily="34" charset="0"/>
              <a:cs typeface="Noto Sans" panose="020B050204050402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nl-NL" sz="1600" b="1" i="0" u="none" strike="noStrike" kern="1200" cap="none" spc="0" normalizeH="0" baseline="0" noProof="0" dirty="0">
                <a:ln>
                  <a:noFill/>
                </a:ln>
                <a:solidFill>
                  <a:srgbClr val="004876"/>
                </a:solidFill>
                <a:effectLst/>
                <a:uLnTx/>
                <a:uFillTx/>
                <a:latin typeface="Noto Sans" panose="020B0502040504020204" pitchFamily="34" charset="0"/>
                <a:ea typeface="Noto Sans" panose="020B0502040504020204" pitchFamily="34" charset="0"/>
                <a:cs typeface="Noto Sans" panose="020B0502040504020204" pitchFamily="34" charset="0"/>
              </a:rPr>
              <a:t>Minder eiwit urine</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1600" b="1" i="0" u="none" strike="noStrike" kern="1200" cap="none" spc="0" normalizeH="0" baseline="0" noProof="0" dirty="0">
              <a:ln>
                <a:noFill/>
              </a:ln>
              <a:solidFill>
                <a:srgbClr val="004876"/>
              </a:solidFill>
              <a:effectLst/>
              <a:uLnTx/>
              <a:uFillTx/>
              <a:latin typeface="Noto Sans" panose="020B0502040504020204" pitchFamily="34" charset="0"/>
              <a:ea typeface="Noto Sans" panose="020B0502040504020204" pitchFamily="34" charset="0"/>
              <a:cs typeface="Noto Sans" panose="020B050204050402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nl-NL" sz="1600" b="1" i="0" u="none" strike="noStrike" kern="1200" cap="none" spc="0" normalizeH="0" baseline="0" noProof="0" dirty="0">
                <a:ln>
                  <a:noFill/>
                </a:ln>
                <a:solidFill>
                  <a:srgbClr val="004876"/>
                </a:solidFill>
                <a:effectLst/>
                <a:uLnTx/>
                <a:uFillTx/>
                <a:latin typeface="Noto Sans" panose="020B0502040504020204" pitchFamily="34" charset="0"/>
                <a:ea typeface="Noto Sans" panose="020B0502040504020204" pitchFamily="34" charset="0"/>
                <a:cs typeface="Noto Sans" panose="020B0502040504020204" pitchFamily="34" charset="0"/>
              </a:rPr>
              <a:t>Filtert wel iets minder goed</a:t>
            </a:r>
          </a:p>
        </p:txBody>
      </p:sp>
      <p:sp>
        <p:nvSpPr>
          <p:cNvPr id="10" name="Pijl: omhoog/omlaag 7">
            <a:extLst>
              <a:ext uri="{FF2B5EF4-FFF2-40B4-BE49-F238E27FC236}">
                <a16:creationId xmlns:a16="http://schemas.microsoft.com/office/drawing/2014/main" id="{D95FDF21-0D2E-8031-383F-17A95EBD5C09}"/>
              </a:ext>
            </a:extLst>
          </p:cNvPr>
          <p:cNvSpPr/>
          <p:nvPr/>
        </p:nvSpPr>
        <p:spPr>
          <a:xfrm>
            <a:off x="7211022" y="1867726"/>
            <a:ext cx="288032" cy="864096"/>
          </a:xfrm>
          <a:prstGeom prst="upDownArrow">
            <a:avLst/>
          </a:prstGeom>
          <a:solidFill>
            <a:srgbClr val="2F9FE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1800" b="0" i="0" u="none" strike="noStrike" kern="1200" cap="none" spc="0" normalizeH="0" baseline="0" noProof="0" dirty="0">
              <a:ln>
                <a:noFill/>
              </a:ln>
              <a:solidFill>
                <a:prstClr val="white"/>
              </a:solidFill>
              <a:effectLst/>
              <a:uLnTx/>
              <a:uFillTx/>
              <a:latin typeface="Arial"/>
              <a:ea typeface="+mn-ea"/>
              <a:cs typeface="+mn-cs"/>
            </a:endParaRPr>
          </a:p>
        </p:txBody>
      </p:sp>
      <p:sp>
        <p:nvSpPr>
          <p:cNvPr id="11" name="Tekstvak 10">
            <a:extLst>
              <a:ext uri="{FF2B5EF4-FFF2-40B4-BE49-F238E27FC236}">
                <a16:creationId xmlns:a16="http://schemas.microsoft.com/office/drawing/2014/main" id="{E84C81E7-423D-0307-B72B-7058A986E9F2}"/>
              </a:ext>
            </a:extLst>
          </p:cNvPr>
          <p:cNvSpPr txBox="1"/>
          <p:nvPr/>
        </p:nvSpPr>
        <p:spPr>
          <a:xfrm>
            <a:off x="8474518" y="1144293"/>
            <a:ext cx="3004509" cy="1077218"/>
          </a:xfrm>
          <a:prstGeom prst="rect">
            <a:avLst/>
          </a:prstGeom>
          <a:noFill/>
          <a:ln w="76200">
            <a:solidFill>
              <a:srgbClr val="2F9FE3"/>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l-NL" sz="1600" b="1" i="0" u="none" strike="noStrike" kern="1200" cap="none" spc="0" normalizeH="0" baseline="0" noProof="0" dirty="0">
                <a:ln>
                  <a:noFill/>
                </a:ln>
                <a:solidFill>
                  <a:srgbClr val="004876"/>
                </a:solidFill>
                <a:effectLst/>
                <a:uLnTx/>
                <a:uFillTx/>
                <a:latin typeface="Noto Sans" panose="020B0502040504020204" pitchFamily="34" charset="0"/>
                <a:ea typeface="Noto Sans" panose="020B0502040504020204" pitchFamily="34" charset="0"/>
                <a:cs typeface="Noto Sans" panose="020B0502040504020204" pitchFamily="34" charset="0"/>
              </a:rPr>
              <a:t>Speciale medicatie</a:t>
            </a:r>
          </a:p>
          <a:p>
            <a:pPr marL="0" marR="0" lvl="0" indent="0" algn="ctr" defTabSz="914400" rtl="0" eaLnBrk="1" fontAlgn="auto" latinLnBrk="0" hangingPunct="1">
              <a:lnSpc>
                <a:spcPct val="100000"/>
              </a:lnSpc>
              <a:spcBef>
                <a:spcPts val="0"/>
              </a:spcBef>
              <a:spcAft>
                <a:spcPts val="0"/>
              </a:spcAft>
              <a:buClrTx/>
              <a:buSzTx/>
              <a:buFontTx/>
              <a:buNone/>
              <a:tabLst/>
              <a:defRPr/>
            </a:pPr>
            <a:endParaRPr lang="nl-NL" sz="1600" b="1" dirty="0">
              <a:solidFill>
                <a:srgbClr val="004876"/>
              </a:solidFill>
              <a:latin typeface="Noto Sans" panose="020B0502040504020204" pitchFamily="34" charset="0"/>
              <a:ea typeface="Noto Sans" panose="020B0502040504020204" pitchFamily="34" charset="0"/>
              <a:cs typeface="Noto Sans" panose="020B050204050402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lang="nl-NL" sz="1600" b="1" dirty="0">
                <a:solidFill>
                  <a:srgbClr val="004876"/>
                </a:solidFill>
                <a:latin typeface="Noto Sans" panose="020B0502040504020204" pitchFamily="34" charset="0"/>
                <a:ea typeface="Noto Sans" panose="020B0502040504020204" pitchFamily="34" charset="0"/>
                <a:cs typeface="Noto Sans" panose="020B0502040504020204" pitchFamily="34" charset="0"/>
              </a:rPr>
              <a:t>d</a:t>
            </a:r>
            <a:r>
              <a:rPr kumimoji="0" lang="nl-NL" sz="1600" b="1" i="0" u="none" strike="noStrike" kern="1200" cap="none" spc="0" normalizeH="0" baseline="0" noProof="0" dirty="0">
                <a:ln>
                  <a:noFill/>
                </a:ln>
                <a:solidFill>
                  <a:srgbClr val="004876"/>
                </a:solidFill>
                <a:effectLst/>
                <a:uLnTx/>
                <a:uFillTx/>
                <a:latin typeface="Noto Sans" panose="020B0502040504020204" pitchFamily="34" charset="0"/>
                <a:ea typeface="Noto Sans" panose="020B0502040504020204" pitchFamily="34" charset="0"/>
                <a:cs typeface="Noto Sans" panose="020B0502040504020204" pitchFamily="34" charset="0"/>
              </a:rPr>
              <a:t>ie het efferente bloedvat verwijden</a:t>
            </a:r>
          </a:p>
        </p:txBody>
      </p:sp>
      <p:pic>
        <p:nvPicPr>
          <p:cNvPr id="14" name="Afbeelding 13">
            <a:extLst>
              <a:ext uri="{FF2B5EF4-FFF2-40B4-BE49-F238E27FC236}">
                <a16:creationId xmlns:a16="http://schemas.microsoft.com/office/drawing/2014/main" id="{6744A3A8-9451-FD6E-C199-EB892922DC5D}"/>
              </a:ext>
            </a:extLst>
          </p:cNvPr>
          <p:cNvPicPr>
            <a:picLocks noChangeAspect="1"/>
          </p:cNvPicPr>
          <p:nvPr/>
        </p:nvPicPr>
        <p:blipFill>
          <a:blip r:embed="rId3"/>
          <a:stretch>
            <a:fillRect/>
          </a:stretch>
        </p:blipFill>
        <p:spPr>
          <a:xfrm rot="18730435">
            <a:off x="7076224" y="1244241"/>
            <a:ext cx="1344084" cy="747779"/>
          </a:xfrm>
          <a:prstGeom prst="rect">
            <a:avLst/>
          </a:prstGeom>
        </p:spPr>
      </p:pic>
    </p:spTree>
    <p:extLst>
      <p:ext uri="{BB962C8B-B14F-4D97-AF65-F5344CB8AC3E}">
        <p14:creationId xmlns:p14="http://schemas.microsoft.com/office/powerpoint/2010/main" val="12764731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el 1"/>
          <p:cNvSpPr>
            <a:spLocks noGrp="1"/>
          </p:cNvSpPr>
          <p:nvPr>
            <p:ph type="title"/>
          </p:nvPr>
        </p:nvSpPr>
        <p:spPr/>
        <p:txBody>
          <a:bodyPr/>
          <a:lstStyle/>
          <a:p>
            <a:r>
              <a:rPr lang="nl-NL" altLang="nl-NL" dirty="0"/>
              <a:t>Prevalentie / registratie </a:t>
            </a:r>
          </a:p>
        </p:txBody>
      </p:sp>
      <p:sp>
        <p:nvSpPr>
          <p:cNvPr id="13315" name="Tijdelijke aanduiding voor inhoud 4"/>
          <p:cNvSpPr>
            <a:spLocks noGrp="1"/>
          </p:cNvSpPr>
          <p:nvPr>
            <p:ph idx="1"/>
          </p:nvPr>
        </p:nvSpPr>
        <p:spPr/>
        <p:txBody>
          <a:bodyPr>
            <a:normAutofit/>
          </a:bodyPr>
          <a:lstStyle/>
          <a:p>
            <a:endParaRPr lang="nl-NL" altLang="nl-NL" sz="2400" dirty="0"/>
          </a:p>
          <a:p>
            <a:r>
              <a:rPr lang="nl-NL" altLang="nl-NL" dirty="0"/>
              <a:t>Prevalentie CNS open populatie: </a:t>
            </a:r>
            <a:r>
              <a:rPr lang="nl-NL" altLang="nl-NL" b="1" dirty="0"/>
              <a:t>10.4%</a:t>
            </a:r>
            <a:r>
              <a:rPr lang="nl-NL" altLang="nl-NL" dirty="0"/>
              <a:t> </a:t>
            </a:r>
          </a:p>
          <a:p>
            <a:pPr lvl="1"/>
            <a:r>
              <a:rPr lang="nl-NL" altLang="nl-NL" dirty="0"/>
              <a:t>PREVEND studie Groningen (n=8457)</a:t>
            </a:r>
          </a:p>
          <a:p>
            <a:endParaRPr lang="nl-NL" altLang="nl-NL" sz="2400" dirty="0"/>
          </a:p>
          <a:p>
            <a:r>
              <a:rPr lang="nl-NL" altLang="nl-NL" dirty="0"/>
              <a:t>Prevalentie in huisartsenpraktijk: </a:t>
            </a:r>
            <a:r>
              <a:rPr lang="nl-NL" altLang="nl-NL" b="1" dirty="0"/>
              <a:t>5.7%  </a:t>
            </a:r>
          </a:p>
          <a:p>
            <a:pPr lvl="1"/>
            <a:r>
              <a:rPr lang="nl-NL" altLang="nl-NL" dirty="0"/>
              <a:t>CONTACT studie Nijmegen (47 praktijken / n= 9295)</a:t>
            </a:r>
          </a:p>
          <a:p>
            <a:pPr lvl="1"/>
            <a:r>
              <a:rPr lang="nl-NL" altLang="nl-NL" dirty="0"/>
              <a:t>Codering 50%  </a:t>
            </a:r>
          </a:p>
          <a:p>
            <a:pPr lvl="1"/>
            <a:endParaRPr lang="nl-NL" altLang="nl-NL" dirty="0"/>
          </a:p>
        </p:txBody>
      </p:sp>
    </p:spTree>
    <p:extLst>
      <p:ext uri="{BB962C8B-B14F-4D97-AF65-F5344CB8AC3E}">
        <p14:creationId xmlns:p14="http://schemas.microsoft.com/office/powerpoint/2010/main" val="356996784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42908B5-2F94-7813-5B4C-97433C7C6DDE}"/>
              </a:ext>
            </a:extLst>
          </p:cNvPr>
          <p:cNvSpPr>
            <a:spLocks noGrp="1"/>
          </p:cNvSpPr>
          <p:nvPr>
            <p:ph type="title"/>
          </p:nvPr>
        </p:nvSpPr>
        <p:spPr>
          <a:xfrm>
            <a:off x="582612" y="734290"/>
            <a:ext cx="8948846" cy="429491"/>
          </a:xfrm>
        </p:spPr>
        <p:txBody>
          <a:bodyPr>
            <a:noAutofit/>
          </a:bodyPr>
          <a:lstStyle/>
          <a:p>
            <a:r>
              <a:rPr lang="nl-NL" sz="2500" dirty="0">
                <a:solidFill>
                  <a:srgbClr val="0075BF"/>
                </a:solidFill>
                <a:latin typeface="Noto Sans" panose="020B0502040504020204" pitchFamily="34" charset="0"/>
                <a:ea typeface="Noto Sans" panose="020B0502040504020204" pitchFamily="34" charset="0"/>
                <a:cs typeface="Noto Sans" panose="020B0502040504020204" pitchFamily="34" charset="0"/>
              </a:rPr>
              <a:t>Casus 1 CNS: uit een praktijk rond Nijmegen</a:t>
            </a:r>
          </a:p>
        </p:txBody>
      </p:sp>
      <p:sp>
        <p:nvSpPr>
          <p:cNvPr id="4" name="Tijdelijke aanduiding voor tekst 3">
            <a:extLst>
              <a:ext uri="{FF2B5EF4-FFF2-40B4-BE49-F238E27FC236}">
                <a16:creationId xmlns:a16="http://schemas.microsoft.com/office/drawing/2014/main" id="{08C926CA-0E94-5017-9812-CDEC970285E8}"/>
              </a:ext>
            </a:extLst>
          </p:cNvPr>
          <p:cNvSpPr>
            <a:spLocks noGrp="1"/>
          </p:cNvSpPr>
          <p:nvPr>
            <p:ph type="body" sz="half" idx="2"/>
          </p:nvPr>
        </p:nvSpPr>
        <p:spPr>
          <a:xfrm>
            <a:off x="4779818" y="1551710"/>
            <a:ext cx="6248399" cy="4045526"/>
          </a:xfrm>
        </p:spPr>
        <p:txBody>
          <a:bodyPr/>
          <a:lstStyle/>
          <a:p>
            <a:endParaRPr lang="nl-NL" dirty="0">
              <a:latin typeface="Noto Sans" panose="020B0502040504020204" pitchFamily="34" charset="0"/>
              <a:ea typeface="Noto Sans" panose="020B0502040504020204" pitchFamily="34" charset="0"/>
              <a:cs typeface="Noto Sans" panose="020B0502040504020204" pitchFamily="34" charset="0"/>
            </a:endParaRPr>
          </a:p>
        </p:txBody>
      </p:sp>
      <p:sp>
        <p:nvSpPr>
          <p:cNvPr id="5" name="Titel 1">
            <a:extLst>
              <a:ext uri="{FF2B5EF4-FFF2-40B4-BE49-F238E27FC236}">
                <a16:creationId xmlns:a16="http://schemas.microsoft.com/office/drawing/2014/main" id="{C7E2537D-4762-B374-7F23-A55351BC7083}"/>
              </a:ext>
            </a:extLst>
          </p:cNvPr>
          <p:cNvSpPr txBox="1">
            <a:spLocks/>
          </p:cNvSpPr>
          <p:nvPr/>
        </p:nvSpPr>
        <p:spPr>
          <a:xfrm>
            <a:off x="582612" y="346361"/>
            <a:ext cx="5873605" cy="429491"/>
          </a:xfrm>
          <a:prstGeom prst="rect">
            <a:avLst/>
          </a:prstGeom>
        </p:spPr>
        <p:txBody>
          <a:bodyPr vert="horz" lIns="91440" tIns="45720" rIns="91440" bIns="45720" rtlCol="0" anchor="b">
            <a:noAutofit/>
          </a:bodyPr>
          <a:lstStyle>
            <a:lvl1pPr algn="l" defTabSz="914400" rtl="0" eaLnBrk="1" latinLnBrk="0" hangingPunct="1">
              <a:lnSpc>
                <a:spcPct val="90000"/>
              </a:lnSpc>
              <a:spcBef>
                <a:spcPct val="0"/>
              </a:spcBef>
              <a:buNone/>
              <a:defRPr sz="3200" kern="1200">
                <a:solidFill>
                  <a:srgbClr val="093153"/>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nl-NL" sz="2500" b="0" i="0" u="none" strike="noStrike" kern="1200" cap="none" spc="0" normalizeH="0" baseline="0" noProof="0" dirty="0">
                <a:ln>
                  <a:noFill/>
                </a:ln>
                <a:solidFill>
                  <a:srgbClr val="093153"/>
                </a:solidFill>
                <a:effectLst/>
                <a:uLnTx/>
                <a:uFillTx/>
                <a:latin typeface="Noto Sans" panose="020B0502040504020204" pitchFamily="34" charset="0"/>
                <a:ea typeface="Noto Sans" panose="020B0502040504020204" pitchFamily="34" charset="0"/>
                <a:cs typeface="Noto Sans" panose="020B0502040504020204" pitchFamily="34" charset="0"/>
              </a:rPr>
              <a:t>Casus</a:t>
            </a:r>
          </a:p>
        </p:txBody>
      </p:sp>
      <p:graphicFrame>
        <p:nvGraphicFramePr>
          <p:cNvPr id="7" name="Tabel 6">
            <a:extLst>
              <a:ext uri="{FF2B5EF4-FFF2-40B4-BE49-F238E27FC236}">
                <a16:creationId xmlns:a16="http://schemas.microsoft.com/office/drawing/2014/main" id="{C62930BE-B527-AD63-0E01-61E898B523E6}"/>
              </a:ext>
            </a:extLst>
          </p:cNvPr>
          <p:cNvGraphicFramePr>
            <a:graphicFrameLocks noGrp="1"/>
          </p:cNvGraphicFramePr>
          <p:nvPr>
            <p:extLst>
              <p:ext uri="{D42A27DB-BD31-4B8C-83A1-F6EECF244321}">
                <p14:modId xmlns:p14="http://schemas.microsoft.com/office/powerpoint/2010/main" val="261375230"/>
              </p:ext>
            </p:extLst>
          </p:nvPr>
        </p:nvGraphicFramePr>
        <p:xfrm>
          <a:off x="759415" y="1371141"/>
          <a:ext cx="10268803" cy="5140496"/>
        </p:xfrm>
        <a:graphic>
          <a:graphicData uri="http://schemas.openxmlformats.org/drawingml/2006/table">
            <a:tbl>
              <a:tblPr firstRow="1" bandRow="1">
                <a:tableStyleId>{5C22544A-7EE6-4342-B048-85BDC9FD1C3A}</a:tableStyleId>
              </a:tblPr>
              <a:tblGrid>
                <a:gridCol w="2516487">
                  <a:extLst>
                    <a:ext uri="{9D8B030D-6E8A-4147-A177-3AD203B41FA5}">
                      <a16:colId xmlns:a16="http://schemas.microsoft.com/office/drawing/2014/main" val="20000"/>
                    </a:ext>
                  </a:extLst>
                </a:gridCol>
                <a:gridCol w="2579188">
                  <a:extLst>
                    <a:ext uri="{9D8B030D-6E8A-4147-A177-3AD203B41FA5}">
                      <a16:colId xmlns:a16="http://schemas.microsoft.com/office/drawing/2014/main" val="20001"/>
                    </a:ext>
                  </a:extLst>
                </a:gridCol>
                <a:gridCol w="447594">
                  <a:extLst>
                    <a:ext uri="{9D8B030D-6E8A-4147-A177-3AD203B41FA5}">
                      <a16:colId xmlns:a16="http://schemas.microsoft.com/office/drawing/2014/main" val="20002"/>
                    </a:ext>
                  </a:extLst>
                </a:gridCol>
                <a:gridCol w="482022">
                  <a:extLst>
                    <a:ext uri="{9D8B030D-6E8A-4147-A177-3AD203B41FA5}">
                      <a16:colId xmlns:a16="http://schemas.microsoft.com/office/drawing/2014/main" val="20003"/>
                    </a:ext>
                  </a:extLst>
                </a:gridCol>
                <a:gridCol w="430376">
                  <a:extLst>
                    <a:ext uri="{9D8B030D-6E8A-4147-A177-3AD203B41FA5}">
                      <a16:colId xmlns:a16="http://schemas.microsoft.com/office/drawing/2014/main" val="20004"/>
                    </a:ext>
                  </a:extLst>
                </a:gridCol>
                <a:gridCol w="482022">
                  <a:extLst>
                    <a:ext uri="{9D8B030D-6E8A-4147-A177-3AD203B41FA5}">
                      <a16:colId xmlns:a16="http://schemas.microsoft.com/office/drawing/2014/main" val="20005"/>
                    </a:ext>
                  </a:extLst>
                </a:gridCol>
                <a:gridCol w="482022">
                  <a:extLst>
                    <a:ext uri="{9D8B030D-6E8A-4147-A177-3AD203B41FA5}">
                      <a16:colId xmlns:a16="http://schemas.microsoft.com/office/drawing/2014/main" val="20006"/>
                    </a:ext>
                  </a:extLst>
                </a:gridCol>
                <a:gridCol w="279743">
                  <a:extLst>
                    <a:ext uri="{9D8B030D-6E8A-4147-A177-3AD203B41FA5}">
                      <a16:colId xmlns:a16="http://schemas.microsoft.com/office/drawing/2014/main" val="20007"/>
                    </a:ext>
                  </a:extLst>
                </a:gridCol>
                <a:gridCol w="279743">
                  <a:extLst>
                    <a:ext uri="{9D8B030D-6E8A-4147-A177-3AD203B41FA5}">
                      <a16:colId xmlns:a16="http://schemas.microsoft.com/office/drawing/2014/main" val="20008"/>
                    </a:ext>
                  </a:extLst>
                </a:gridCol>
                <a:gridCol w="464807">
                  <a:extLst>
                    <a:ext uri="{9D8B030D-6E8A-4147-A177-3AD203B41FA5}">
                      <a16:colId xmlns:a16="http://schemas.microsoft.com/office/drawing/2014/main" val="20009"/>
                    </a:ext>
                  </a:extLst>
                </a:gridCol>
                <a:gridCol w="482022">
                  <a:extLst>
                    <a:ext uri="{9D8B030D-6E8A-4147-A177-3AD203B41FA5}">
                      <a16:colId xmlns:a16="http://schemas.microsoft.com/office/drawing/2014/main" val="20010"/>
                    </a:ext>
                  </a:extLst>
                </a:gridCol>
                <a:gridCol w="447594">
                  <a:extLst>
                    <a:ext uri="{9D8B030D-6E8A-4147-A177-3AD203B41FA5}">
                      <a16:colId xmlns:a16="http://schemas.microsoft.com/office/drawing/2014/main" val="20011"/>
                    </a:ext>
                  </a:extLst>
                </a:gridCol>
                <a:gridCol w="464807">
                  <a:extLst>
                    <a:ext uri="{9D8B030D-6E8A-4147-A177-3AD203B41FA5}">
                      <a16:colId xmlns:a16="http://schemas.microsoft.com/office/drawing/2014/main" val="20012"/>
                    </a:ext>
                  </a:extLst>
                </a:gridCol>
                <a:gridCol w="430376">
                  <a:extLst>
                    <a:ext uri="{9D8B030D-6E8A-4147-A177-3AD203B41FA5}">
                      <a16:colId xmlns:a16="http://schemas.microsoft.com/office/drawing/2014/main" val="20013"/>
                    </a:ext>
                  </a:extLst>
                </a:gridCol>
              </a:tblGrid>
              <a:tr h="465856">
                <a:tc>
                  <a:txBody>
                    <a:bodyPr/>
                    <a:lstStyle/>
                    <a:p>
                      <a:pPr algn="l"/>
                      <a:r>
                        <a:rPr lang="nl-NL" sz="2100" b="0" dirty="0">
                          <a:solidFill>
                            <a:srgbClr val="0075BF"/>
                          </a:solidFill>
                          <a:latin typeface="Noto Sans" panose="020B0502040504020204" pitchFamily="34" charset="0"/>
                          <a:ea typeface="Noto Sans" panose="020B0502040504020204" pitchFamily="34" charset="0"/>
                          <a:cs typeface="Noto Sans" panose="020B0502040504020204" pitchFamily="34" charset="0"/>
                        </a:rPr>
                        <a:t>Leeftijd</a:t>
                      </a:r>
                    </a:p>
                  </a:txBody>
                  <a:tcPr marL="240000" marR="240000" marT="60960" marB="60960">
                    <a:lnL w="6350" cap="flat" cmpd="sng" algn="ctr">
                      <a:solidFill>
                        <a:srgbClr val="BEE2F9"/>
                      </a:solidFill>
                      <a:prstDash val="solid"/>
                      <a:round/>
                      <a:headEnd type="none" w="med" len="med"/>
                      <a:tailEnd type="none" w="med" len="med"/>
                    </a:lnL>
                    <a:lnR w="6350" cap="flat" cmpd="sng" algn="ctr">
                      <a:solidFill>
                        <a:srgbClr val="BEE2F9"/>
                      </a:solidFill>
                      <a:prstDash val="solid"/>
                      <a:round/>
                      <a:headEnd type="none" w="med" len="med"/>
                      <a:tailEnd type="none" w="med" len="med"/>
                    </a:lnR>
                    <a:lnT w="6350" cap="flat" cmpd="sng" algn="ctr">
                      <a:solidFill>
                        <a:srgbClr val="BEE2F9"/>
                      </a:solidFill>
                      <a:prstDash val="solid"/>
                      <a:round/>
                      <a:headEnd type="none" w="med" len="med"/>
                      <a:tailEnd type="none" w="med" len="med"/>
                    </a:lnT>
                    <a:lnB w="6350" cap="flat" cmpd="sng" algn="ctr">
                      <a:solidFill>
                        <a:srgbClr val="BEE2F9"/>
                      </a:solidFill>
                      <a:prstDash val="solid"/>
                      <a:round/>
                      <a:headEnd type="none" w="med" len="med"/>
                      <a:tailEnd type="none" w="med" len="med"/>
                    </a:lnB>
                    <a:solidFill>
                      <a:srgbClr val="FFFFFF"/>
                    </a:solidFill>
                  </a:tcPr>
                </a:tc>
                <a:tc>
                  <a:txBody>
                    <a:bodyPr/>
                    <a:lstStyle/>
                    <a:p>
                      <a:pPr algn="l"/>
                      <a:r>
                        <a:rPr lang="nl-NL" sz="2100" b="0" dirty="0">
                          <a:solidFill>
                            <a:srgbClr val="0075BF"/>
                          </a:solidFill>
                          <a:latin typeface="Noto Sans" panose="020B0502040504020204" pitchFamily="34" charset="0"/>
                          <a:ea typeface="Noto Sans" panose="020B0502040504020204" pitchFamily="34" charset="0"/>
                          <a:cs typeface="Noto Sans" panose="020B0502040504020204" pitchFamily="34" charset="0"/>
                        </a:rPr>
                        <a:t>76</a:t>
                      </a:r>
                    </a:p>
                  </a:txBody>
                  <a:tcPr marL="240000" marR="240000" marT="60960" marB="60960">
                    <a:lnL w="6350" cap="flat" cmpd="sng" algn="ctr">
                      <a:solidFill>
                        <a:srgbClr val="BEE2F9"/>
                      </a:solidFill>
                      <a:prstDash val="solid"/>
                      <a:round/>
                      <a:headEnd type="none" w="med" len="med"/>
                      <a:tailEnd type="none" w="med" len="med"/>
                    </a:lnL>
                    <a:lnR w="6350" cap="flat" cmpd="sng" algn="ctr">
                      <a:solidFill>
                        <a:srgbClr val="BEE2F9"/>
                      </a:solidFill>
                      <a:prstDash val="solid"/>
                      <a:round/>
                      <a:headEnd type="none" w="med" len="med"/>
                      <a:tailEnd type="none" w="med" len="med"/>
                    </a:lnR>
                    <a:lnT w="6350" cap="flat" cmpd="sng" algn="ctr">
                      <a:solidFill>
                        <a:srgbClr val="BEE2F9"/>
                      </a:solidFill>
                      <a:prstDash val="solid"/>
                      <a:round/>
                      <a:headEnd type="none" w="med" len="med"/>
                      <a:tailEnd type="none" w="med" len="med"/>
                    </a:lnT>
                    <a:lnB w="6350" cap="flat" cmpd="sng" algn="ctr">
                      <a:solidFill>
                        <a:srgbClr val="BEE2F9"/>
                      </a:solidFill>
                      <a:prstDash val="solid"/>
                      <a:round/>
                      <a:headEnd type="none" w="med" len="med"/>
                      <a:tailEnd type="none" w="med" len="med"/>
                    </a:lnB>
                    <a:solidFill>
                      <a:srgbClr val="FFFFFF"/>
                    </a:solidFill>
                  </a:tcPr>
                </a:tc>
                <a:tc rowSpan="7" gridSpan="6">
                  <a:txBody>
                    <a:bodyPr/>
                    <a:lstStyle/>
                    <a:p>
                      <a:pPr algn="l"/>
                      <a:r>
                        <a:rPr lang="nl-NL" sz="2100" b="0" i="0" dirty="0">
                          <a:solidFill>
                            <a:srgbClr val="0075BF"/>
                          </a:solidFill>
                          <a:latin typeface="Noto Sans" panose="020B0502040504020204" pitchFamily="34" charset="0"/>
                          <a:ea typeface="Noto Sans" panose="020B0502040504020204" pitchFamily="34" charset="0"/>
                          <a:cs typeface="Noto Sans" panose="020B0502040504020204" pitchFamily="34" charset="0"/>
                        </a:rPr>
                        <a:t>Probleem: </a:t>
                      </a:r>
                      <a:br>
                        <a:rPr lang="nl-NL" sz="2100" b="0" i="0" dirty="0">
                          <a:solidFill>
                            <a:srgbClr val="0075BF"/>
                          </a:solidFill>
                          <a:latin typeface="Noto Sans" panose="020B0502040504020204" pitchFamily="34" charset="0"/>
                          <a:ea typeface="Noto Sans" panose="020B0502040504020204" pitchFamily="34" charset="0"/>
                          <a:cs typeface="Noto Sans" panose="020B0502040504020204" pitchFamily="34" charset="0"/>
                        </a:rPr>
                      </a:br>
                      <a:r>
                        <a:rPr lang="nl-NL" sz="2100" b="0" i="0" dirty="0" err="1">
                          <a:solidFill>
                            <a:srgbClr val="0075BF"/>
                          </a:solidFill>
                          <a:latin typeface="Noto Sans" panose="020B0502040504020204" pitchFamily="34" charset="0"/>
                          <a:ea typeface="Noto Sans" panose="020B0502040504020204" pitchFamily="34" charset="0"/>
                          <a:cs typeface="Noto Sans" panose="020B0502040504020204" pitchFamily="34" charset="0"/>
                        </a:rPr>
                        <a:t>eGFR</a:t>
                      </a:r>
                      <a:r>
                        <a:rPr lang="nl-NL" sz="2100" b="0" i="0" dirty="0">
                          <a:solidFill>
                            <a:srgbClr val="0075BF"/>
                          </a:solidFill>
                          <a:latin typeface="Noto Sans" panose="020B0502040504020204" pitchFamily="34" charset="0"/>
                          <a:ea typeface="Noto Sans" panose="020B0502040504020204" pitchFamily="34" charset="0"/>
                          <a:cs typeface="Noto Sans" panose="020B0502040504020204" pitchFamily="34" charset="0"/>
                        </a:rPr>
                        <a:t> bijna 20 punten lager.</a:t>
                      </a:r>
                    </a:p>
                    <a:p>
                      <a:pPr algn="l"/>
                      <a:endParaRPr lang="nl-NL" sz="2100" b="0" i="0" dirty="0">
                        <a:solidFill>
                          <a:srgbClr val="0075BF"/>
                        </a:solidFill>
                        <a:latin typeface="Noto Sans" panose="020B0502040504020204" pitchFamily="34" charset="0"/>
                        <a:ea typeface="Noto Sans" panose="020B0502040504020204" pitchFamily="34" charset="0"/>
                        <a:cs typeface="Noto Sans" panose="020B0502040504020204" pitchFamily="34" charset="0"/>
                      </a:endParaRPr>
                    </a:p>
                    <a:p>
                      <a:pPr algn="l"/>
                      <a:r>
                        <a:rPr lang="nl-NL" sz="2100" b="0" i="0" dirty="0">
                          <a:solidFill>
                            <a:srgbClr val="0075BF"/>
                          </a:solidFill>
                          <a:latin typeface="Noto Sans" panose="020B0502040504020204" pitchFamily="34" charset="0"/>
                          <a:ea typeface="Noto Sans" panose="020B0502040504020204" pitchFamily="34" charset="0"/>
                          <a:cs typeface="Noto Sans" panose="020B0502040504020204" pitchFamily="34" charset="0"/>
                        </a:rPr>
                        <a:t>Wat zijn uw vragen?</a:t>
                      </a:r>
                    </a:p>
                    <a:p>
                      <a:pPr algn="l"/>
                      <a:r>
                        <a:rPr lang="nl-NL" sz="2100" b="0" i="0" dirty="0">
                          <a:solidFill>
                            <a:srgbClr val="0075BF"/>
                          </a:solidFill>
                          <a:latin typeface="Noto Sans" panose="020B0502040504020204" pitchFamily="34" charset="0"/>
                          <a:ea typeface="Noto Sans" panose="020B0502040504020204" pitchFamily="34" charset="0"/>
                          <a:cs typeface="Noto Sans" panose="020B0502040504020204" pitchFamily="34" charset="0"/>
                        </a:rPr>
                        <a:t>Wat is uw advies</a:t>
                      </a:r>
                      <a:r>
                        <a:rPr lang="nl-NL" sz="2000" b="0" i="0" dirty="0">
                          <a:solidFill>
                            <a:srgbClr val="0075BF"/>
                          </a:solidFill>
                          <a:latin typeface="Noto Sans" panose="020B0502040504020204" pitchFamily="34" charset="0"/>
                          <a:ea typeface="Noto Sans" panose="020B0502040504020204" pitchFamily="34" charset="0"/>
                          <a:cs typeface="Noto Sans" panose="020B0502040504020204" pitchFamily="34" charset="0"/>
                        </a:rPr>
                        <a:t>? </a:t>
                      </a:r>
                    </a:p>
                    <a:p>
                      <a:pPr algn="l"/>
                      <a:endParaRPr lang="nl-NL" sz="2000" b="0" i="0" dirty="0">
                        <a:solidFill>
                          <a:srgbClr val="0075BF"/>
                        </a:solidFill>
                        <a:latin typeface="Noto Sans" panose="020B0502040504020204" pitchFamily="34" charset="0"/>
                        <a:ea typeface="Noto Sans" panose="020B0502040504020204" pitchFamily="34" charset="0"/>
                        <a:cs typeface="Noto Sans" panose="020B0502040504020204" pitchFamily="34" charset="0"/>
                      </a:endParaRPr>
                    </a:p>
                  </a:txBody>
                  <a:tcPr marL="240000" marR="240000" marT="60960" marB="60960">
                    <a:lnL w="6350" cap="flat" cmpd="sng" algn="ctr">
                      <a:solidFill>
                        <a:srgbClr val="BEE2F9"/>
                      </a:solidFill>
                      <a:prstDash val="solid"/>
                      <a:round/>
                      <a:headEnd type="none" w="med" len="med"/>
                      <a:tailEnd type="none" w="med" len="med"/>
                    </a:lnL>
                    <a:lnR w="9525" cap="flat" cmpd="sng" algn="ctr">
                      <a:solidFill>
                        <a:srgbClr val="BEE2F9"/>
                      </a:solidFill>
                      <a:prstDash val="solid"/>
                      <a:round/>
                      <a:headEnd type="none" w="med" len="med"/>
                      <a:tailEnd type="none" w="med" len="med"/>
                    </a:lnR>
                    <a:lnT w="9525" cap="flat" cmpd="sng" algn="ctr">
                      <a:solidFill>
                        <a:srgbClr val="BEE2F9"/>
                      </a:solidFill>
                      <a:prstDash val="solid"/>
                      <a:round/>
                      <a:headEnd type="none" w="med" len="med"/>
                      <a:tailEnd type="none" w="med" len="med"/>
                    </a:lnT>
                    <a:lnB w="9525" cap="flat" cmpd="sng" algn="ctr">
                      <a:solidFill>
                        <a:srgbClr val="0075BF"/>
                      </a:solidFill>
                      <a:prstDash val="solid"/>
                      <a:round/>
                      <a:headEnd type="none" w="med" len="med"/>
                      <a:tailEnd type="none" w="med" len="med"/>
                    </a:lnB>
                    <a:solidFill>
                      <a:srgbClr val="FFFFFF"/>
                    </a:solidFill>
                  </a:tcPr>
                </a:tc>
                <a:tc rowSpan="7" hMerge="1">
                  <a:txBody>
                    <a:bodyPr/>
                    <a:lstStyle/>
                    <a:p>
                      <a:pPr algn="ctr"/>
                      <a:endParaRPr lang="nl-NL" sz="1200" dirty="0">
                        <a:solidFill>
                          <a:srgbClr val="0075BF"/>
                        </a:solidFill>
                      </a:endParaRPr>
                    </a:p>
                  </a:txBody>
                  <a:tcPr marL="36000" marR="36000">
                    <a:lnL w="9525" cap="flat" cmpd="sng" algn="ctr">
                      <a:solidFill>
                        <a:srgbClr val="BEE2F9"/>
                      </a:solidFill>
                      <a:prstDash val="solid"/>
                      <a:round/>
                      <a:headEnd type="none" w="med" len="med"/>
                      <a:tailEnd type="none" w="med" len="med"/>
                    </a:lnL>
                    <a:lnR w="9525" cap="flat" cmpd="sng" algn="ctr">
                      <a:solidFill>
                        <a:srgbClr val="BEE2F9"/>
                      </a:solidFill>
                      <a:prstDash val="solid"/>
                      <a:round/>
                      <a:headEnd type="none" w="med" len="med"/>
                      <a:tailEnd type="none" w="med" len="med"/>
                    </a:lnR>
                    <a:lnT w="9525" cap="flat" cmpd="sng" algn="ctr">
                      <a:solidFill>
                        <a:srgbClr val="BEE2F9"/>
                      </a:solidFill>
                      <a:prstDash val="solid"/>
                      <a:round/>
                      <a:headEnd type="none" w="med" len="med"/>
                      <a:tailEnd type="none" w="med" len="med"/>
                    </a:lnT>
                    <a:lnB w="9525" cap="flat" cmpd="sng" algn="ctr">
                      <a:solidFill>
                        <a:srgbClr val="BEE2F9"/>
                      </a:solidFill>
                      <a:prstDash val="solid"/>
                      <a:round/>
                      <a:headEnd type="none" w="med" len="med"/>
                      <a:tailEnd type="none" w="med" len="med"/>
                    </a:lnB>
                    <a:solidFill>
                      <a:srgbClr val="FFFFFF"/>
                    </a:solidFill>
                  </a:tcPr>
                </a:tc>
                <a:tc rowSpan="7" hMerge="1">
                  <a:txBody>
                    <a:bodyPr/>
                    <a:lstStyle/>
                    <a:p>
                      <a:pPr algn="ctr"/>
                      <a:endParaRPr lang="nl-NL" sz="1200" dirty="0">
                        <a:solidFill>
                          <a:srgbClr val="0075BF"/>
                        </a:solidFill>
                      </a:endParaRPr>
                    </a:p>
                  </a:txBody>
                  <a:tcPr marL="36000" marR="36000">
                    <a:lnL w="9525" cap="flat" cmpd="sng" algn="ctr">
                      <a:solidFill>
                        <a:srgbClr val="BEE2F9"/>
                      </a:solidFill>
                      <a:prstDash val="solid"/>
                      <a:round/>
                      <a:headEnd type="none" w="med" len="med"/>
                      <a:tailEnd type="none" w="med" len="med"/>
                    </a:lnL>
                    <a:lnR w="9525" cap="flat" cmpd="sng" algn="ctr">
                      <a:solidFill>
                        <a:srgbClr val="BEE2F9"/>
                      </a:solidFill>
                      <a:prstDash val="solid"/>
                      <a:round/>
                      <a:headEnd type="none" w="med" len="med"/>
                      <a:tailEnd type="none" w="med" len="med"/>
                    </a:lnR>
                    <a:lnT w="9525" cap="flat" cmpd="sng" algn="ctr">
                      <a:solidFill>
                        <a:srgbClr val="BEE2F9"/>
                      </a:solidFill>
                      <a:prstDash val="solid"/>
                      <a:round/>
                      <a:headEnd type="none" w="med" len="med"/>
                      <a:tailEnd type="none" w="med" len="med"/>
                    </a:lnT>
                    <a:lnB w="9525" cap="flat" cmpd="sng" algn="ctr">
                      <a:solidFill>
                        <a:srgbClr val="BEE2F9"/>
                      </a:solidFill>
                      <a:prstDash val="solid"/>
                      <a:round/>
                      <a:headEnd type="none" w="med" len="med"/>
                      <a:tailEnd type="none" w="med" len="med"/>
                    </a:lnB>
                    <a:solidFill>
                      <a:srgbClr val="FFFFFF"/>
                    </a:solidFill>
                  </a:tcPr>
                </a:tc>
                <a:tc rowSpan="7" hMerge="1">
                  <a:txBody>
                    <a:bodyPr/>
                    <a:lstStyle/>
                    <a:p>
                      <a:pPr algn="ctr"/>
                      <a:endParaRPr lang="nl-NL" sz="1200">
                        <a:solidFill>
                          <a:srgbClr val="0075BF"/>
                        </a:solidFill>
                      </a:endParaRPr>
                    </a:p>
                  </a:txBody>
                  <a:tcPr marL="36000" marR="36000">
                    <a:lnL w="9525" cap="flat" cmpd="sng" algn="ctr">
                      <a:solidFill>
                        <a:srgbClr val="BEE2F9"/>
                      </a:solidFill>
                      <a:prstDash val="solid"/>
                      <a:round/>
                      <a:headEnd type="none" w="med" len="med"/>
                      <a:tailEnd type="none" w="med" len="med"/>
                    </a:lnL>
                    <a:lnR w="9525" cap="flat" cmpd="sng" algn="ctr">
                      <a:solidFill>
                        <a:srgbClr val="BEE2F9"/>
                      </a:solidFill>
                      <a:prstDash val="solid"/>
                      <a:round/>
                      <a:headEnd type="none" w="med" len="med"/>
                      <a:tailEnd type="none" w="med" len="med"/>
                    </a:lnR>
                    <a:lnT w="9525" cap="flat" cmpd="sng" algn="ctr">
                      <a:solidFill>
                        <a:srgbClr val="BEE2F9"/>
                      </a:solidFill>
                      <a:prstDash val="solid"/>
                      <a:round/>
                      <a:headEnd type="none" w="med" len="med"/>
                      <a:tailEnd type="none" w="med" len="med"/>
                    </a:lnT>
                    <a:lnB w="9525" cap="flat" cmpd="sng" algn="ctr">
                      <a:solidFill>
                        <a:srgbClr val="BEE2F9"/>
                      </a:solidFill>
                      <a:prstDash val="solid"/>
                      <a:round/>
                      <a:headEnd type="none" w="med" len="med"/>
                      <a:tailEnd type="none" w="med" len="med"/>
                    </a:lnB>
                    <a:solidFill>
                      <a:srgbClr val="FFFFFF"/>
                    </a:solidFill>
                  </a:tcPr>
                </a:tc>
                <a:tc rowSpan="7" hMerge="1">
                  <a:txBody>
                    <a:bodyPr/>
                    <a:lstStyle/>
                    <a:p>
                      <a:pPr algn="ctr"/>
                      <a:endParaRPr lang="nl-NL" sz="1200">
                        <a:solidFill>
                          <a:srgbClr val="0075BF"/>
                        </a:solidFill>
                      </a:endParaRPr>
                    </a:p>
                  </a:txBody>
                  <a:tcPr marL="36000" marR="36000">
                    <a:lnL w="9525" cap="flat" cmpd="sng" algn="ctr">
                      <a:solidFill>
                        <a:srgbClr val="BEE2F9"/>
                      </a:solidFill>
                      <a:prstDash val="solid"/>
                      <a:round/>
                      <a:headEnd type="none" w="med" len="med"/>
                      <a:tailEnd type="none" w="med" len="med"/>
                    </a:lnL>
                    <a:lnR w="9525" cap="flat" cmpd="sng" algn="ctr">
                      <a:solidFill>
                        <a:srgbClr val="BEE2F9"/>
                      </a:solidFill>
                      <a:prstDash val="solid"/>
                      <a:round/>
                      <a:headEnd type="none" w="med" len="med"/>
                      <a:tailEnd type="none" w="med" len="med"/>
                    </a:lnR>
                    <a:lnT w="9525" cap="flat" cmpd="sng" algn="ctr">
                      <a:solidFill>
                        <a:srgbClr val="BEE2F9"/>
                      </a:solidFill>
                      <a:prstDash val="solid"/>
                      <a:round/>
                      <a:headEnd type="none" w="med" len="med"/>
                      <a:tailEnd type="none" w="med" len="med"/>
                    </a:lnT>
                    <a:lnB w="9525" cap="flat" cmpd="sng" algn="ctr">
                      <a:solidFill>
                        <a:srgbClr val="BEE2F9"/>
                      </a:solidFill>
                      <a:prstDash val="solid"/>
                      <a:round/>
                      <a:headEnd type="none" w="med" len="med"/>
                      <a:tailEnd type="none" w="med" len="med"/>
                    </a:lnB>
                    <a:solidFill>
                      <a:srgbClr val="FFFFFF"/>
                    </a:solidFill>
                  </a:tcPr>
                </a:tc>
                <a:tc rowSpan="7" hMerge="1">
                  <a:txBody>
                    <a:bodyPr/>
                    <a:lstStyle/>
                    <a:p>
                      <a:pPr algn="ctr"/>
                      <a:endParaRPr lang="nl-NL" sz="1200">
                        <a:solidFill>
                          <a:srgbClr val="0075BF"/>
                        </a:solidFill>
                      </a:endParaRPr>
                    </a:p>
                  </a:txBody>
                  <a:tcPr marL="36000" marR="36000">
                    <a:lnL w="9525" cap="flat" cmpd="sng" algn="ctr">
                      <a:solidFill>
                        <a:srgbClr val="BEE2F9"/>
                      </a:solidFill>
                      <a:prstDash val="solid"/>
                      <a:round/>
                      <a:headEnd type="none" w="med" len="med"/>
                      <a:tailEnd type="none" w="med" len="med"/>
                    </a:lnL>
                    <a:lnR w="9525" cap="flat" cmpd="sng" algn="ctr">
                      <a:solidFill>
                        <a:srgbClr val="BEE2F9"/>
                      </a:solidFill>
                      <a:prstDash val="solid"/>
                      <a:round/>
                      <a:headEnd type="none" w="med" len="med"/>
                      <a:tailEnd type="none" w="med" len="med"/>
                    </a:lnR>
                    <a:lnT w="9525" cap="flat" cmpd="sng" algn="ctr">
                      <a:solidFill>
                        <a:srgbClr val="BEE2F9"/>
                      </a:solidFill>
                      <a:prstDash val="solid"/>
                      <a:round/>
                      <a:headEnd type="none" w="med" len="med"/>
                      <a:tailEnd type="none" w="med" len="med"/>
                    </a:lnT>
                    <a:lnB w="9525" cap="flat" cmpd="sng" algn="ctr">
                      <a:solidFill>
                        <a:srgbClr val="BEE2F9"/>
                      </a:solidFill>
                      <a:prstDash val="solid"/>
                      <a:round/>
                      <a:headEnd type="none" w="med" len="med"/>
                      <a:tailEnd type="none" w="med" len="med"/>
                    </a:lnB>
                    <a:solidFill>
                      <a:srgbClr val="FFFFFF"/>
                    </a:solidFill>
                  </a:tcPr>
                </a:tc>
                <a:tc rowSpan="7" gridSpan="6">
                  <a:txBody>
                    <a:bodyPr/>
                    <a:lstStyle/>
                    <a:p>
                      <a:pPr algn="l"/>
                      <a:endParaRPr lang="nl-NL" sz="1600" b="0" i="0" dirty="0">
                        <a:solidFill>
                          <a:srgbClr val="0075BF"/>
                        </a:solidFill>
                        <a:latin typeface="Noto Sans" panose="020B0502040504020204" pitchFamily="34" charset="0"/>
                        <a:ea typeface="Noto Sans" panose="020B0502040504020204" pitchFamily="34" charset="0"/>
                        <a:cs typeface="Noto Sans" panose="020B0502040504020204" pitchFamily="34" charset="0"/>
                      </a:endParaRPr>
                    </a:p>
                  </a:txBody>
                  <a:tcPr marL="240000" marR="240000" marT="60960" marB="60960">
                    <a:lnL w="9525" cap="flat" cmpd="sng" algn="ctr">
                      <a:solidFill>
                        <a:srgbClr val="BEE2F9"/>
                      </a:solidFill>
                      <a:prstDash val="solid"/>
                      <a:round/>
                      <a:headEnd type="none" w="med" len="med"/>
                      <a:tailEnd type="none" w="med" len="med"/>
                    </a:lnL>
                    <a:lnR w="9525" cap="flat" cmpd="sng" algn="ctr">
                      <a:solidFill>
                        <a:srgbClr val="BEE2F9"/>
                      </a:solidFill>
                      <a:prstDash val="solid"/>
                      <a:round/>
                      <a:headEnd type="none" w="med" len="med"/>
                      <a:tailEnd type="none" w="med" len="med"/>
                    </a:lnR>
                    <a:lnT w="9525" cap="flat" cmpd="sng" algn="ctr">
                      <a:solidFill>
                        <a:srgbClr val="BEE2F9"/>
                      </a:solidFill>
                      <a:prstDash val="solid"/>
                      <a:round/>
                      <a:headEnd type="none" w="med" len="med"/>
                      <a:tailEnd type="none" w="med" len="med"/>
                    </a:lnT>
                    <a:lnB w="9525" cap="flat" cmpd="sng" algn="ctr">
                      <a:solidFill>
                        <a:srgbClr val="0075BF"/>
                      </a:solidFill>
                      <a:prstDash val="solid"/>
                      <a:round/>
                      <a:headEnd type="none" w="med" len="med"/>
                      <a:tailEnd type="none" w="med" len="med"/>
                    </a:lnB>
                    <a:solidFill>
                      <a:srgbClr val="FFFFFF"/>
                    </a:solidFill>
                  </a:tcPr>
                </a:tc>
                <a:tc rowSpan="7" hMerge="1">
                  <a:txBody>
                    <a:bodyPr/>
                    <a:lstStyle/>
                    <a:p>
                      <a:pPr algn="ctr"/>
                      <a:endParaRPr lang="nl-NL" sz="1200" dirty="0">
                        <a:solidFill>
                          <a:srgbClr val="0075BF"/>
                        </a:solidFill>
                      </a:endParaRPr>
                    </a:p>
                  </a:txBody>
                  <a:tcPr marL="36000" marR="36000">
                    <a:lnL w="9525" cap="flat" cmpd="sng" algn="ctr">
                      <a:solidFill>
                        <a:srgbClr val="BEE2F9"/>
                      </a:solidFill>
                      <a:prstDash val="solid"/>
                      <a:round/>
                      <a:headEnd type="none" w="med" len="med"/>
                      <a:tailEnd type="none" w="med" len="med"/>
                    </a:lnL>
                    <a:lnR w="9525" cap="flat" cmpd="sng" algn="ctr">
                      <a:solidFill>
                        <a:srgbClr val="BEE2F9"/>
                      </a:solidFill>
                      <a:prstDash val="solid"/>
                      <a:round/>
                      <a:headEnd type="none" w="med" len="med"/>
                      <a:tailEnd type="none" w="med" len="med"/>
                    </a:lnR>
                    <a:lnT w="9525" cap="flat" cmpd="sng" algn="ctr">
                      <a:solidFill>
                        <a:srgbClr val="BEE2F9"/>
                      </a:solidFill>
                      <a:prstDash val="solid"/>
                      <a:round/>
                      <a:headEnd type="none" w="med" len="med"/>
                      <a:tailEnd type="none" w="med" len="med"/>
                    </a:lnT>
                    <a:lnB w="9525" cap="flat" cmpd="sng" algn="ctr">
                      <a:solidFill>
                        <a:srgbClr val="0075BF"/>
                      </a:solidFill>
                      <a:prstDash val="solid"/>
                      <a:round/>
                      <a:headEnd type="none" w="med" len="med"/>
                      <a:tailEnd type="none" w="med" len="med"/>
                    </a:lnB>
                    <a:solidFill>
                      <a:srgbClr val="FFFFFF"/>
                    </a:solidFill>
                  </a:tcPr>
                </a:tc>
                <a:tc rowSpan="7" hMerge="1">
                  <a:txBody>
                    <a:bodyPr/>
                    <a:lstStyle/>
                    <a:p>
                      <a:pPr algn="ctr"/>
                      <a:endParaRPr lang="nl-NL" sz="1200" dirty="0">
                        <a:solidFill>
                          <a:srgbClr val="0075BF"/>
                        </a:solidFill>
                      </a:endParaRPr>
                    </a:p>
                  </a:txBody>
                  <a:tcPr marL="36000" marR="36000">
                    <a:lnL w="9525" cap="flat" cmpd="sng" algn="ctr">
                      <a:solidFill>
                        <a:srgbClr val="BEE2F9"/>
                      </a:solidFill>
                      <a:prstDash val="solid"/>
                      <a:round/>
                      <a:headEnd type="none" w="med" len="med"/>
                      <a:tailEnd type="none" w="med" len="med"/>
                    </a:lnL>
                    <a:lnR w="9525" cap="flat" cmpd="sng" algn="ctr">
                      <a:solidFill>
                        <a:srgbClr val="BEE2F9"/>
                      </a:solidFill>
                      <a:prstDash val="solid"/>
                      <a:round/>
                      <a:headEnd type="none" w="med" len="med"/>
                      <a:tailEnd type="none" w="med" len="med"/>
                    </a:lnR>
                    <a:lnT w="9525" cap="flat" cmpd="sng" algn="ctr">
                      <a:solidFill>
                        <a:srgbClr val="BEE2F9"/>
                      </a:solidFill>
                      <a:prstDash val="solid"/>
                      <a:round/>
                      <a:headEnd type="none" w="med" len="med"/>
                      <a:tailEnd type="none" w="med" len="med"/>
                    </a:lnT>
                    <a:lnB w="9525" cap="flat" cmpd="sng" algn="ctr">
                      <a:solidFill>
                        <a:srgbClr val="BEE2F9"/>
                      </a:solidFill>
                      <a:prstDash val="solid"/>
                      <a:round/>
                      <a:headEnd type="none" w="med" len="med"/>
                      <a:tailEnd type="none" w="med" len="med"/>
                    </a:lnB>
                    <a:solidFill>
                      <a:srgbClr val="FFFFFF"/>
                    </a:solidFill>
                  </a:tcPr>
                </a:tc>
                <a:tc rowSpan="7" hMerge="1">
                  <a:txBody>
                    <a:bodyPr/>
                    <a:lstStyle/>
                    <a:p>
                      <a:pPr algn="ctr"/>
                      <a:endParaRPr lang="nl-NL" sz="1200" dirty="0">
                        <a:solidFill>
                          <a:srgbClr val="0075BF"/>
                        </a:solidFill>
                      </a:endParaRPr>
                    </a:p>
                  </a:txBody>
                  <a:tcPr marL="36000" marR="36000">
                    <a:lnL w="9525" cap="flat" cmpd="sng" algn="ctr">
                      <a:solidFill>
                        <a:srgbClr val="BEE2F9"/>
                      </a:solidFill>
                      <a:prstDash val="solid"/>
                      <a:round/>
                      <a:headEnd type="none" w="med" len="med"/>
                      <a:tailEnd type="none" w="med" len="med"/>
                    </a:lnL>
                    <a:lnR w="9525" cap="flat" cmpd="sng" algn="ctr">
                      <a:solidFill>
                        <a:srgbClr val="BEE2F9"/>
                      </a:solidFill>
                      <a:prstDash val="solid"/>
                      <a:round/>
                      <a:headEnd type="none" w="med" len="med"/>
                      <a:tailEnd type="none" w="med" len="med"/>
                    </a:lnR>
                    <a:lnT w="9525" cap="flat" cmpd="sng" algn="ctr">
                      <a:solidFill>
                        <a:srgbClr val="BEE2F9"/>
                      </a:solidFill>
                      <a:prstDash val="solid"/>
                      <a:round/>
                      <a:headEnd type="none" w="med" len="med"/>
                      <a:tailEnd type="none" w="med" len="med"/>
                    </a:lnT>
                    <a:lnB w="9525" cap="flat" cmpd="sng" algn="ctr">
                      <a:solidFill>
                        <a:srgbClr val="BEE2F9"/>
                      </a:solidFill>
                      <a:prstDash val="solid"/>
                      <a:round/>
                      <a:headEnd type="none" w="med" len="med"/>
                      <a:tailEnd type="none" w="med" len="med"/>
                    </a:lnB>
                    <a:solidFill>
                      <a:srgbClr val="FFFFFF"/>
                    </a:solidFill>
                  </a:tcPr>
                </a:tc>
                <a:tc rowSpan="7" hMerge="1">
                  <a:txBody>
                    <a:bodyPr/>
                    <a:lstStyle/>
                    <a:p>
                      <a:pPr algn="ctr"/>
                      <a:endParaRPr lang="nl-NL" sz="1200" dirty="0">
                        <a:solidFill>
                          <a:srgbClr val="0075BF"/>
                        </a:solidFill>
                      </a:endParaRPr>
                    </a:p>
                  </a:txBody>
                  <a:tcPr marL="36000" marR="36000">
                    <a:lnL w="9525" cap="flat" cmpd="sng" algn="ctr">
                      <a:solidFill>
                        <a:srgbClr val="BEE2F9"/>
                      </a:solidFill>
                      <a:prstDash val="solid"/>
                      <a:round/>
                      <a:headEnd type="none" w="med" len="med"/>
                      <a:tailEnd type="none" w="med" len="med"/>
                    </a:lnL>
                    <a:lnR w="9525" cap="flat" cmpd="sng" algn="ctr">
                      <a:solidFill>
                        <a:srgbClr val="BEE2F9"/>
                      </a:solidFill>
                      <a:prstDash val="solid"/>
                      <a:round/>
                      <a:headEnd type="none" w="med" len="med"/>
                      <a:tailEnd type="none" w="med" len="med"/>
                    </a:lnR>
                    <a:lnT w="9525" cap="flat" cmpd="sng" algn="ctr">
                      <a:solidFill>
                        <a:srgbClr val="BEE2F9"/>
                      </a:solidFill>
                      <a:prstDash val="solid"/>
                      <a:round/>
                      <a:headEnd type="none" w="med" len="med"/>
                      <a:tailEnd type="none" w="med" len="med"/>
                    </a:lnT>
                    <a:lnB w="9525" cap="flat" cmpd="sng" algn="ctr">
                      <a:solidFill>
                        <a:srgbClr val="BEE2F9"/>
                      </a:solidFill>
                      <a:prstDash val="solid"/>
                      <a:round/>
                      <a:headEnd type="none" w="med" len="med"/>
                      <a:tailEnd type="none" w="med" len="med"/>
                    </a:lnB>
                    <a:solidFill>
                      <a:srgbClr val="FFFFFF"/>
                    </a:solidFill>
                  </a:tcPr>
                </a:tc>
                <a:tc rowSpan="7" hMerge="1">
                  <a:txBody>
                    <a:bodyPr/>
                    <a:lstStyle/>
                    <a:p>
                      <a:pPr algn="ctr"/>
                      <a:endParaRPr lang="nl-NL" sz="1200" dirty="0">
                        <a:solidFill>
                          <a:srgbClr val="0075BF"/>
                        </a:solidFill>
                      </a:endParaRPr>
                    </a:p>
                  </a:txBody>
                  <a:tcPr marL="36000" marR="36000">
                    <a:lnL w="9525" cap="flat" cmpd="sng" algn="ctr">
                      <a:solidFill>
                        <a:srgbClr val="BEE2F9"/>
                      </a:solidFill>
                      <a:prstDash val="solid"/>
                      <a:round/>
                      <a:headEnd type="none" w="med" len="med"/>
                      <a:tailEnd type="none" w="med" len="med"/>
                    </a:lnL>
                    <a:lnR w="9525" cap="flat" cmpd="sng" algn="ctr">
                      <a:solidFill>
                        <a:srgbClr val="BEE2F9"/>
                      </a:solidFill>
                      <a:prstDash val="solid"/>
                      <a:round/>
                      <a:headEnd type="none" w="med" len="med"/>
                      <a:tailEnd type="none" w="med" len="med"/>
                    </a:lnR>
                    <a:lnT w="9525" cap="flat" cmpd="sng" algn="ctr">
                      <a:solidFill>
                        <a:srgbClr val="BEE2F9"/>
                      </a:solidFill>
                      <a:prstDash val="solid"/>
                      <a:round/>
                      <a:headEnd type="none" w="med" len="med"/>
                      <a:tailEnd type="none" w="med" len="med"/>
                    </a:lnT>
                    <a:lnB w="9525" cap="flat" cmpd="sng" algn="ctr">
                      <a:solidFill>
                        <a:srgbClr val="BEE2F9"/>
                      </a:solidFill>
                      <a:prstDash val="solid"/>
                      <a:round/>
                      <a:headEnd type="none" w="med" len="med"/>
                      <a:tailEnd type="none" w="med" len="med"/>
                    </a:lnB>
                    <a:solidFill>
                      <a:srgbClr val="FFFFFF"/>
                    </a:solidFill>
                  </a:tcPr>
                </a:tc>
                <a:extLst>
                  <a:ext uri="{0D108BD9-81ED-4DB2-BD59-A6C34878D82A}">
                    <a16:rowId xmlns:a16="http://schemas.microsoft.com/office/drawing/2014/main" val="10000"/>
                  </a:ext>
                </a:extLst>
              </a:tr>
              <a:tr h="465856">
                <a:tc>
                  <a:txBody>
                    <a:bodyPr/>
                    <a:lstStyle/>
                    <a:p>
                      <a:pPr algn="l"/>
                      <a:r>
                        <a:rPr lang="nl-NL" sz="2100" dirty="0">
                          <a:solidFill>
                            <a:srgbClr val="0075BF"/>
                          </a:solidFill>
                          <a:latin typeface="Noto Sans" panose="020B0502040504020204" pitchFamily="34" charset="0"/>
                          <a:ea typeface="Noto Sans" panose="020B0502040504020204" pitchFamily="34" charset="0"/>
                          <a:cs typeface="Noto Sans" panose="020B0502040504020204" pitchFamily="34" charset="0"/>
                        </a:rPr>
                        <a:t>DM type / sinds</a:t>
                      </a:r>
                    </a:p>
                  </a:txBody>
                  <a:tcPr marL="240000" marR="240000" marT="60960" marB="60960">
                    <a:lnL w="6350" cap="flat" cmpd="sng" algn="ctr">
                      <a:solidFill>
                        <a:srgbClr val="BEE2F9"/>
                      </a:solidFill>
                      <a:prstDash val="solid"/>
                      <a:round/>
                      <a:headEnd type="none" w="med" len="med"/>
                      <a:tailEnd type="none" w="med" len="med"/>
                    </a:lnL>
                    <a:lnR w="6350" cap="flat" cmpd="sng" algn="ctr">
                      <a:solidFill>
                        <a:srgbClr val="BEE2F9"/>
                      </a:solidFill>
                      <a:prstDash val="solid"/>
                      <a:round/>
                      <a:headEnd type="none" w="med" len="med"/>
                      <a:tailEnd type="none" w="med" len="med"/>
                    </a:lnR>
                    <a:lnT w="6350" cap="flat" cmpd="sng" algn="ctr">
                      <a:solidFill>
                        <a:srgbClr val="BEE2F9"/>
                      </a:solidFill>
                      <a:prstDash val="solid"/>
                      <a:round/>
                      <a:headEnd type="none" w="med" len="med"/>
                      <a:tailEnd type="none" w="med" len="med"/>
                    </a:lnT>
                    <a:lnB w="6350" cap="flat" cmpd="sng" algn="ctr">
                      <a:solidFill>
                        <a:srgbClr val="BEE2F9"/>
                      </a:solidFill>
                      <a:prstDash val="solid"/>
                      <a:round/>
                      <a:headEnd type="none" w="med" len="med"/>
                      <a:tailEnd type="none" w="med" len="med"/>
                    </a:lnB>
                    <a:solidFill>
                      <a:srgbClr val="FFFFFF"/>
                    </a:solidFill>
                  </a:tcPr>
                </a:tc>
                <a:tc>
                  <a:txBody>
                    <a:bodyPr/>
                    <a:lstStyle/>
                    <a:p>
                      <a:pPr algn="l"/>
                      <a:r>
                        <a:rPr lang="nl-NL" sz="2100" dirty="0">
                          <a:solidFill>
                            <a:srgbClr val="0075BF"/>
                          </a:solidFill>
                          <a:latin typeface="Noto Sans" panose="020B0502040504020204" pitchFamily="34" charset="0"/>
                          <a:ea typeface="Noto Sans" panose="020B0502040504020204" pitchFamily="34" charset="0"/>
                          <a:cs typeface="Noto Sans" panose="020B0502040504020204" pitchFamily="34" charset="0"/>
                        </a:rPr>
                        <a:t>20 jaar</a:t>
                      </a:r>
                    </a:p>
                  </a:txBody>
                  <a:tcPr marL="240000" marR="240000" marT="60960" marB="60960">
                    <a:lnL w="6350" cap="flat" cmpd="sng" algn="ctr">
                      <a:solidFill>
                        <a:srgbClr val="BEE2F9"/>
                      </a:solidFill>
                      <a:prstDash val="solid"/>
                      <a:round/>
                      <a:headEnd type="none" w="med" len="med"/>
                      <a:tailEnd type="none" w="med" len="med"/>
                    </a:lnL>
                    <a:lnR w="6350" cap="flat" cmpd="sng" algn="ctr">
                      <a:solidFill>
                        <a:srgbClr val="BEE2F9"/>
                      </a:solidFill>
                      <a:prstDash val="solid"/>
                      <a:round/>
                      <a:headEnd type="none" w="med" len="med"/>
                      <a:tailEnd type="none" w="med" len="med"/>
                    </a:lnR>
                    <a:lnT w="6350" cap="flat" cmpd="sng" algn="ctr">
                      <a:solidFill>
                        <a:srgbClr val="BEE2F9"/>
                      </a:solidFill>
                      <a:prstDash val="solid"/>
                      <a:round/>
                      <a:headEnd type="none" w="med" len="med"/>
                      <a:tailEnd type="none" w="med" len="med"/>
                    </a:lnT>
                    <a:lnB w="6350" cap="flat" cmpd="sng" algn="ctr">
                      <a:solidFill>
                        <a:srgbClr val="BEE2F9"/>
                      </a:solidFill>
                      <a:prstDash val="solid"/>
                      <a:round/>
                      <a:headEnd type="none" w="med" len="med"/>
                      <a:tailEnd type="none" w="med" len="med"/>
                    </a:lnB>
                    <a:solidFill>
                      <a:srgbClr val="FFFFFF"/>
                    </a:solidFill>
                  </a:tcPr>
                </a:tc>
                <a:tc gridSpan="6" vMerge="1">
                  <a:txBody>
                    <a:bodyPr/>
                    <a:lstStyle/>
                    <a:p>
                      <a:endParaRPr lang="nl-NL"/>
                    </a:p>
                  </a:txBody>
                  <a:tcPr/>
                </a:tc>
                <a:tc hMerge="1" vMerge="1">
                  <a:txBody>
                    <a:bodyPr/>
                    <a:lstStyle/>
                    <a:p>
                      <a:endParaRPr lang="nl-NL"/>
                    </a:p>
                  </a:txBody>
                  <a:tcPr/>
                </a:tc>
                <a:tc hMerge="1" vMerge="1">
                  <a:txBody>
                    <a:bodyPr/>
                    <a:lstStyle/>
                    <a:p>
                      <a:endParaRPr lang="nl-NL"/>
                    </a:p>
                  </a:txBody>
                  <a:tcPr/>
                </a:tc>
                <a:tc hMerge="1" vMerge="1">
                  <a:txBody>
                    <a:bodyPr/>
                    <a:lstStyle/>
                    <a:p>
                      <a:endParaRPr lang="nl-NL"/>
                    </a:p>
                  </a:txBody>
                  <a:tcPr/>
                </a:tc>
                <a:tc hMerge="1" vMerge="1">
                  <a:txBody>
                    <a:bodyPr/>
                    <a:lstStyle/>
                    <a:p>
                      <a:endParaRPr lang="nl-NL"/>
                    </a:p>
                  </a:txBody>
                  <a:tcPr/>
                </a:tc>
                <a:tc hMerge="1" vMerge="1">
                  <a:txBody>
                    <a:bodyPr/>
                    <a:lstStyle/>
                    <a:p>
                      <a:endParaRPr lang="nl-NL"/>
                    </a:p>
                  </a:txBody>
                  <a:tcPr/>
                </a:tc>
                <a:tc gridSpan="6" vMerge="1">
                  <a:txBody>
                    <a:bodyPr/>
                    <a:lstStyle/>
                    <a:p>
                      <a:endParaRPr lang="nl-NL"/>
                    </a:p>
                  </a:txBody>
                  <a:tcPr/>
                </a:tc>
                <a:tc hMerge="1" vMerge="1">
                  <a:txBody>
                    <a:bodyPr/>
                    <a:lstStyle/>
                    <a:p>
                      <a:endParaRPr lang="nl-NL"/>
                    </a:p>
                  </a:txBody>
                  <a:tcPr/>
                </a:tc>
                <a:tc hMerge="1" vMerge="1">
                  <a:txBody>
                    <a:bodyPr/>
                    <a:lstStyle/>
                    <a:p>
                      <a:endParaRPr lang="nl-NL"/>
                    </a:p>
                  </a:txBody>
                  <a:tcPr/>
                </a:tc>
                <a:tc hMerge="1" vMerge="1">
                  <a:txBody>
                    <a:bodyPr/>
                    <a:lstStyle/>
                    <a:p>
                      <a:endParaRPr lang="nl-NL"/>
                    </a:p>
                  </a:txBody>
                  <a:tcPr/>
                </a:tc>
                <a:tc hMerge="1" vMerge="1">
                  <a:txBody>
                    <a:bodyPr/>
                    <a:lstStyle/>
                    <a:p>
                      <a:endParaRPr lang="nl-NL"/>
                    </a:p>
                  </a:txBody>
                  <a:tcPr/>
                </a:tc>
                <a:tc hMerge="1" vMerge="1">
                  <a:txBody>
                    <a:bodyPr/>
                    <a:lstStyle/>
                    <a:p>
                      <a:endParaRPr lang="nl-NL"/>
                    </a:p>
                  </a:txBody>
                  <a:tcPr/>
                </a:tc>
                <a:extLst>
                  <a:ext uri="{0D108BD9-81ED-4DB2-BD59-A6C34878D82A}">
                    <a16:rowId xmlns:a16="http://schemas.microsoft.com/office/drawing/2014/main" val="10001"/>
                  </a:ext>
                </a:extLst>
              </a:tr>
              <a:tr h="465856">
                <a:tc>
                  <a:txBody>
                    <a:bodyPr/>
                    <a:lstStyle/>
                    <a:p>
                      <a:pPr algn="l"/>
                      <a:r>
                        <a:rPr lang="nl-NL" sz="2100" dirty="0">
                          <a:solidFill>
                            <a:srgbClr val="0075BF"/>
                          </a:solidFill>
                          <a:latin typeface="Noto Sans" panose="020B0502040504020204" pitchFamily="34" charset="0"/>
                          <a:ea typeface="Noto Sans" panose="020B0502040504020204" pitchFamily="34" charset="0"/>
                          <a:cs typeface="Noto Sans" panose="020B0502040504020204" pitchFamily="34" charset="0"/>
                        </a:rPr>
                        <a:t>BMI</a:t>
                      </a:r>
                    </a:p>
                  </a:txBody>
                  <a:tcPr marL="240000" marR="240000" marT="60960" marB="60960">
                    <a:lnL w="6350" cap="flat" cmpd="sng" algn="ctr">
                      <a:solidFill>
                        <a:srgbClr val="BEE2F9"/>
                      </a:solidFill>
                      <a:prstDash val="solid"/>
                      <a:round/>
                      <a:headEnd type="none" w="med" len="med"/>
                      <a:tailEnd type="none" w="med" len="med"/>
                    </a:lnL>
                    <a:lnR w="6350" cap="flat" cmpd="sng" algn="ctr">
                      <a:solidFill>
                        <a:srgbClr val="BEE2F9"/>
                      </a:solidFill>
                      <a:prstDash val="solid"/>
                      <a:round/>
                      <a:headEnd type="none" w="med" len="med"/>
                      <a:tailEnd type="none" w="med" len="med"/>
                    </a:lnR>
                    <a:lnT w="6350" cap="flat" cmpd="sng" algn="ctr">
                      <a:solidFill>
                        <a:srgbClr val="BEE2F9"/>
                      </a:solidFill>
                      <a:prstDash val="solid"/>
                      <a:round/>
                      <a:headEnd type="none" w="med" len="med"/>
                      <a:tailEnd type="none" w="med" len="med"/>
                    </a:lnT>
                    <a:lnB w="6350" cap="flat" cmpd="sng" algn="ctr">
                      <a:solidFill>
                        <a:srgbClr val="BEE2F9"/>
                      </a:solidFill>
                      <a:prstDash val="solid"/>
                      <a:round/>
                      <a:headEnd type="none" w="med" len="med"/>
                      <a:tailEnd type="none" w="med" len="med"/>
                    </a:lnB>
                    <a:solidFill>
                      <a:srgbClr val="FFFFFF"/>
                    </a:solidFill>
                  </a:tcPr>
                </a:tc>
                <a:tc>
                  <a:txBody>
                    <a:bodyPr/>
                    <a:lstStyle/>
                    <a:p>
                      <a:pPr algn="l"/>
                      <a:r>
                        <a:rPr lang="nl-NL" sz="2100" dirty="0">
                          <a:solidFill>
                            <a:srgbClr val="0075BF"/>
                          </a:solidFill>
                          <a:latin typeface="Noto Sans" panose="020B0502040504020204" pitchFamily="34" charset="0"/>
                          <a:ea typeface="Noto Sans" panose="020B0502040504020204" pitchFamily="34" charset="0"/>
                          <a:cs typeface="Noto Sans" panose="020B0502040504020204" pitchFamily="34" charset="0"/>
                        </a:rPr>
                        <a:t>28 kg/m2</a:t>
                      </a:r>
                    </a:p>
                  </a:txBody>
                  <a:tcPr marL="240000" marR="240000" marT="60960" marB="60960">
                    <a:lnL w="6350" cap="flat" cmpd="sng" algn="ctr">
                      <a:solidFill>
                        <a:srgbClr val="BEE2F9"/>
                      </a:solidFill>
                      <a:prstDash val="solid"/>
                      <a:round/>
                      <a:headEnd type="none" w="med" len="med"/>
                      <a:tailEnd type="none" w="med" len="med"/>
                    </a:lnL>
                    <a:lnR w="6350" cap="flat" cmpd="sng" algn="ctr">
                      <a:solidFill>
                        <a:srgbClr val="BEE2F9"/>
                      </a:solidFill>
                      <a:prstDash val="solid"/>
                      <a:round/>
                      <a:headEnd type="none" w="med" len="med"/>
                      <a:tailEnd type="none" w="med" len="med"/>
                    </a:lnR>
                    <a:lnT w="6350" cap="flat" cmpd="sng" algn="ctr">
                      <a:solidFill>
                        <a:srgbClr val="BEE2F9"/>
                      </a:solidFill>
                      <a:prstDash val="solid"/>
                      <a:round/>
                      <a:headEnd type="none" w="med" len="med"/>
                      <a:tailEnd type="none" w="med" len="med"/>
                    </a:lnT>
                    <a:lnB w="6350" cap="flat" cmpd="sng" algn="ctr">
                      <a:solidFill>
                        <a:srgbClr val="BEE2F9"/>
                      </a:solidFill>
                      <a:prstDash val="solid"/>
                      <a:round/>
                      <a:headEnd type="none" w="med" len="med"/>
                      <a:tailEnd type="none" w="med" len="med"/>
                    </a:lnB>
                    <a:solidFill>
                      <a:srgbClr val="FFFFFF"/>
                    </a:solidFill>
                  </a:tcPr>
                </a:tc>
                <a:tc gridSpan="6" vMerge="1">
                  <a:txBody>
                    <a:bodyPr/>
                    <a:lstStyle/>
                    <a:p>
                      <a:pPr algn="ctr"/>
                      <a:endParaRPr lang="nl-NL" sz="1200" dirty="0">
                        <a:solidFill>
                          <a:srgbClr val="0075BF"/>
                        </a:solidFill>
                      </a:endParaRPr>
                    </a:p>
                  </a:txBody>
                  <a:tcPr marL="36000" marR="36000">
                    <a:lnL w="9525" cap="flat" cmpd="sng" algn="ctr">
                      <a:solidFill>
                        <a:srgbClr val="BEE2F9"/>
                      </a:solidFill>
                      <a:prstDash val="solid"/>
                      <a:round/>
                      <a:headEnd type="none" w="med" len="med"/>
                      <a:tailEnd type="none" w="med" len="med"/>
                    </a:lnL>
                    <a:lnR w="9525" cap="flat" cmpd="sng" algn="ctr">
                      <a:solidFill>
                        <a:srgbClr val="BEE2F9"/>
                      </a:solidFill>
                      <a:prstDash val="solid"/>
                      <a:round/>
                      <a:headEnd type="none" w="med" len="med"/>
                      <a:tailEnd type="none" w="med" len="med"/>
                    </a:lnR>
                    <a:lnT w="9525" cap="flat" cmpd="sng" algn="ctr">
                      <a:solidFill>
                        <a:srgbClr val="BEE2F9"/>
                      </a:solidFill>
                      <a:prstDash val="solid"/>
                      <a:round/>
                      <a:headEnd type="none" w="med" len="med"/>
                      <a:tailEnd type="none" w="med" len="med"/>
                    </a:lnT>
                    <a:lnB w="9525" cap="flat" cmpd="sng" algn="ctr">
                      <a:solidFill>
                        <a:srgbClr val="BEE2F9"/>
                      </a:solidFill>
                      <a:prstDash val="solid"/>
                      <a:round/>
                      <a:headEnd type="none" w="med" len="med"/>
                      <a:tailEnd type="none" w="med" len="med"/>
                    </a:lnB>
                    <a:solidFill>
                      <a:srgbClr val="FFFFFF"/>
                    </a:solidFill>
                  </a:tcPr>
                </a:tc>
                <a:tc hMerge="1" vMerge="1">
                  <a:txBody>
                    <a:bodyPr/>
                    <a:lstStyle/>
                    <a:p>
                      <a:pPr algn="ctr"/>
                      <a:endParaRPr lang="nl-NL" sz="1200" dirty="0">
                        <a:solidFill>
                          <a:srgbClr val="0075BF"/>
                        </a:solidFill>
                      </a:endParaRPr>
                    </a:p>
                  </a:txBody>
                  <a:tcPr marL="36000" marR="36000">
                    <a:lnL w="9525" cap="flat" cmpd="sng" algn="ctr">
                      <a:solidFill>
                        <a:srgbClr val="BEE2F9"/>
                      </a:solidFill>
                      <a:prstDash val="solid"/>
                      <a:round/>
                      <a:headEnd type="none" w="med" len="med"/>
                      <a:tailEnd type="none" w="med" len="med"/>
                    </a:lnL>
                    <a:lnR w="9525" cap="flat" cmpd="sng" algn="ctr">
                      <a:solidFill>
                        <a:srgbClr val="BEE2F9"/>
                      </a:solidFill>
                      <a:prstDash val="solid"/>
                      <a:round/>
                      <a:headEnd type="none" w="med" len="med"/>
                      <a:tailEnd type="none" w="med" len="med"/>
                    </a:lnR>
                    <a:lnT w="9525" cap="flat" cmpd="sng" algn="ctr">
                      <a:solidFill>
                        <a:srgbClr val="BEE2F9"/>
                      </a:solidFill>
                      <a:prstDash val="solid"/>
                      <a:round/>
                      <a:headEnd type="none" w="med" len="med"/>
                      <a:tailEnd type="none" w="med" len="med"/>
                    </a:lnT>
                    <a:lnB w="9525" cap="flat" cmpd="sng" algn="ctr">
                      <a:solidFill>
                        <a:srgbClr val="BEE2F9"/>
                      </a:solidFill>
                      <a:prstDash val="solid"/>
                      <a:round/>
                      <a:headEnd type="none" w="med" len="med"/>
                      <a:tailEnd type="none" w="med" len="med"/>
                    </a:lnB>
                    <a:solidFill>
                      <a:srgbClr val="FFFFFF"/>
                    </a:solidFill>
                  </a:tcPr>
                </a:tc>
                <a:tc hMerge="1" vMerge="1">
                  <a:txBody>
                    <a:bodyPr/>
                    <a:lstStyle/>
                    <a:p>
                      <a:pPr algn="ctr"/>
                      <a:endParaRPr lang="nl-NL" sz="1200" dirty="0">
                        <a:solidFill>
                          <a:srgbClr val="0075BF"/>
                        </a:solidFill>
                      </a:endParaRPr>
                    </a:p>
                  </a:txBody>
                  <a:tcPr marL="36000" marR="36000">
                    <a:lnL w="9525" cap="flat" cmpd="sng" algn="ctr">
                      <a:solidFill>
                        <a:srgbClr val="BEE2F9"/>
                      </a:solidFill>
                      <a:prstDash val="solid"/>
                      <a:round/>
                      <a:headEnd type="none" w="med" len="med"/>
                      <a:tailEnd type="none" w="med" len="med"/>
                    </a:lnL>
                    <a:lnR w="9525" cap="flat" cmpd="sng" algn="ctr">
                      <a:solidFill>
                        <a:srgbClr val="BEE2F9"/>
                      </a:solidFill>
                      <a:prstDash val="solid"/>
                      <a:round/>
                      <a:headEnd type="none" w="med" len="med"/>
                      <a:tailEnd type="none" w="med" len="med"/>
                    </a:lnR>
                    <a:lnT w="9525" cap="flat" cmpd="sng" algn="ctr">
                      <a:solidFill>
                        <a:srgbClr val="BEE2F9"/>
                      </a:solidFill>
                      <a:prstDash val="solid"/>
                      <a:round/>
                      <a:headEnd type="none" w="med" len="med"/>
                      <a:tailEnd type="none" w="med" len="med"/>
                    </a:lnT>
                    <a:lnB w="9525" cap="flat" cmpd="sng" algn="ctr">
                      <a:solidFill>
                        <a:srgbClr val="BEE2F9"/>
                      </a:solidFill>
                      <a:prstDash val="solid"/>
                      <a:round/>
                      <a:headEnd type="none" w="med" len="med"/>
                      <a:tailEnd type="none" w="med" len="med"/>
                    </a:lnB>
                    <a:solidFill>
                      <a:srgbClr val="FFFFFF"/>
                    </a:solidFill>
                  </a:tcPr>
                </a:tc>
                <a:tc hMerge="1" vMerge="1">
                  <a:txBody>
                    <a:bodyPr/>
                    <a:lstStyle/>
                    <a:p>
                      <a:pPr algn="ctr"/>
                      <a:endParaRPr lang="nl-NL" sz="1200" dirty="0">
                        <a:solidFill>
                          <a:srgbClr val="0075BF"/>
                        </a:solidFill>
                      </a:endParaRPr>
                    </a:p>
                  </a:txBody>
                  <a:tcPr marL="36000" marR="36000">
                    <a:lnL w="9525" cap="flat" cmpd="sng" algn="ctr">
                      <a:solidFill>
                        <a:srgbClr val="BEE2F9"/>
                      </a:solidFill>
                      <a:prstDash val="solid"/>
                      <a:round/>
                      <a:headEnd type="none" w="med" len="med"/>
                      <a:tailEnd type="none" w="med" len="med"/>
                    </a:lnL>
                    <a:lnR w="9525" cap="flat" cmpd="sng" algn="ctr">
                      <a:solidFill>
                        <a:srgbClr val="BEE2F9"/>
                      </a:solidFill>
                      <a:prstDash val="solid"/>
                      <a:round/>
                      <a:headEnd type="none" w="med" len="med"/>
                      <a:tailEnd type="none" w="med" len="med"/>
                    </a:lnR>
                    <a:lnT w="9525" cap="flat" cmpd="sng" algn="ctr">
                      <a:solidFill>
                        <a:srgbClr val="BEE2F9"/>
                      </a:solidFill>
                      <a:prstDash val="solid"/>
                      <a:round/>
                      <a:headEnd type="none" w="med" len="med"/>
                      <a:tailEnd type="none" w="med" len="med"/>
                    </a:lnT>
                    <a:lnB w="9525" cap="flat" cmpd="sng" algn="ctr">
                      <a:solidFill>
                        <a:srgbClr val="BEE2F9"/>
                      </a:solidFill>
                      <a:prstDash val="solid"/>
                      <a:round/>
                      <a:headEnd type="none" w="med" len="med"/>
                      <a:tailEnd type="none" w="med" len="med"/>
                    </a:lnB>
                    <a:solidFill>
                      <a:srgbClr val="FFFFFF"/>
                    </a:solidFill>
                  </a:tcPr>
                </a:tc>
                <a:tc hMerge="1" vMerge="1">
                  <a:txBody>
                    <a:bodyPr/>
                    <a:lstStyle/>
                    <a:p>
                      <a:pPr algn="ctr"/>
                      <a:endParaRPr lang="nl-NL" sz="1200">
                        <a:solidFill>
                          <a:srgbClr val="0075BF"/>
                        </a:solidFill>
                      </a:endParaRPr>
                    </a:p>
                  </a:txBody>
                  <a:tcPr marL="36000" marR="36000">
                    <a:lnL w="9525" cap="flat" cmpd="sng" algn="ctr">
                      <a:solidFill>
                        <a:srgbClr val="BEE2F9"/>
                      </a:solidFill>
                      <a:prstDash val="solid"/>
                      <a:round/>
                      <a:headEnd type="none" w="med" len="med"/>
                      <a:tailEnd type="none" w="med" len="med"/>
                    </a:lnL>
                    <a:lnR w="9525" cap="flat" cmpd="sng" algn="ctr">
                      <a:solidFill>
                        <a:srgbClr val="BEE2F9"/>
                      </a:solidFill>
                      <a:prstDash val="solid"/>
                      <a:round/>
                      <a:headEnd type="none" w="med" len="med"/>
                      <a:tailEnd type="none" w="med" len="med"/>
                    </a:lnR>
                    <a:lnT w="9525" cap="flat" cmpd="sng" algn="ctr">
                      <a:solidFill>
                        <a:srgbClr val="BEE2F9"/>
                      </a:solidFill>
                      <a:prstDash val="solid"/>
                      <a:round/>
                      <a:headEnd type="none" w="med" len="med"/>
                      <a:tailEnd type="none" w="med" len="med"/>
                    </a:lnT>
                    <a:lnB w="9525" cap="flat" cmpd="sng" algn="ctr">
                      <a:solidFill>
                        <a:srgbClr val="BEE2F9"/>
                      </a:solidFill>
                      <a:prstDash val="solid"/>
                      <a:round/>
                      <a:headEnd type="none" w="med" len="med"/>
                      <a:tailEnd type="none" w="med" len="med"/>
                    </a:lnB>
                    <a:solidFill>
                      <a:srgbClr val="FFFFFF"/>
                    </a:solidFill>
                  </a:tcPr>
                </a:tc>
                <a:tc hMerge="1" vMerge="1">
                  <a:txBody>
                    <a:bodyPr/>
                    <a:lstStyle/>
                    <a:p>
                      <a:pPr algn="ctr"/>
                      <a:endParaRPr lang="nl-NL" sz="1200">
                        <a:solidFill>
                          <a:srgbClr val="0075BF"/>
                        </a:solidFill>
                      </a:endParaRPr>
                    </a:p>
                  </a:txBody>
                  <a:tcPr marL="36000" marR="36000">
                    <a:lnL w="9525" cap="flat" cmpd="sng" algn="ctr">
                      <a:solidFill>
                        <a:srgbClr val="BEE2F9"/>
                      </a:solidFill>
                      <a:prstDash val="solid"/>
                      <a:round/>
                      <a:headEnd type="none" w="med" len="med"/>
                      <a:tailEnd type="none" w="med" len="med"/>
                    </a:lnL>
                    <a:lnR w="9525" cap="flat" cmpd="sng" algn="ctr">
                      <a:solidFill>
                        <a:srgbClr val="BEE2F9"/>
                      </a:solidFill>
                      <a:prstDash val="solid"/>
                      <a:round/>
                      <a:headEnd type="none" w="med" len="med"/>
                      <a:tailEnd type="none" w="med" len="med"/>
                    </a:lnR>
                    <a:lnT w="9525" cap="flat" cmpd="sng" algn="ctr">
                      <a:solidFill>
                        <a:srgbClr val="BEE2F9"/>
                      </a:solidFill>
                      <a:prstDash val="solid"/>
                      <a:round/>
                      <a:headEnd type="none" w="med" len="med"/>
                      <a:tailEnd type="none" w="med" len="med"/>
                    </a:lnT>
                    <a:lnB w="9525" cap="flat" cmpd="sng" algn="ctr">
                      <a:solidFill>
                        <a:srgbClr val="BEE2F9"/>
                      </a:solidFill>
                      <a:prstDash val="solid"/>
                      <a:round/>
                      <a:headEnd type="none" w="med" len="med"/>
                      <a:tailEnd type="none" w="med" len="med"/>
                    </a:lnB>
                    <a:solidFill>
                      <a:srgbClr val="FFFFFF"/>
                    </a:solidFill>
                  </a:tcPr>
                </a:tc>
                <a:tc gridSpan="6" vMerge="1">
                  <a:txBody>
                    <a:bodyPr/>
                    <a:lstStyle/>
                    <a:p>
                      <a:endParaRPr lang="nl-NL"/>
                    </a:p>
                  </a:txBody>
                  <a:tcPr/>
                </a:tc>
                <a:tc hMerge="1" vMerge="1">
                  <a:txBody>
                    <a:bodyPr/>
                    <a:lstStyle/>
                    <a:p>
                      <a:pPr algn="ctr"/>
                      <a:endParaRPr lang="nl-NL" sz="1200">
                        <a:solidFill>
                          <a:srgbClr val="0075BF"/>
                        </a:solidFill>
                      </a:endParaRPr>
                    </a:p>
                  </a:txBody>
                  <a:tcPr marL="36000" marR="36000">
                    <a:lnL w="9525" cap="flat" cmpd="sng" algn="ctr">
                      <a:solidFill>
                        <a:srgbClr val="BEE2F9"/>
                      </a:solidFill>
                      <a:prstDash val="solid"/>
                      <a:round/>
                      <a:headEnd type="none" w="med" len="med"/>
                      <a:tailEnd type="none" w="med" len="med"/>
                    </a:lnL>
                    <a:lnR w="9525" cap="flat" cmpd="sng" algn="ctr">
                      <a:solidFill>
                        <a:srgbClr val="BEE2F9"/>
                      </a:solidFill>
                      <a:prstDash val="solid"/>
                      <a:round/>
                      <a:headEnd type="none" w="med" len="med"/>
                      <a:tailEnd type="none" w="med" len="med"/>
                    </a:lnR>
                    <a:lnT w="9525" cap="flat" cmpd="sng" algn="ctr">
                      <a:solidFill>
                        <a:srgbClr val="BEE2F9"/>
                      </a:solidFill>
                      <a:prstDash val="solid"/>
                      <a:round/>
                      <a:headEnd type="none" w="med" len="med"/>
                      <a:tailEnd type="none" w="med" len="med"/>
                    </a:lnT>
                    <a:lnB w="9525" cap="flat" cmpd="sng" algn="ctr">
                      <a:solidFill>
                        <a:srgbClr val="BEE2F9"/>
                      </a:solidFill>
                      <a:prstDash val="solid"/>
                      <a:round/>
                      <a:headEnd type="none" w="med" len="med"/>
                      <a:tailEnd type="none" w="med" len="med"/>
                    </a:lnB>
                    <a:solidFill>
                      <a:srgbClr val="FFFFFF"/>
                    </a:solidFill>
                  </a:tcPr>
                </a:tc>
                <a:tc hMerge="1" vMerge="1">
                  <a:txBody>
                    <a:bodyPr/>
                    <a:lstStyle/>
                    <a:p>
                      <a:pPr algn="ctr"/>
                      <a:endParaRPr lang="nl-NL" sz="1200">
                        <a:solidFill>
                          <a:srgbClr val="0075BF"/>
                        </a:solidFill>
                      </a:endParaRPr>
                    </a:p>
                  </a:txBody>
                  <a:tcPr marL="36000" marR="36000">
                    <a:lnL w="9525" cap="flat" cmpd="sng" algn="ctr">
                      <a:solidFill>
                        <a:srgbClr val="BEE2F9"/>
                      </a:solidFill>
                      <a:prstDash val="solid"/>
                      <a:round/>
                      <a:headEnd type="none" w="med" len="med"/>
                      <a:tailEnd type="none" w="med" len="med"/>
                    </a:lnL>
                    <a:lnR w="9525" cap="flat" cmpd="sng" algn="ctr">
                      <a:solidFill>
                        <a:srgbClr val="BEE2F9"/>
                      </a:solidFill>
                      <a:prstDash val="solid"/>
                      <a:round/>
                      <a:headEnd type="none" w="med" len="med"/>
                      <a:tailEnd type="none" w="med" len="med"/>
                    </a:lnR>
                    <a:lnT w="9525" cap="flat" cmpd="sng" algn="ctr">
                      <a:solidFill>
                        <a:srgbClr val="BEE2F9"/>
                      </a:solidFill>
                      <a:prstDash val="solid"/>
                      <a:round/>
                      <a:headEnd type="none" w="med" len="med"/>
                      <a:tailEnd type="none" w="med" len="med"/>
                    </a:lnT>
                    <a:lnB w="9525" cap="flat" cmpd="sng" algn="ctr">
                      <a:solidFill>
                        <a:srgbClr val="BEE2F9"/>
                      </a:solidFill>
                      <a:prstDash val="solid"/>
                      <a:round/>
                      <a:headEnd type="none" w="med" len="med"/>
                      <a:tailEnd type="none" w="med" len="med"/>
                    </a:lnB>
                    <a:solidFill>
                      <a:srgbClr val="FFFFFF"/>
                    </a:solidFill>
                  </a:tcPr>
                </a:tc>
                <a:tc hMerge="1" vMerge="1">
                  <a:txBody>
                    <a:bodyPr/>
                    <a:lstStyle/>
                    <a:p>
                      <a:pPr algn="ctr"/>
                      <a:endParaRPr lang="nl-NL" sz="1200" dirty="0">
                        <a:solidFill>
                          <a:srgbClr val="0075BF"/>
                        </a:solidFill>
                      </a:endParaRPr>
                    </a:p>
                  </a:txBody>
                  <a:tcPr marL="36000" marR="36000">
                    <a:lnL w="9525" cap="flat" cmpd="sng" algn="ctr">
                      <a:solidFill>
                        <a:srgbClr val="BEE2F9"/>
                      </a:solidFill>
                      <a:prstDash val="solid"/>
                      <a:round/>
                      <a:headEnd type="none" w="med" len="med"/>
                      <a:tailEnd type="none" w="med" len="med"/>
                    </a:lnL>
                    <a:lnR w="9525" cap="flat" cmpd="sng" algn="ctr">
                      <a:solidFill>
                        <a:srgbClr val="BEE2F9"/>
                      </a:solidFill>
                      <a:prstDash val="solid"/>
                      <a:round/>
                      <a:headEnd type="none" w="med" len="med"/>
                      <a:tailEnd type="none" w="med" len="med"/>
                    </a:lnR>
                    <a:lnT w="9525" cap="flat" cmpd="sng" algn="ctr">
                      <a:solidFill>
                        <a:srgbClr val="BEE2F9"/>
                      </a:solidFill>
                      <a:prstDash val="solid"/>
                      <a:round/>
                      <a:headEnd type="none" w="med" len="med"/>
                      <a:tailEnd type="none" w="med" len="med"/>
                    </a:lnT>
                    <a:lnB w="9525" cap="flat" cmpd="sng" algn="ctr">
                      <a:solidFill>
                        <a:srgbClr val="BEE2F9"/>
                      </a:solidFill>
                      <a:prstDash val="solid"/>
                      <a:round/>
                      <a:headEnd type="none" w="med" len="med"/>
                      <a:tailEnd type="none" w="med" len="med"/>
                    </a:lnB>
                    <a:solidFill>
                      <a:srgbClr val="FFFFFF"/>
                    </a:solidFill>
                  </a:tcPr>
                </a:tc>
                <a:tc hMerge="1" vMerge="1">
                  <a:txBody>
                    <a:bodyPr/>
                    <a:lstStyle/>
                    <a:p>
                      <a:pPr algn="ctr"/>
                      <a:endParaRPr lang="nl-NL" sz="1200" dirty="0">
                        <a:solidFill>
                          <a:srgbClr val="0075BF"/>
                        </a:solidFill>
                      </a:endParaRPr>
                    </a:p>
                  </a:txBody>
                  <a:tcPr marL="36000" marR="36000">
                    <a:lnL w="9525" cap="flat" cmpd="sng" algn="ctr">
                      <a:solidFill>
                        <a:srgbClr val="BEE2F9"/>
                      </a:solidFill>
                      <a:prstDash val="solid"/>
                      <a:round/>
                      <a:headEnd type="none" w="med" len="med"/>
                      <a:tailEnd type="none" w="med" len="med"/>
                    </a:lnL>
                    <a:lnR w="9525" cap="flat" cmpd="sng" algn="ctr">
                      <a:solidFill>
                        <a:srgbClr val="BEE2F9"/>
                      </a:solidFill>
                      <a:prstDash val="solid"/>
                      <a:round/>
                      <a:headEnd type="none" w="med" len="med"/>
                      <a:tailEnd type="none" w="med" len="med"/>
                    </a:lnR>
                    <a:lnT w="9525" cap="flat" cmpd="sng" algn="ctr">
                      <a:solidFill>
                        <a:srgbClr val="BEE2F9"/>
                      </a:solidFill>
                      <a:prstDash val="solid"/>
                      <a:round/>
                      <a:headEnd type="none" w="med" len="med"/>
                      <a:tailEnd type="none" w="med" len="med"/>
                    </a:lnT>
                    <a:lnB w="9525" cap="flat" cmpd="sng" algn="ctr">
                      <a:solidFill>
                        <a:srgbClr val="BEE2F9"/>
                      </a:solidFill>
                      <a:prstDash val="solid"/>
                      <a:round/>
                      <a:headEnd type="none" w="med" len="med"/>
                      <a:tailEnd type="none" w="med" len="med"/>
                    </a:lnB>
                    <a:solidFill>
                      <a:srgbClr val="FFFFFF"/>
                    </a:solidFill>
                  </a:tcPr>
                </a:tc>
                <a:tc hMerge="1" vMerge="1">
                  <a:txBody>
                    <a:bodyPr/>
                    <a:lstStyle/>
                    <a:p>
                      <a:pPr algn="ctr"/>
                      <a:endParaRPr lang="nl-NL" sz="1200">
                        <a:solidFill>
                          <a:srgbClr val="0075BF"/>
                        </a:solidFill>
                      </a:endParaRPr>
                    </a:p>
                  </a:txBody>
                  <a:tcPr marL="36000" marR="36000">
                    <a:lnL w="9525" cap="flat" cmpd="sng" algn="ctr">
                      <a:solidFill>
                        <a:srgbClr val="BEE2F9"/>
                      </a:solidFill>
                      <a:prstDash val="solid"/>
                      <a:round/>
                      <a:headEnd type="none" w="med" len="med"/>
                      <a:tailEnd type="none" w="med" len="med"/>
                    </a:lnL>
                    <a:lnR w="9525" cap="flat" cmpd="sng" algn="ctr">
                      <a:solidFill>
                        <a:srgbClr val="BEE2F9"/>
                      </a:solidFill>
                      <a:prstDash val="solid"/>
                      <a:round/>
                      <a:headEnd type="none" w="med" len="med"/>
                      <a:tailEnd type="none" w="med" len="med"/>
                    </a:lnR>
                    <a:lnT w="9525" cap="flat" cmpd="sng" algn="ctr">
                      <a:solidFill>
                        <a:srgbClr val="BEE2F9"/>
                      </a:solidFill>
                      <a:prstDash val="solid"/>
                      <a:round/>
                      <a:headEnd type="none" w="med" len="med"/>
                      <a:tailEnd type="none" w="med" len="med"/>
                    </a:lnT>
                    <a:lnB w="9525" cap="flat" cmpd="sng" algn="ctr">
                      <a:solidFill>
                        <a:srgbClr val="BEE2F9"/>
                      </a:solidFill>
                      <a:prstDash val="solid"/>
                      <a:round/>
                      <a:headEnd type="none" w="med" len="med"/>
                      <a:tailEnd type="none" w="med" len="med"/>
                    </a:lnB>
                    <a:solidFill>
                      <a:srgbClr val="FFFFFF"/>
                    </a:solidFill>
                  </a:tcPr>
                </a:tc>
                <a:extLst>
                  <a:ext uri="{0D108BD9-81ED-4DB2-BD59-A6C34878D82A}">
                    <a16:rowId xmlns:a16="http://schemas.microsoft.com/office/drawing/2014/main" val="10002"/>
                  </a:ext>
                </a:extLst>
              </a:tr>
              <a:tr h="465856">
                <a:tc>
                  <a:txBody>
                    <a:bodyPr/>
                    <a:lstStyle/>
                    <a:p>
                      <a:pPr algn="l"/>
                      <a:r>
                        <a:rPr lang="nl-NL" sz="2100" dirty="0">
                          <a:solidFill>
                            <a:srgbClr val="0075BF"/>
                          </a:solidFill>
                          <a:latin typeface="Noto Sans" panose="020B0502040504020204" pitchFamily="34" charset="0"/>
                          <a:ea typeface="Noto Sans" panose="020B0502040504020204" pitchFamily="34" charset="0"/>
                          <a:cs typeface="Noto Sans" panose="020B0502040504020204" pitchFamily="34" charset="0"/>
                        </a:rPr>
                        <a:t>HbA1c</a:t>
                      </a:r>
                    </a:p>
                  </a:txBody>
                  <a:tcPr marL="240000" marR="240000" marT="60960" marB="60960">
                    <a:lnL w="6350" cap="flat" cmpd="sng" algn="ctr">
                      <a:solidFill>
                        <a:srgbClr val="BEE2F9"/>
                      </a:solidFill>
                      <a:prstDash val="solid"/>
                      <a:round/>
                      <a:headEnd type="none" w="med" len="med"/>
                      <a:tailEnd type="none" w="med" len="med"/>
                    </a:lnL>
                    <a:lnR w="6350" cap="flat" cmpd="sng" algn="ctr">
                      <a:solidFill>
                        <a:srgbClr val="BEE2F9"/>
                      </a:solidFill>
                      <a:prstDash val="solid"/>
                      <a:round/>
                      <a:headEnd type="none" w="med" len="med"/>
                      <a:tailEnd type="none" w="med" len="med"/>
                    </a:lnR>
                    <a:lnT w="6350" cap="flat" cmpd="sng" algn="ctr">
                      <a:solidFill>
                        <a:srgbClr val="BEE2F9"/>
                      </a:solidFill>
                      <a:prstDash val="solid"/>
                      <a:round/>
                      <a:headEnd type="none" w="med" len="med"/>
                      <a:tailEnd type="none" w="med" len="med"/>
                    </a:lnT>
                    <a:lnB w="6350" cap="flat" cmpd="sng" algn="ctr">
                      <a:solidFill>
                        <a:srgbClr val="BEE2F9"/>
                      </a:solidFill>
                      <a:prstDash val="solid"/>
                      <a:round/>
                      <a:headEnd type="none" w="med" len="med"/>
                      <a:tailEnd type="none" w="med" len="med"/>
                    </a:lnB>
                    <a:solidFill>
                      <a:srgbClr val="FFFFFF"/>
                    </a:solidFill>
                  </a:tcPr>
                </a:tc>
                <a:tc>
                  <a:txBody>
                    <a:bodyPr/>
                    <a:lstStyle/>
                    <a:p>
                      <a:pPr algn="l"/>
                      <a:r>
                        <a:rPr lang="nl-NL" sz="2100" dirty="0">
                          <a:solidFill>
                            <a:srgbClr val="0075BF"/>
                          </a:solidFill>
                          <a:latin typeface="Noto Sans" panose="020B0502040504020204" pitchFamily="34" charset="0"/>
                          <a:ea typeface="Noto Sans" panose="020B0502040504020204" pitchFamily="34" charset="0"/>
                          <a:cs typeface="Noto Sans" panose="020B0502040504020204" pitchFamily="34" charset="0"/>
                        </a:rPr>
                        <a:t>56 mmol/mol</a:t>
                      </a:r>
                    </a:p>
                  </a:txBody>
                  <a:tcPr marL="240000" marR="240000" marT="60960" marB="60960">
                    <a:lnL w="6350" cap="flat" cmpd="sng" algn="ctr">
                      <a:solidFill>
                        <a:srgbClr val="BEE2F9"/>
                      </a:solidFill>
                      <a:prstDash val="solid"/>
                      <a:round/>
                      <a:headEnd type="none" w="med" len="med"/>
                      <a:tailEnd type="none" w="med" len="med"/>
                    </a:lnL>
                    <a:lnR w="6350" cap="flat" cmpd="sng" algn="ctr">
                      <a:solidFill>
                        <a:srgbClr val="BEE2F9"/>
                      </a:solidFill>
                      <a:prstDash val="solid"/>
                      <a:round/>
                      <a:headEnd type="none" w="med" len="med"/>
                      <a:tailEnd type="none" w="med" len="med"/>
                    </a:lnR>
                    <a:lnT w="6350" cap="flat" cmpd="sng" algn="ctr">
                      <a:solidFill>
                        <a:srgbClr val="BEE2F9"/>
                      </a:solidFill>
                      <a:prstDash val="solid"/>
                      <a:round/>
                      <a:headEnd type="none" w="med" len="med"/>
                      <a:tailEnd type="none" w="med" len="med"/>
                    </a:lnT>
                    <a:lnB w="6350" cap="flat" cmpd="sng" algn="ctr">
                      <a:solidFill>
                        <a:srgbClr val="BEE2F9"/>
                      </a:solidFill>
                      <a:prstDash val="solid"/>
                      <a:round/>
                      <a:headEnd type="none" w="med" len="med"/>
                      <a:tailEnd type="none" w="med" len="med"/>
                    </a:lnB>
                    <a:solidFill>
                      <a:srgbClr val="FFFFFF"/>
                    </a:solidFill>
                  </a:tcPr>
                </a:tc>
                <a:tc gridSpan="6" vMerge="1">
                  <a:txBody>
                    <a:bodyPr/>
                    <a:lstStyle/>
                    <a:p>
                      <a:pPr algn="ctr"/>
                      <a:endParaRPr lang="nl-NL" sz="1200" dirty="0">
                        <a:solidFill>
                          <a:srgbClr val="0075BF"/>
                        </a:solidFill>
                      </a:endParaRPr>
                    </a:p>
                  </a:txBody>
                  <a:tcPr marL="36000" marR="36000">
                    <a:lnL w="9525" cap="flat" cmpd="sng" algn="ctr">
                      <a:solidFill>
                        <a:srgbClr val="BEE2F9"/>
                      </a:solidFill>
                      <a:prstDash val="solid"/>
                      <a:round/>
                      <a:headEnd type="none" w="med" len="med"/>
                      <a:tailEnd type="none" w="med" len="med"/>
                    </a:lnL>
                    <a:lnR w="9525" cap="flat" cmpd="sng" algn="ctr">
                      <a:solidFill>
                        <a:srgbClr val="BEE2F9"/>
                      </a:solidFill>
                      <a:prstDash val="solid"/>
                      <a:round/>
                      <a:headEnd type="none" w="med" len="med"/>
                      <a:tailEnd type="none" w="med" len="med"/>
                    </a:lnR>
                    <a:lnT w="9525" cap="flat" cmpd="sng" algn="ctr">
                      <a:solidFill>
                        <a:srgbClr val="BEE2F9"/>
                      </a:solidFill>
                      <a:prstDash val="solid"/>
                      <a:round/>
                      <a:headEnd type="none" w="med" len="med"/>
                      <a:tailEnd type="none" w="med" len="med"/>
                    </a:lnT>
                    <a:lnB w="9525" cap="flat" cmpd="sng" algn="ctr">
                      <a:solidFill>
                        <a:srgbClr val="BEE2F9"/>
                      </a:solidFill>
                      <a:prstDash val="solid"/>
                      <a:round/>
                      <a:headEnd type="none" w="med" len="med"/>
                      <a:tailEnd type="none" w="med" len="med"/>
                    </a:lnB>
                    <a:solidFill>
                      <a:srgbClr val="FFFFFF"/>
                    </a:solidFill>
                  </a:tcPr>
                </a:tc>
                <a:tc hMerge="1" vMerge="1">
                  <a:txBody>
                    <a:bodyPr/>
                    <a:lstStyle/>
                    <a:p>
                      <a:pPr algn="ctr"/>
                      <a:endParaRPr lang="nl-NL" sz="1200">
                        <a:solidFill>
                          <a:srgbClr val="0075BF"/>
                        </a:solidFill>
                      </a:endParaRPr>
                    </a:p>
                  </a:txBody>
                  <a:tcPr marL="36000" marR="36000">
                    <a:lnL w="9525" cap="flat" cmpd="sng" algn="ctr">
                      <a:solidFill>
                        <a:srgbClr val="BEE2F9"/>
                      </a:solidFill>
                      <a:prstDash val="solid"/>
                      <a:round/>
                      <a:headEnd type="none" w="med" len="med"/>
                      <a:tailEnd type="none" w="med" len="med"/>
                    </a:lnL>
                    <a:lnR w="9525" cap="flat" cmpd="sng" algn="ctr">
                      <a:solidFill>
                        <a:srgbClr val="BEE2F9"/>
                      </a:solidFill>
                      <a:prstDash val="solid"/>
                      <a:round/>
                      <a:headEnd type="none" w="med" len="med"/>
                      <a:tailEnd type="none" w="med" len="med"/>
                    </a:lnR>
                    <a:lnT w="9525" cap="flat" cmpd="sng" algn="ctr">
                      <a:solidFill>
                        <a:srgbClr val="BEE2F9"/>
                      </a:solidFill>
                      <a:prstDash val="solid"/>
                      <a:round/>
                      <a:headEnd type="none" w="med" len="med"/>
                      <a:tailEnd type="none" w="med" len="med"/>
                    </a:lnT>
                    <a:lnB w="9525" cap="flat" cmpd="sng" algn="ctr">
                      <a:solidFill>
                        <a:srgbClr val="BEE2F9"/>
                      </a:solidFill>
                      <a:prstDash val="solid"/>
                      <a:round/>
                      <a:headEnd type="none" w="med" len="med"/>
                      <a:tailEnd type="none" w="med" len="med"/>
                    </a:lnB>
                    <a:solidFill>
                      <a:srgbClr val="FFFFFF"/>
                    </a:solidFill>
                  </a:tcPr>
                </a:tc>
                <a:tc hMerge="1" vMerge="1">
                  <a:txBody>
                    <a:bodyPr/>
                    <a:lstStyle/>
                    <a:p>
                      <a:pPr algn="ctr"/>
                      <a:endParaRPr lang="nl-NL" sz="1200" dirty="0">
                        <a:solidFill>
                          <a:srgbClr val="0075BF"/>
                        </a:solidFill>
                      </a:endParaRPr>
                    </a:p>
                  </a:txBody>
                  <a:tcPr marL="36000" marR="36000">
                    <a:lnL w="9525" cap="flat" cmpd="sng" algn="ctr">
                      <a:solidFill>
                        <a:srgbClr val="BEE2F9"/>
                      </a:solidFill>
                      <a:prstDash val="solid"/>
                      <a:round/>
                      <a:headEnd type="none" w="med" len="med"/>
                      <a:tailEnd type="none" w="med" len="med"/>
                    </a:lnL>
                    <a:lnR w="9525" cap="flat" cmpd="sng" algn="ctr">
                      <a:solidFill>
                        <a:srgbClr val="BEE2F9"/>
                      </a:solidFill>
                      <a:prstDash val="solid"/>
                      <a:round/>
                      <a:headEnd type="none" w="med" len="med"/>
                      <a:tailEnd type="none" w="med" len="med"/>
                    </a:lnR>
                    <a:lnT w="9525" cap="flat" cmpd="sng" algn="ctr">
                      <a:solidFill>
                        <a:srgbClr val="BEE2F9"/>
                      </a:solidFill>
                      <a:prstDash val="solid"/>
                      <a:round/>
                      <a:headEnd type="none" w="med" len="med"/>
                      <a:tailEnd type="none" w="med" len="med"/>
                    </a:lnT>
                    <a:lnB w="9525" cap="flat" cmpd="sng" algn="ctr">
                      <a:solidFill>
                        <a:srgbClr val="BEE2F9"/>
                      </a:solidFill>
                      <a:prstDash val="solid"/>
                      <a:round/>
                      <a:headEnd type="none" w="med" len="med"/>
                      <a:tailEnd type="none" w="med" len="med"/>
                    </a:lnB>
                    <a:solidFill>
                      <a:srgbClr val="FFFFFF"/>
                    </a:solidFill>
                  </a:tcPr>
                </a:tc>
                <a:tc hMerge="1" vMerge="1">
                  <a:txBody>
                    <a:bodyPr/>
                    <a:lstStyle/>
                    <a:p>
                      <a:pPr algn="ctr"/>
                      <a:endParaRPr lang="nl-NL" sz="1200" dirty="0">
                        <a:solidFill>
                          <a:srgbClr val="0075BF"/>
                        </a:solidFill>
                      </a:endParaRPr>
                    </a:p>
                  </a:txBody>
                  <a:tcPr marL="36000" marR="36000">
                    <a:lnL w="9525" cap="flat" cmpd="sng" algn="ctr">
                      <a:solidFill>
                        <a:srgbClr val="BEE2F9"/>
                      </a:solidFill>
                      <a:prstDash val="solid"/>
                      <a:round/>
                      <a:headEnd type="none" w="med" len="med"/>
                      <a:tailEnd type="none" w="med" len="med"/>
                    </a:lnL>
                    <a:lnR w="9525" cap="flat" cmpd="sng" algn="ctr">
                      <a:solidFill>
                        <a:srgbClr val="BEE2F9"/>
                      </a:solidFill>
                      <a:prstDash val="solid"/>
                      <a:round/>
                      <a:headEnd type="none" w="med" len="med"/>
                      <a:tailEnd type="none" w="med" len="med"/>
                    </a:lnR>
                    <a:lnT w="9525" cap="flat" cmpd="sng" algn="ctr">
                      <a:solidFill>
                        <a:srgbClr val="BEE2F9"/>
                      </a:solidFill>
                      <a:prstDash val="solid"/>
                      <a:round/>
                      <a:headEnd type="none" w="med" len="med"/>
                      <a:tailEnd type="none" w="med" len="med"/>
                    </a:lnT>
                    <a:lnB w="9525" cap="flat" cmpd="sng" algn="ctr">
                      <a:solidFill>
                        <a:srgbClr val="BEE2F9"/>
                      </a:solidFill>
                      <a:prstDash val="solid"/>
                      <a:round/>
                      <a:headEnd type="none" w="med" len="med"/>
                      <a:tailEnd type="none" w="med" len="med"/>
                    </a:lnB>
                    <a:solidFill>
                      <a:srgbClr val="FFFFFF"/>
                    </a:solidFill>
                  </a:tcPr>
                </a:tc>
                <a:tc hMerge="1" vMerge="1">
                  <a:txBody>
                    <a:bodyPr/>
                    <a:lstStyle/>
                    <a:p>
                      <a:pPr algn="ctr"/>
                      <a:endParaRPr lang="nl-NL" sz="1200" dirty="0">
                        <a:solidFill>
                          <a:srgbClr val="0075BF"/>
                        </a:solidFill>
                      </a:endParaRPr>
                    </a:p>
                  </a:txBody>
                  <a:tcPr marL="36000" marR="36000">
                    <a:lnL w="9525" cap="flat" cmpd="sng" algn="ctr">
                      <a:solidFill>
                        <a:srgbClr val="BEE2F9"/>
                      </a:solidFill>
                      <a:prstDash val="solid"/>
                      <a:round/>
                      <a:headEnd type="none" w="med" len="med"/>
                      <a:tailEnd type="none" w="med" len="med"/>
                    </a:lnL>
                    <a:lnR w="9525" cap="flat" cmpd="sng" algn="ctr">
                      <a:solidFill>
                        <a:srgbClr val="BEE2F9"/>
                      </a:solidFill>
                      <a:prstDash val="solid"/>
                      <a:round/>
                      <a:headEnd type="none" w="med" len="med"/>
                      <a:tailEnd type="none" w="med" len="med"/>
                    </a:lnR>
                    <a:lnT w="9525" cap="flat" cmpd="sng" algn="ctr">
                      <a:solidFill>
                        <a:srgbClr val="BEE2F9"/>
                      </a:solidFill>
                      <a:prstDash val="solid"/>
                      <a:round/>
                      <a:headEnd type="none" w="med" len="med"/>
                      <a:tailEnd type="none" w="med" len="med"/>
                    </a:lnT>
                    <a:lnB w="9525" cap="flat" cmpd="sng" algn="ctr">
                      <a:solidFill>
                        <a:srgbClr val="BEE2F9"/>
                      </a:solidFill>
                      <a:prstDash val="solid"/>
                      <a:round/>
                      <a:headEnd type="none" w="med" len="med"/>
                      <a:tailEnd type="none" w="med" len="med"/>
                    </a:lnB>
                    <a:solidFill>
                      <a:srgbClr val="FFFFFF"/>
                    </a:solidFill>
                  </a:tcPr>
                </a:tc>
                <a:tc hMerge="1" vMerge="1">
                  <a:txBody>
                    <a:bodyPr/>
                    <a:lstStyle/>
                    <a:p>
                      <a:pPr algn="ctr"/>
                      <a:endParaRPr lang="nl-NL" sz="1200">
                        <a:solidFill>
                          <a:srgbClr val="0075BF"/>
                        </a:solidFill>
                      </a:endParaRPr>
                    </a:p>
                  </a:txBody>
                  <a:tcPr marL="36000" marR="36000">
                    <a:lnL w="9525" cap="flat" cmpd="sng" algn="ctr">
                      <a:solidFill>
                        <a:srgbClr val="BEE2F9"/>
                      </a:solidFill>
                      <a:prstDash val="solid"/>
                      <a:round/>
                      <a:headEnd type="none" w="med" len="med"/>
                      <a:tailEnd type="none" w="med" len="med"/>
                    </a:lnL>
                    <a:lnR w="9525" cap="flat" cmpd="sng" algn="ctr">
                      <a:solidFill>
                        <a:srgbClr val="BEE2F9"/>
                      </a:solidFill>
                      <a:prstDash val="solid"/>
                      <a:round/>
                      <a:headEnd type="none" w="med" len="med"/>
                      <a:tailEnd type="none" w="med" len="med"/>
                    </a:lnR>
                    <a:lnT w="9525" cap="flat" cmpd="sng" algn="ctr">
                      <a:solidFill>
                        <a:srgbClr val="BEE2F9"/>
                      </a:solidFill>
                      <a:prstDash val="solid"/>
                      <a:round/>
                      <a:headEnd type="none" w="med" len="med"/>
                      <a:tailEnd type="none" w="med" len="med"/>
                    </a:lnT>
                    <a:lnB w="9525" cap="flat" cmpd="sng" algn="ctr">
                      <a:solidFill>
                        <a:srgbClr val="BEE2F9"/>
                      </a:solidFill>
                      <a:prstDash val="solid"/>
                      <a:round/>
                      <a:headEnd type="none" w="med" len="med"/>
                      <a:tailEnd type="none" w="med" len="med"/>
                    </a:lnB>
                    <a:solidFill>
                      <a:srgbClr val="FFFFFF"/>
                    </a:solidFill>
                  </a:tcPr>
                </a:tc>
                <a:tc gridSpan="6" vMerge="1">
                  <a:txBody>
                    <a:bodyPr/>
                    <a:lstStyle/>
                    <a:p>
                      <a:endParaRPr lang="nl-NL"/>
                    </a:p>
                  </a:txBody>
                  <a:tcPr/>
                </a:tc>
                <a:tc hMerge="1" vMerge="1">
                  <a:txBody>
                    <a:bodyPr/>
                    <a:lstStyle/>
                    <a:p>
                      <a:pPr algn="ctr"/>
                      <a:endParaRPr lang="nl-NL" sz="1200" dirty="0">
                        <a:solidFill>
                          <a:srgbClr val="0075BF"/>
                        </a:solidFill>
                      </a:endParaRPr>
                    </a:p>
                  </a:txBody>
                  <a:tcPr marL="36000" marR="36000">
                    <a:lnL w="9525" cap="flat" cmpd="sng" algn="ctr">
                      <a:solidFill>
                        <a:srgbClr val="BEE2F9"/>
                      </a:solidFill>
                      <a:prstDash val="solid"/>
                      <a:round/>
                      <a:headEnd type="none" w="med" len="med"/>
                      <a:tailEnd type="none" w="med" len="med"/>
                    </a:lnL>
                    <a:lnR w="9525" cap="flat" cmpd="sng" algn="ctr">
                      <a:solidFill>
                        <a:srgbClr val="BEE2F9"/>
                      </a:solidFill>
                      <a:prstDash val="solid"/>
                      <a:round/>
                      <a:headEnd type="none" w="med" len="med"/>
                      <a:tailEnd type="none" w="med" len="med"/>
                    </a:lnR>
                    <a:lnT w="9525" cap="flat" cmpd="sng" algn="ctr">
                      <a:solidFill>
                        <a:srgbClr val="BEE2F9"/>
                      </a:solidFill>
                      <a:prstDash val="solid"/>
                      <a:round/>
                      <a:headEnd type="none" w="med" len="med"/>
                      <a:tailEnd type="none" w="med" len="med"/>
                    </a:lnT>
                    <a:lnB w="9525" cap="flat" cmpd="sng" algn="ctr">
                      <a:solidFill>
                        <a:srgbClr val="BEE2F9"/>
                      </a:solidFill>
                      <a:prstDash val="solid"/>
                      <a:round/>
                      <a:headEnd type="none" w="med" len="med"/>
                      <a:tailEnd type="none" w="med" len="med"/>
                    </a:lnB>
                    <a:solidFill>
                      <a:srgbClr val="FFFFFF"/>
                    </a:solidFill>
                  </a:tcPr>
                </a:tc>
                <a:tc hMerge="1" vMerge="1">
                  <a:txBody>
                    <a:bodyPr/>
                    <a:lstStyle/>
                    <a:p>
                      <a:pPr algn="ctr"/>
                      <a:endParaRPr lang="nl-NL" sz="1200">
                        <a:solidFill>
                          <a:srgbClr val="0075BF"/>
                        </a:solidFill>
                      </a:endParaRPr>
                    </a:p>
                  </a:txBody>
                  <a:tcPr marL="36000" marR="36000">
                    <a:lnL w="9525" cap="flat" cmpd="sng" algn="ctr">
                      <a:solidFill>
                        <a:srgbClr val="BEE2F9"/>
                      </a:solidFill>
                      <a:prstDash val="solid"/>
                      <a:round/>
                      <a:headEnd type="none" w="med" len="med"/>
                      <a:tailEnd type="none" w="med" len="med"/>
                    </a:lnL>
                    <a:lnR w="9525" cap="flat" cmpd="sng" algn="ctr">
                      <a:solidFill>
                        <a:srgbClr val="BEE2F9"/>
                      </a:solidFill>
                      <a:prstDash val="solid"/>
                      <a:round/>
                      <a:headEnd type="none" w="med" len="med"/>
                      <a:tailEnd type="none" w="med" len="med"/>
                    </a:lnR>
                    <a:lnT w="9525" cap="flat" cmpd="sng" algn="ctr">
                      <a:solidFill>
                        <a:srgbClr val="BEE2F9"/>
                      </a:solidFill>
                      <a:prstDash val="solid"/>
                      <a:round/>
                      <a:headEnd type="none" w="med" len="med"/>
                      <a:tailEnd type="none" w="med" len="med"/>
                    </a:lnT>
                    <a:lnB w="9525" cap="flat" cmpd="sng" algn="ctr">
                      <a:solidFill>
                        <a:srgbClr val="BEE2F9"/>
                      </a:solidFill>
                      <a:prstDash val="solid"/>
                      <a:round/>
                      <a:headEnd type="none" w="med" len="med"/>
                      <a:tailEnd type="none" w="med" len="med"/>
                    </a:lnB>
                    <a:solidFill>
                      <a:srgbClr val="FFFFFF"/>
                    </a:solidFill>
                  </a:tcPr>
                </a:tc>
                <a:tc hMerge="1" vMerge="1">
                  <a:txBody>
                    <a:bodyPr/>
                    <a:lstStyle/>
                    <a:p>
                      <a:pPr algn="ctr"/>
                      <a:endParaRPr lang="nl-NL" sz="1200" dirty="0">
                        <a:solidFill>
                          <a:srgbClr val="0075BF"/>
                        </a:solidFill>
                      </a:endParaRPr>
                    </a:p>
                  </a:txBody>
                  <a:tcPr marL="36000" marR="36000">
                    <a:lnL w="9525" cap="flat" cmpd="sng" algn="ctr">
                      <a:solidFill>
                        <a:srgbClr val="BEE2F9"/>
                      </a:solidFill>
                      <a:prstDash val="solid"/>
                      <a:round/>
                      <a:headEnd type="none" w="med" len="med"/>
                      <a:tailEnd type="none" w="med" len="med"/>
                    </a:lnL>
                    <a:lnR w="9525" cap="flat" cmpd="sng" algn="ctr">
                      <a:solidFill>
                        <a:srgbClr val="BEE2F9"/>
                      </a:solidFill>
                      <a:prstDash val="solid"/>
                      <a:round/>
                      <a:headEnd type="none" w="med" len="med"/>
                      <a:tailEnd type="none" w="med" len="med"/>
                    </a:lnR>
                    <a:lnT w="9525" cap="flat" cmpd="sng" algn="ctr">
                      <a:solidFill>
                        <a:srgbClr val="BEE2F9"/>
                      </a:solidFill>
                      <a:prstDash val="solid"/>
                      <a:round/>
                      <a:headEnd type="none" w="med" len="med"/>
                      <a:tailEnd type="none" w="med" len="med"/>
                    </a:lnT>
                    <a:lnB w="9525" cap="flat" cmpd="sng" algn="ctr">
                      <a:solidFill>
                        <a:srgbClr val="BEE2F9"/>
                      </a:solidFill>
                      <a:prstDash val="solid"/>
                      <a:round/>
                      <a:headEnd type="none" w="med" len="med"/>
                      <a:tailEnd type="none" w="med" len="med"/>
                    </a:lnB>
                    <a:solidFill>
                      <a:srgbClr val="FFFFFF"/>
                    </a:solidFill>
                  </a:tcPr>
                </a:tc>
                <a:tc hMerge="1" vMerge="1">
                  <a:txBody>
                    <a:bodyPr/>
                    <a:lstStyle/>
                    <a:p>
                      <a:pPr algn="ctr"/>
                      <a:endParaRPr lang="nl-NL" sz="1200" dirty="0">
                        <a:solidFill>
                          <a:srgbClr val="0075BF"/>
                        </a:solidFill>
                      </a:endParaRPr>
                    </a:p>
                  </a:txBody>
                  <a:tcPr marL="36000" marR="36000">
                    <a:lnL w="9525" cap="flat" cmpd="sng" algn="ctr">
                      <a:solidFill>
                        <a:srgbClr val="BEE2F9"/>
                      </a:solidFill>
                      <a:prstDash val="solid"/>
                      <a:round/>
                      <a:headEnd type="none" w="med" len="med"/>
                      <a:tailEnd type="none" w="med" len="med"/>
                    </a:lnL>
                    <a:lnR w="9525" cap="flat" cmpd="sng" algn="ctr">
                      <a:solidFill>
                        <a:srgbClr val="BEE2F9"/>
                      </a:solidFill>
                      <a:prstDash val="solid"/>
                      <a:round/>
                      <a:headEnd type="none" w="med" len="med"/>
                      <a:tailEnd type="none" w="med" len="med"/>
                    </a:lnR>
                    <a:lnT w="9525" cap="flat" cmpd="sng" algn="ctr">
                      <a:solidFill>
                        <a:srgbClr val="BEE2F9"/>
                      </a:solidFill>
                      <a:prstDash val="solid"/>
                      <a:round/>
                      <a:headEnd type="none" w="med" len="med"/>
                      <a:tailEnd type="none" w="med" len="med"/>
                    </a:lnT>
                    <a:lnB w="9525" cap="flat" cmpd="sng" algn="ctr">
                      <a:solidFill>
                        <a:srgbClr val="BEE2F9"/>
                      </a:solidFill>
                      <a:prstDash val="solid"/>
                      <a:round/>
                      <a:headEnd type="none" w="med" len="med"/>
                      <a:tailEnd type="none" w="med" len="med"/>
                    </a:lnB>
                    <a:solidFill>
                      <a:srgbClr val="FFFFFF"/>
                    </a:solidFill>
                  </a:tcPr>
                </a:tc>
                <a:tc hMerge="1" vMerge="1">
                  <a:txBody>
                    <a:bodyPr/>
                    <a:lstStyle/>
                    <a:p>
                      <a:pPr algn="ctr"/>
                      <a:endParaRPr lang="nl-NL" sz="1200" dirty="0">
                        <a:solidFill>
                          <a:srgbClr val="0075BF"/>
                        </a:solidFill>
                      </a:endParaRPr>
                    </a:p>
                  </a:txBody>
                  <a:tcPr marL="36000" marR="36000">
                    <a:lnL w="9525" cap="flat" cmpd="sng" algn="ctr">
                      <a:solidFill>
                        <a:srgbClr val="BEE2F9"/>
                      </a:solidFill>
                      <a:prstDash val="solid"/>
                      <a:round/>
                      <a:headEnd type="none" w="med" len="med"/>
                      <a:tailEnd type="none" w="med" len="med"/>
                    </a:lnL>
                    <a:lnR w="9525" cap="flat" cmpd="sng" algn="ctr">
                      <a:solidFill>
                        <a:srgbClr val="BEE2F9"/>
                      </a:solidFill>
                      <a:prstDash val="solid"/>
                      <a:round/>
                      <a:headEnd type="none" w="med" len="med"/>
                      <a:tailEnd type="none" w="med" len="med"/>
                    </a:lnR>
                    <a:lnT w="9525" cap="flat" cmpd="sng" algn="ctr">
                      <a:solidFill>
                        <a:srgbClr val="BEE2F9"/>
                      </a:solidFill>
                      <a:prstDash val="solid"/>
                      <a:round/>
                      <a:headEnd type="none" w="med" len="med"/>
                      <a:tailEnd type="none" w="med" len="med"/>
                    </a:lnT>
                    <a:lnB w="9525" cap="flat" cmpd="sng" algn="ctr">
                      <a:solidFill>
                        <a:srgbClr val="BEE2F9"/>
                      </a:solidFill>
                      <a:prstDash val="solid"/>
                      <a:round/>
                      <a:headEnd type="none" w="med" len="med"/>
                      <a:tailEnd type="none" w="med" len="med"/>
                    </a:lnB>
                    <a:solidFill>
                      <a:srgbClr val="FFFFFF"/>
                    </a:solidFill>
                  </a:tcPr>
                </a:tc>
                <a:extLst>
                  <a:ext uri="{0D108BD9-81ED-4DB2-BD59-A6C34878D82A}">
                    <a16:rowId xmlns:a16="http://schemas.microsoft.com/office/drawing/2014/main" val="10003"/>
                  </a:ext>
                </a:extLst>
              </a:tr>
              <a:tr h="803200">
                <a:tc>
                  <a:txBody>
                    <a:bodyPr/>
                    <a:lstStyle/>
                    <a:p>
                      <a:pPr algn="l"/>
                      <a:r>
                        <a:rPr lang="nl-NL" sz="2100" dirty="0" err="1">
                          <a:solidFill>
                            <a:srgbClr val="0075BF"/>
                          </a:solidFill>
                          <a:latin typeface="Noto Sans" panose="020B0502040504020204" pitchFamily="34" charset="0"/>
                          <a:ea typeface="Noto Sans" panose="020B0502040504020204" pitchFamily="34" charset="0"/>
                          <a:cs typeface="Noto Sans" panose="020B0502040504020204" pitchFamily="34" charset="0"/>
                        </a:rPr>
                        <a:t>eGFR</a:t>
                      </a:r>
                      <a:endParaRPr lang="nl-NL" sz="2100" dirty="0">
                        <a:solidFill>
                          <a:srgbClr val="0075BF"/>
                        </a:solidFill>
                        <a:latin typeface="Noto Sans" panose="020B0502040504020204" pitchFamily="34" charset="0"/>
                        <a:ea typeface="Noto Sans" panose="020B0502040504020204" pitchFamily="34" charset="0"/>
                        <a:cs typeface="Noto Sans" panose="020B0502040504020204" pitchFamily="34" charset="0"/>
                      </a:endParaRPr>
                    </a:p>
                  </a:txBody>
                  <a:tcPr marL="240000" marR="240000" marT="60960" marB="60960">
                    <a:lnL w="6350" cap="flat" cmpd="sng" algn="ctr">
                      <a:solidFill>
                        <a:srgbClr val="BEE2F9"/>
                      </a:solidFill>
                      <a:prstDash val="solid"/>
                      <a:round/>
                      <a:headEnd type="none" w="med" len="med"/>
                      <a:tailEnd type="none" w="med" len="med"/>
                    </a:lnL>
                    <a:lnR w="6350" cap="flat" cmpd="sng" algn="ctr">
                      <a:solidFill>
                        <a:srgbClr val="BEE2F9"/>
                      </a:solidFill>
                      <a:prstDash val="solid"/>
                      <a:round/>
                      <a:headEnd type="none" w="med" len="med"/>
                      <a:tailEnd type="none" w="med" len="med"/>
                    </a:lnR>
                    <a:lnT w="6350" cap="flat" cmpd="sng" algn="ctr">
                      <a:solidFill>
                        <a:srgbClr val="BEE2F9"/>
                      </a:solidFill>
                      <a:prstDash val="solid"/>
                      <a:round/>
                      <a:headEnd type="none" w="med" len="med"/>
                      <a:tailEnd type="none" w="med" len="med"/>
                    </a:lnT>
                    <a:lnB w="6350" cap="flat" cmpd="sng" algn="ctr">
                      <a:solidFill>
                        <a:srgbClr val="BEE2F9"/>
                      </a:solidFill>
                      <a:prstDash val="solid"/>
                      <a:round/>
                      <a:headEnd type="none" w="med" len="med"/>
                      <a:tailEnd type="none" w="med" len="med"/>
                    </a:lnB>
                    <a:solidFill>
                      <a:srgbClr val="FFFFFF"/>
                    </a:solidFill>
                  </a:tcPr>
                </a:tc>
                <a:tc>
                  <a:txBody>
                    <a:bodyPr/>
                    <a:lstStyle/>
                    <a:p>
                      <a:pPr algn="l"/>
                      <a:r>
                        <a:rPr lang="nl-NL" sz="2100" dirty="0">
                          <a:solidFill>
                            <a:srgbClr val="0075BF"/>
                          </a:solidFill>
                          <a:latin typeface="Noto Sans" panose="020B0502040504020204" pitchFamily="34" charset="0"/>
                          <a:ea typeface="Noto Sans" panose="020B0502040504020204" pitchFamily="34" charset="0"/>
                          <a:cs typeface="Noto Sans" panose="020B0502040504020204" pitchFamily="34" charset="0"/>
                        </a:rPr>
                        <a:t>45 ml/min (jaar geleden: 64)</a:t>
                      </a:r>
                    </a:p>
                  </a:txBody>
                  <a:tcPr marL="240000" marR="240000" marT="60960" marB="60960">
                    <a:lnL w="6350" cap="flat" cmpd="sng" algn="ctr">
                      <a:solidFill>
                        <a:srgbClr val="BEE2F9"/>
                      </a:solidFill>
                      <a:prstDash val="solid"/>
                      <a:round/>
                      <a:headEnd type="none" w="med" len="med"/>
                      <a:tailEnd type="none" w="med" len="med"/>
                    </a:lnL>
                    <a:lnR w="6350" cap="flat" cmpd="sng" algn="ctr">
                      <a:solidFill>
                        <a:srgbClr val="BEE2F9"/>
                      </a:solidFill>
                      <a:prstDash val="solid"/>
                      <a:round/>
                      <a:headEnd type="none" w="med" len="med"/>
                      <a:tailEnd type="none" w="med" len="med"/>
                    </a:lnR>
                    <a:lnT w="6350" cap="flat" cmpd="sng" algn="ctr">
                      <a:solidFill>
                        <a:srgbClr val="BEE2F9"/>
                      </a:solidFill>
                      <a:prstDash val="solid"/>
                      <a:round/>
                      <a:headEnd type="none" w="med" len="med"/>
                      <a:tailEnd type="none" w="med" len="med"/>
                    </a:lnT>
                    <a:lnB w="6350" cap="flat" cmpd="sng" algn="ctr">
                      <a:solidFill>
                        <a:srgbClr val="BEE2F9"/>
                      </a:solidFill>
                      <a:prstDash val="solid"/>
                      <a:round/>
                      <a:headEnd type="none" w="med" len="med"/>
                      <a:tailEnd type="none" w="med" len="med"/>
                    </a:lnB>
                    <a:solidFill>
                      <a:srgbClr val="FFFFFF"/>
                    </a:solidFill>
                  </a:tcPr>
                </a:tc>
                <a:tc gridSpan="6" vMerge="1">
                  <a:txBody>
                    <a:bodyPr/>
                    <a:lstStyle/>
                    <a:p>
                      <a:pPr algn="ctr"/>
                      <a:endParaRPr lang="nl-NL" sz="1200" dirty="0">
                        <a:solidFill>
                          <a:srgbClr val="0075BF"/>
                        </a:solidFill>
                      </a:endParaRPr>
                    </a:p>
                  </a:txBody>
                  <a:tcPr marL="36000" marR="36000">
                    <a:lnL w="9525" cap="flat" cmpd="sng" algn="ctr">
                      <a:solidFill>
                        <a:srgbClr val="BEE2F9"/>
                      </a:solidFill>
                      <a:prstDash val="solid"/>
                      <a:round/>
                      <a:headEnd type="none" w="med" len="med"/>
                      <a:tailEnd type="none" w="med" len="med"/>
                    </a:lnL>
                    <a:lnR w="9525" cap="flat" cmpd="sng" algn="ctr">
                      <a:solidFill>
                        <a:srgbClr val="BEE2F9"/>
                      </a:solidFill>
                      <a:prstDash val="solid"/>
                      <a:round/>
                      <a:headEnd type="none" w="med" len="med"/>
                      <a:tailEnd type="none" w="med" len="med"/>
                    </a:lnR>
                    <a:lnT w="9525" cap="flat" cmpd="sng" algn="ctr">
                      <a:solidFill>
                        <a:srgbClr val="BEE2F9"/>
                      </a:solidFill>
                      <a:prstDash val="solid"/>
                      <a:round/>
                      <a:headEnd type="none" w="med" len="med"/>
                      <a:tailEnd type="none" w="med" len="med"/>
                    </a:lnT>
                    <a:lnB w="9525" cap="flat" cmpd="sng" algn="ctr">
                      <a:solidFill>
                        <a:srgbClr val="BEE2F9"/>
                      </a:solidFill>
                      <a:prstDash val="solid"/>
                      <a:round/>
                      <a:headEnd type="none" w="med" len="med"/>
                      <a:tailEnd type="none" w="med" len="med"/>
                    </a:lnB>
                    <a:solidFill>
                      <a:srgbClr val="FFFFFF"/>
                    </a:solidFill>
                  </a:tcPr>
                </a:tc>
                <a:tc hMerge="1" vMerge="1">
                  <a:txBody>
                    <a:bodyPr/>
                    <a:lstStyle/>
                    <a:p>
                      <a:pPr algn="ctr"/>
                      <a:endParaRPr lang="nl-NL" sz="1200">
                        <a:solidFill>
                          <a:srgbClr val="0075BF"/>
                        </a:solidFill>
                      </a:endParaRPr>
                    </a:p>
                  </a:txBody>
                  <a:tcPr marL="36000" marR="36000">
                    <a:lnL w="9525" cap="flat" cmpd="sng" algn="ctr">
                      <a:solidFill>
                        <a:srgbClr val="BEE2F9"/>
                      </a:solidFill>
                      <a:prstDash val="solid"/>
                      <a:round/>
                      <a:headEnd type="none" w="med" len="med"/>
                      <a:tailEnd type="none" w="med" len="med"/>
                    </a:lnL>
                    <a:lnR w="9525" cap="flat" cmpd="sng" algn="ctr">
                      <a:solidFill>
                        <a:srgbClr val="BEE2F9"/>
                      </a:solidFill>
                      <a:prstDash val="solid"/>
                      <a:round/>
                      <a:headEnd type="none" w="med" len="med"/>
                      <a:tailEnd type="none" w="med" len="med"/>
                    </a:lnR>
                    <a:lnT w="9525" cap="flat" cmpd="sng" algn="ctr">
                      <a:solidFill>
                        <a:srgbClr val="BEE2F9"/>
                      </a:solidFill>
                      <a:prstDash val="solid"/>
                      <a:round/>
                      <a:headEnd type="none" w="med" len="med"/>
                      <a:tailEnd type="none" w="med" len="med"/>
                    </a:lnT>
                    <a:lnB w="9525" cap="flat" cmpd="sng" algn="ctr">
                      <a:solidFill>
                        <a:srgbClr val="BEE2F9"/>
                      </a:solidFill>
                      <a:prstDash val="solid"/>
                      <a:round/>
                      <a:headEnd type="none" w="med" len="med"/>
                      <a:tailEnd type="none" w="med" len="med"/>
                    </a:lnB>
                    <a:solidFill>
                      <a:srgbClr val="FFFFFF"/>
                    </a:solidFill>
                  </a:tcPr>
                </a:tc>
                <a:tc hMerge="1" vMerge="1">
                  <a:txBody>
                    <a:bodyPr/>
                    <a:lstStyle/>
                    <a:p>
                      <a:pPr algn="ctr"/>
                      <a:endParaRPr lang="nl-NL" sz="1200" dirty="0">
                        <a:solidFill>
                          <a:srgbClr val="0075BF"/>
                        </a:solidFill>
                      </a:endParaRPr>
                    </a:p>
                  </a:txBody>
                  <a:tcPr marL="36000" marR="36000">
                    <a:lnL w="9525" cap="flat" cmpd="sng" algn="ctr">
                      <a:solidFill>
                        <a:srgbClr val="BEE2F9"/>
                      </a:solidFill>
                      <a:prstDash val="solid"/>
                      <a:round/>
                      <a:headEnd type="none" w="med" len="med"/>
                      <a:tailEnd type="none" w="med" len="med"/>
                    </a:lnL>
                    <a:lnR w="9525" cap="flat" cmpd="sng" algn="ctr">
                      <a:solidFill>
                        <a:srgbClr val="BEE2F9"/>
                      </a:solidFill>
                      <a:prstDash val="solid"/>
                      <a:round/>
                      <a:headEnd type="none" w="med" len="med"/>
                      <a:tailEnd type="none" w="med" len="med"/>
                    </a:lnR>
                    <a:lnT w="9525" cap="flat" cmpd="sng" algn="ctr">
                      <a:solidFill>
                        <a:srgbClr val="BEE2F9"/>
                      </a:solidFill>
                      <a:prstDash val="solid"/>
                      <a:round/>
                      <a:headEnd type="none" w="med" len="med"/>
                      <a:tailEnd type="none" w="med" len="med"/>
                    </a:lnT>
                    <a:lnB w="9525" cap="flat" cmpd="sng" algn="ctr">
                      <a:solidFill>
                        <a:srgbClr val="BEE2F9"/>
                      </a:solidFill>
                      <a:prstDash val="solid"/>
                      <a:round/>
                      <a:headEnd type="none" w="med" len="med"/>
                      <a:tailEnd type="none" w="med" len="med"/>
                    </a:lnB>
                    <a:solidFill>
                      <a:srgbClr val="FFFFFF"/>
                    </a:solidFill>
                  </a:tcPr>
                </a:tc>
                <a:tc hMerge="1" vMerge="1">
                  <a:txBody>
                    <a:bodyPr/>
                    <a:lstStyle/>
                    <a:p>
                      <a:pPr algn="ctr"/>
                      <a:endParaRPr lang="nl-NL" sz="1200" dirty="0">
                        <a:solidFill>
                          <a:srgbClr val="0075BF"/>
                        </a:solidFill>
                      </a:endParaRPr>
                    </a:p>
                  </a:txBody>
                  <a:tcPr marL="36000" marR="36000">
                    <a:lnL w="9525" cap="flat" cmpd="sng" algn="ctr">
                      <a:solidFill>
                        <a:srgbClr val="BEE2F9"/>
                      </a:solidFill>
                      <a:prstDash val="solid"/>
                      <a:round/>
                      <a:headEnd type="none" w="med" len="med"/>
                      <a:tailEnd type="none" w="med" len="med"/>
                    </a:lnL>
                    <a:lnR w="9525" cap="flat" cmpd="sng" algn="ctr">
                      <a:solidFill>
                        <a:srgbClr val="BEE2F9"/>
                      </a:solidFill>
                      <a:prstDash val="solid"/>
                      <a:round/>
                      <a:headEnd type="none" w="med" len="med"/>
                      <a:tailEnd type="none" w="med" len="med"/>
                    </a:lnR>
                    <a:lnT w="9525" cap="flat" cmpd="sng" algn="ctr">
                      <a:solidFill>
                        <a:srgbClr val="BEE2F9"/>
                      </a:solidFill>
                      <a:prstDash val="solid"/>
                      <a:round/>
                      <a:headEnd type="none" w="med" len="med"/>
                      <a:tailEnd type="none" w="med" len="med"/>
                    </a:lnT>
                    <a:lnB w="9525" cap="flat" cmpd="sng" algn="ctr">
                      <a:solidFill>
                        <a:srgbClr val="BEE2F9"/>
                      </a:solidFill>
                      <a:prstDash val="solid"/>
                      <a:round/>
                      <a:headEnd type="none" w="med" len="med"/>
                      <a:tailEnd type="none" w="med" len="med"/>
                    </a:lnB>
                    <a:solidFill>
                      <a:srgbClr val="FFFFFF"/>
                    </a:solidFill>
                  </a:tcPr>
                </a:tc>
                <a:tc hMerge="1" vMerge="1">
                  <a:txBody>
                    <a:bodyPr/>
                    <a:lstStyle/>
                    <a:p>
                      <a:pPr algn="ctr"/>
                      <a:endParaRPr lang="nl-NL" sz="1200" dirty="0">
                        <a:solidFill>
                          <a:srgbClr val="0075BF"/>
                        </a:solidFill>
                      </a:endParaRPr>
                    </a:p>
                  </a:txBody>
                  <a:tcPr marL="36000" marR="36000">
                    <a:lnL w="9525" cap="flat" cmpd="sng" algn="ctr">
                      <a:solidFill>
                        <a:srgbClr val="BEE2F9"/>
                      </a:solidFill>
                      <a:prstDash val="solid"/>
                      <a:round/>
                      <a:headEnd type="none" w="med" len="med"/>
                      <a:tailEnd type="none" w="med" len="med"/>
                    </a:lnL>
                    <a:lnR w="9525" cap="flat" cmpd="sng" algn="ctr">
                      <a:solidFill>
                        <a:srgbClr val="BEE2F9"/>
                      </a:solidFill>
                      <a:prstDash val="solid"/>
                      <a:round/>
                      <a:headEnd type="none" w="med" len="med"/>
                      <a:tailEnd type="none" w="med" len="med"/>
                    </a:lnR>
                    <a:lnT w="9525" cap="flat" cmpd="sng" algn="ctr">
                      <a:solidFill>
                        <a:srgbClr val="BEE2F9"/>
                      </a:solidFill>
                      <a:prstDash val="solid"/>
                      <a:round/>
                      <a:headEnd type="none" w="med" len="med"/>
                      <a:tailEnd type="none" w="med" len="med"/>
                    </a:lnT>
                    <a:lnB w="9525" cap="flat" cmpd="sng" algn="ctr">
                      <a:solidFill>
                        <a:srgbClr val="BEE2F9"/>
                      </a:solidFill>
                      <a:prstDash val="solid"/>
                      <a:round/>
                      <a:headEnd type="none" w="med" len="med"/>
                      <a:tailEnd type="none" w="med" len="med"/>
                    </a:lnB>
                    <a:solidFill>
                      <a:srgbClr val="FFFFFF"/>
                    </a:solidFill>
                  </a:tcPr>
                </a:tc>
                <a:tc hMerge="1" vMerge="1">
                  <a:txBody>
                    <a:bodyPr/>
                    <a:lstStyle/>
                    <a:p>
                      <a:pPr algn="ctr"/>
                      <a:endParaRPr lang="nl-NL" sz="1200" dirty="0">
                        <a:solidFill>
                          <a:srgbClr val="0075BF"/>
                        </a:solidFill>
                      </a:endParaRPr>
                    </a:p>
                  </a:txBody>
                  <a:tcPr marL="36000" marR="36000">
                    <a:lnL w="9525" cap="flat" cmpd="sng" algn="ctr">
                      <a:solidFill>
                        <a:srgbClr val="BEE2F9"/>
                      </a:solidFill>
                      <a:prstDash val="solid"/>
                      <a:round/>
                      <a:headEnd type="none" w="med" len="med"/>
                      <a:tailEnd type="none" w="med" len="med"/>
                    </a:lnL>
                    <a:lnR w="9525" cap="flat" cmpd="sng" algn="ctr">
                      <a:solidFill>
                        <a:srgbClr val="BEE2F9"/>
                      </a:solidFill>
                      <a:prstDash val="solid"/>
                      <a:round/>
                      <a:headEnd type="none" w="med" len="med"/>
                      <a:tailEnd type="none" w="med" len="med"/>
                    </a:lnR>
                    <a:lnT w="9525" cap="flat" cmpd="sng" algn="ctr">
                      <a:solidFill>
                        <a:srgbClr val="BEE2F9"/>
                      </a:solidFill>
                      <a:prstDash val="solid"/>
                      <a:round/>
                      <a:headEnd type="none" w="med" len="med"/>
                      <a:tailEnd type="none" w="med" len="med"/>
                    </a:lnT>
                    <a:lnB w="9525" cap="flat" cmpd="sng" algn="ctr">
                      <a:solidFill>
                        <a:srgbClr val="BEE2F9"/>
                      </a:solidFill>
                      <a:prstDash val="solid"/>
                      <a:round/>
                      <a:headEnd type="none" w="med" len="med"/>
                      <a:tailEnd type="none" w="med" len="med"/>
                    </a:lnB>
                    <a:solidFill>
                      <a:srgbClr val="FFFFFF"/>
                    </a:solidFill>
                  </a:tcPr>
                </a:tc>
                <a:tc gridSpan="6" vMerge="1">
                  <a:txBody>
                    <a:bodyPr/>
                    <a:lstStyle/>
                    <a:p>
                      <a:endParaRPr lang="nl-NL"/>
                    </a:p>
                  </a:txBody>
                  <a:tcPr/>
                </a:tc>
                <a:tc hMerge="1" vMerge="1">
                  <a:txBody>
                    <a:bodyPr/>
                    <a:lstStyle/>
                    <a:p>
                      <a:pPr algn="ctr"/>
                      <a:endParaRPr lang="nl-NL" sz="1200">
                        <a:solidFill>
                          <a:srgbClr val="0075BF"/>
                        </a:solidFill>
                      </a:endParaRPr>
                    </a:p>
                  </a:txBody>
                  <a:tcPr marL="36000" marR="36000">
                    <a:lnL w="9525" cap="flat" cmpd="sng" algn="ctr">
                      <a:solidFill>
                        <a:srgbClr val="BEE2F9"/>
                      </a:solidFill>
                      <a:prstDash val="solid"/>
                      <a:round/>
                      <a:headEnd type="none" w="med" len="med"/>
                      <a:tailEnd type="none" w="med" len="med"/>
                    </a:lnL>
                    <a:lnR w="9525" cap="flat" cmpd="sng" algn="ctr">
                      <a:solidFill>
                        <a:srgbClr val="BEE2F9"/>
                      </a:solidFill>
                      <a:prstDash val="solid"/>
                      <a:round/>
                      <a:headEnd type="none" w="med" len="med"/>
                      <a:tailEnd type="none" w="med" len="med"/>
                    </a:lnR>
                    <a:lnT w="9525" cap="flat" cmpd="sng" algn="ctr">
                      <a:solidFill>
                        <a:srgbClr val="BEE2F9"/>
                      </a:solidFill>
                      <a:prstDash val="solid"/>
                      <a:round/>
                      <a:headEnd type="none" w="med" len="med"/>
                      <a:tailEnd type="none" w="med" len="med"/>
                    </a:lnT>
                    <a:lnB w="9525" cap="flat" cmpd="sng" algn="ctr">
                      <a:solidFill>
                        <a:srgbClr val="BEE2F9"/>
                      </a:solidFill>
                      <a:prstDash val="solid"/>
                      <a:round/>
                      <a:headEnd type="none" w="med" len="med"/>
                      <a:tailEnd type="none" w="med" len="med"/>
                    </a:lnB>
                    <a:solidFill>
                      <a:srgbClr val="FFFFFF"/>
                    </a:solidFill>
                  </a:tcPr>
                </a:tc>
                <a:tc hMerge="1" vMerge="1">
                  <a:txBody>
                    <a:bodyPr/>
                    <a:lstStyle/>
                    <a:p>
                      <a:pPr algn="ctr"/>
                      <a:endParaRPr lang="nl-NL" sz="1200">
                        <a:solidFill>
                          <a:srgbClr val="0075BF"/>
                        </a:solidFill>
                      </a:endParaRPr>
                    </a:p>
                  </a:txBody>
                  <a:tcPr marL="36000" marR="36000">
                    <a:lnL w="9525" cap="flat" cmpd="sng" algn="ctr">
                      <a:solidFill>
                        <a:srgbClr val="BEE2F9"/>
                      </a:solidFill>
                      <a:prstDash val="solid"/>
                      <a:round/>
                      <a:headEnd type="none" w="med" len="med"/>
                      <a:tailEnd type="none" w="med" len="med"/>
                    </a:lnL>
                    <a:lnR w="9525" cap="flat" cmpd="sng" algn="ctr">
                      <a:solidFill>
                        <a:srgbClr val="BEE2F9"/>
                      </a:solidFill>
                      <a:prstDash val="solid"/>
                      <a:round/>
                      <a:headEnd type="none" w="med" len="med"/>
                      <a:tailEnd type="none" w="med" len="med"/>
                    </a:lnR>
                    <a:lnT w="9525" cap="flat" cmpd="sng" algn="ctr">
                      <a:solidFill>
                        <a:srgbClr val="BEE2F9"/>
                      </a:solidFill>
                      <a:prstDash val="solid"/>
                      <a:round/>
                      <a:headEnd type="none" w="med" len="med"/>
                      <a:tailEnd type="none" w="med" len="med"/>
                    </a:lnT>
                    <a:lnB w="9525" cap="flat" cmpd="sng" algn="ctr">
                      <a:solidFill>
                        <a:srgbClr val="BEE2F9"/>
                      </a:solidFill>
                      <a:prstDash val="solid"/>
                      <a:round/>
                      <a:headEnd type="none" w="med" len="med"/>
                      <a:tailEnd type="none" w="med" len="med"/>
                    </a:lnB>
                    <a:solidFill>
                      <a:srgbClr val="FFFFFF"/>
                    </a:solidFill>
                  </a:tcPr>
                </a:tc>
                <a:tc hMerge="1" vMerge="1">
                  <a:txBody>
                    <a:bodyPr/>
                    <a:lstStyle/>
                    <a:p>
                      <a:pPr algn="ctr"/>
                      <a:endParaRPr lang="nl-NL" sz="1200">
                        <a:solidFill>
                          <a:srgbClr val="0075BF"/>
                        </a:solidFill>
                      </a:endParaRPr>
                    </a:p>
                  </a:txBody>
                  <a:tcPr marL="36000" marR="36000">
                    <a:lnL w="9525" cap="flat" cmpd="sng" algn="ctr">
                      <a:solidFill>
                        <a:srgbClr val="BEE2F9"/>
                      </a:solidFill>
                      <a:prstDash val="solid"/>
                      <a:round/>
                      <a:headEnd type="none" w="med" len="med"/>
                      <a:tailEnd type="none" w="med" len="med"/>
                    </a:lnL>
                    <a:lnR w="9525" cap="flat" cmpd="sng" algn="ctr">
                      <a:solidFill>
                        <a:srgbClr val="BEE2F9"/>
                      </a:solidFill>
                      <a:prstDash val="solid"/>
                      <a:round/>
                      <a:headEnd type="none" w="med" len="med"/>
                      <a:tailEnd type="none" w="med" len="med"/>
                    </a:lnR>
                    <a:lnT w="9525" cap="flat" cmpd="sng" algn="ctr">
                      <a:solidFill>
                        <a:srgbClr val="BEE2F9"/>
                      </a:solidFill>
                      <a:prstDash val="solid"/>
                      <a:round/>
                      <a:headEnd type="none" w="med" len="med"/>
                      <a:tailEnd type="none" w="med" len="med"/>
                    </a:lnT>
                    <a:lnB w="9525" cap="flat" cmpd="sng" algn="ctr">
                      <a:solidFill>
                        <a:srgbClr val="BEE2F9"/>
                      </a:solidFill>
                      <a:prstDash val="solid"/>
                      <a:round/>
                      <a:headEnd type="none" w="med" len="med"/>
                      <a:tailEnd type="none" w="med" len="med"/>
                    </a:lnB>
                    <a:solidFill>
                      <a:srgbClr val="FFFFFF"/>
                    </a:solidFill>
                  </a:tcPr>
                </a:tc>
                <a:tc hMerge="1" vMerge="1">
                  <a:txBody>
                    <a:bodyPr/>
                    <a:lstStyle/>
                    <a:p>
                      <a:pPr algn="ctr"/>
                      <a:endParaRPr lang="nl-NL" sz="1200" dirty="0">
                        <a:solidFill>
                          <a:srgbClr val="0075BF"/>
                        </a:solidFill>
                      </a:endParaRPr>
                    </a:p>
                  </a:txBody>
                  <a:tcPr marL="36000" marR="36000">
                    <a:lnL w="9525" cap="flat" cmpd="sng" algn="ctr">
                      <a:solidFill>
                        <a:srgbClr val="BEE2F9"/>
                      </a:solidFill>
                      <a:prstDash val="solid"/>
                      <a:round/>
                      <a:headEnd type="none" w="med" len="med"/>
                      <a:tailEnd type="none" w="med" len="med"/>
                    </a:lnL>
                    <a:lnR w="9525" cap="flat" cmpd="sng" algn="ctr">
                      <a:solidFill>
                        <a:srgbClr val="BEE2F9"/>
                      </a:solidFill>
                      <a:prstDash val="solid"/>
                      <a:round/>
                      <a:headEnd type="none" w="med" len="med"/>
                      <a:tailEnd type="none" w="med" len="med"/>
                    </a:lnR>
                    <a:lnT w="9525" cap="flat" cmpd="sng" algn="ctr">
                      <a:solidFill>
                        <a:srgbClr val="BEE2F9"/>
                      </a:solidFill>
                      <a:prstDash val="solid"/>
                      <a:round/>
                      <a:headEnd type="none" w="med" len="med"/>
                      <a:tailEnd type="none" w="med" len="med"/>
                    </a:lnT>
                    <a:lnB w="9525" cap="flat" cmpd="sng" algn="ctr">
                      <a:solidFill>
                        <a:srgbClr val="BEE2F9"/>
                      </a:solidFill>
                      <a:prstDash val="solid"/>
                      <a:round/>
                      <a:headEnd type="none" w="med" len="med"/>
                      <a:tailEnd type="none" w="med" len="med"/>
                    </a:lnB>
                    <a:solidFill>
                      <a:srgbClr val="FFFFFF"/>
                    </a:solidFill>
                  </a:tcPr>
                </a:tc>
                <a:tc hMerge="1" vMerge="1">
                  <a:txBody>
                    <a:bodyPr/>
                    <a:lstStyle/>
                    <a:p>
                      <a:pPr algn="ctr"/>
                      <a:endParaRPr lang="nl-NL" sz="1200">
                        <a:solidFill>
                          <a:srgbClr val="0075BF"/>
                        </a:solidFill>
                      </a:endParaRPr>
                    </a:p>
                  </a:txBody>
                  <a:tcPr marL="36000" marR="36000">
                    <a:lnL w="9525" cap="flat" cmpd="sng" algn="ctr">
                      <a:solidFill>
                        <a:srgbClr val="BEE2F9"/>
                      </a:solidFill>
                      <a:prstDash val="solid"/>
                      <a:round/>
                      <a:headEnd type="none" w="med" len="med"/>
                      <a:tailEnd type="none" w="med" len="med"/>
                    </a:lnL>
                    <a:lnR w="9525" cap="flat" cmpd="sng" algn="ctr">
                      <a:solidFill>
                        <a:srgbClr val="BEE2F9"/>
                      </a:solidFill>
                      <a:prstDash val="solid"/>
                      <a:round/>
                      <a:headEnd type="none" w="med" len="med"/>
                      <a:tailEnd type="none" w="med" len="med"/>
                    </a:lnR>
                    <a:lnT w="9525" cap="flat" cmpd="sng" algn="ctr">
                      <a:solidFill>
                        <a:srgbClr val="BEE2F9"/>
                      </a:solidFill>
                      <a:prstDash val="solid"/>
                      <a:round/>
                      <a:headEnd type="none" w="med" len="med"/>
                      <a:tailEnd type="none" w="med" len="med"/>
                    </a:lnT>
                    <a:lnB w="9525" cap="flat" cmpd="sng" algn="ctr">
                      <a:solidFill>
                        <a:srgbClr val="BEE2F9"/>
                      </a:solidFill>
                      <a:prstDash val="solid"/>
                      <a:round/>
                      <a:headEnd type="none" w="med" len="med"/>
                      <a:tailEnd type="none" w="med" len="med"/>
                    </a:lnB>
                    <a:solidFill>
                      <a:srgbClr val="FFFFFF"/>
                    </a:solidFill>
                  </a:tcPr>
                </a:tc>
                <a:extLst>
                  <a:ext uri="{0D108BD9-81ED-4DB2-BD59-A6C34878D82A}">
                    <a16:rowId xmlns:a16="http://schemas.microsoft.com/office/drawing/2014/main" val="10004"/>
                  </a:ext>
                </a:extLst>
              </a:tr>
              <a:tr h="465856">
                <a:tc>
                  <a:txBody>
                    <a:bodyPr/>
                    <a:lstStyle/>
                    <a:p>
                      <a:pPr algn="l"/>
                      <a:r>
                        <a:rPr lang="nl-NL" sz="2100" dirty="0">
                          <a:solidFill>
                            <a:srgbClr val="0075BF"/>
                          </a:solidFill>
                          <a:latin typeface="Noto Sans" panose="020B0502040504020204" pitchFamily="34" charset="0"/>
                          <a:ea typeface="Noto Sans" panose="020B0502040504020204" pitchFamily="34" charset="0"/>
                          <a:cs typeface="Noto Sans" panose="020B0502040504020204" pitchFamily="34" charset="0"/>
                        </a:rPr>
                        <a:t>ACR</a:t>
                      </a:r>
                    </a:p>
                  </a:txBody>
                  <a:tcPr marL="240000" marR="240000" marT="60960" marB="60960">
                    <a:lnL w="6350" cap="flat" cmpd="sng" algn="ctr">
                      <a:solidFill>
                        <a:srgbClr val="BEE2F9"/>
                      </a:solidFill>
                      <a:prstDash val="solid"/>
                      <a:round/>
                      <a:headEnd type="none" w="med" len="med"/>
                      <a:tailEnd type="none" w="med" len="med"/>
                    </a:lnL>
                    <a:lnR w="6350" cap="flat" cmpd="sng" algn="ctr">
                      <a:solidFill>
                        <a:srgbClr val="BEE2F9"/>
                      </a:solidFill>
                      <a:prstDash val="solid"/>
                      <a:round/>
                      <a:headEnd type="none" w="med" len="med"/>
                      <a:tailEnd type="none" w="med" len="med"/>
                    </a:lnR>
                    <a:lnT w="6350" cap="flat" cmpd="sng" algn="ctr">
                      <a:solidFill>
                        <a:srgbClr val="BEE2F9"/>
                      </a:solidFill>
                      <a:prstDash val="solid"/>
                      <a:round/>
                      <a:headEnd type="none" w="med" len="med"/>
                      <a:tailEnd type="none" w="med" len="med"/>
                    </a:lnT>
                    <a:lnB w="6350" cap="flat" cmpd="sng" algn="ctr">
                      <a:solidFill>
                        <a:srgbClr val="BEE2F9"/>
                      </a:solidFill>
                      <a:prstDash val="solid"/>
                      <a:round/>
                      <a:headEnd type="none" w="med" len="med"/>
                      <a:tailEnd type="none" w="med" len="med"/>
                    </a:lnB>
                    <a:solidFill>
                      <a:srgbClr val="FFFFFF"/>
                    </a:solidFill>
                  </a:tcPr>
                </a:tc>
                <a:tc>
                  <a:txBody>
                    <a:bodyPr/>
                    <a:lstStyle/>
                    <a:p>
                      <a:pPr algn="l"/>
                      <a:r>
                        <a:rPr lang="nl-NL" sz="2100" dirty="0">
                          <a:solidFill>
                            <a:srgbClr val="0075BF"/>
                          </a:solidFill>
                          <a:latin typeface="Noto Sans" panose="020B0502040504020204" pitchFamily="34" charset="0"/>
                          <a:ea typeface="Noto Sans" panose="020B0502040504020204" pitchFamily="34" charset="0"/>
                          <a:cs typeface="Noto Sans" panose="020B0502040504020204" pitchFamily="34" charset="0"/>
                        </a:rPr>
                        <a:t>2,1 mg/</a:t>
                      </a:r>
                      <a:r>
                        <a:rPr lang="nl-NL" sz="2100" dirty="0" err="1">
                          <a:solidFill>
                            <a:srgbClr val="0075BF"/>
                          </a:solidFill>
                          <a:latin typeface="Noto Sans" panose="020B0502040504020204" pitchFamily="34" charset="0"/>
                          <a:ea typeface="Noto Sans" panose="020B0502040504020204" pitchFamily="34" charset="0"/>
                          <a:cs typeface="Noto Sans" panose="020B0502040504020204" pitchFamily="34" charset="0"/>
                        </a:rPr>
                        <a:t>mmol</a:t>
                      </a:r>
                      <a:endParaRPr lang="nl-NL" sz="2100" dirty="0">
                        <a:solidFill>
                          <a:srgbClr val="0075BF"/>
                        </a:solidFill>
                        <a:latin typeface="Noto Sans" panose="020B0502040504020204" pitchFamily="34" charset="0"/>
                        <a:ea typeface="Noto Sans" panose="020B0502040504020204" pitchFamily="34" charset="0"/>
                        <a:cs typeface="Noto Sans" panose="020B0502040504020204" pitchFamily="34" charset="0"/>
                      </a:endParaRPr>
                    </a:p>
                  </a:txBody>
                  <a:tcPr marL="240000" marR="240000" marT="60960" marB="60960">
                    <a:lnL w="6350" cap="flat" cmpd="sng" algn="ctr">
                      <a:solidFill>
                        <a:srgbClr val="BEE2F9"/>
                      </a:solidFill>
                      <a:prstDash val="solid"/>
                      <a:round/>
                      <a:headEnd type="none" w="med" len="med"/>
                      <a:tailEnd type="none" w="med" len="med"/>
                    </a:lnL>
                    <a:lnR w="6350" cap="flat" cmpd="sng" algn="ctr">
                      <a:solidFill>
                        <a:srgbClr val="BEE2F9"/>
                      </a:solidFill>
                      <a:prstDash val="solid"/>
                      <a:round/>
                      <a:headEnd type="none" w="med" len="med"/>
                      <a:tailEnd type="none" w="med" len="med"/>
                    </a:lnR>
                    <a:lnT w="6350" cap="flat" cmpd="sng" algn="ctr">
                      <a:solidFill>
                        <a:srgbClr val="BEE2F9"/>
                      </a:solidFill>
                      <a:prstDash val="solid"/>
                      <a:round/>
                      <a:headEnd type="none" w="med" len="med"/>
                      <a:tailEnd type="none" w="med" len="med"/>
                    </a:lnT>
                    <a:lnB w="6350" cap="flat" cmpd="sng" algn="ctr">
                      <a:solidFill>
                        <a:srgbClr val="BEE2F9"/>
                      </a:solidFill>
                      <a:prstDash val="solid"/>
                      <a:round/>
                      <a:headEnd type="none" w="med" len="med"/>
                      <a:tailEnd type="none" w="med" len="med"/>
                    </a:lnB>
                    <a:solidFill>
                      <a:srgbClr val="FFFFFF"/>
                    </a:solidFill>
                  </a:tcPr>
                </a:tc>
                <a:tc gridSpan="6" vMerge="1">
                  <a:txBody>
                    <a:bodyPr/>
                    <a:lstStyle/>
                    <a:p>
                      <a:pPr algn="ctr"/>
                      <a:endParaRPr lang="nl-NL" sz="1200" dirty="0">
                        <a:solidFill>
                          <a:srgbClr val="0075BF"/>
                        </a:solidFill>
                      </a:endParaRPr>
                    </a:p>
                  </a:txBody>
                  <a:tcPr marL="36000" marR="36000">
                    <a:lnL w="9525" cap="flat" cmpd="sng" algn="ctr">
                      <a:solidFill>
                        <a:srgbClr val="BEE2F9"/>
                      </a:solidFill>
                      <a:prstDash val="solid"/>
                      <a:round/>
                      <a:headEnd type="none" w="med" len="med"/>
                      <a:tailEnd type="none" w="med" len="med"/>
                    </a:lnL>
                    <a:lnR w="9525" cap="flat" cmpd="sng" algn="ctr">
                      <a:solidFill>
                        <a:srgbClr val="BEE2F9"/>
                      </a:solidFill>
                      <a:prstDash val="solid"/>
                      <a:round/>
                      <a:headEnd type="none" w="med" len="med"/>
                      <a:tailEnd type="none" w="med" len="med"/>
                    </a:lnR>
                    <a:lnT w="9525" cap="flat" cmpd="sng" algn="ctr">
                      <a:solidFill>
                        <a:srgbClr val="BEE2F9"/>
                      </a:solidFill>
                      <a:prstDash val="solid"/>
                      <a:round/>
                      <a:headEnd type="none" w="med" len="med"/>
                      <a:tailEnd type="none" w="med" len="med"/>
                    </a:lnT>
                    <a:lnB w="9525" cap="flat" cmpd="sng" algn="ctr">
                      <a:solidFill>
                        <a:srgbClr val="BEE2F9"/>
                      </a:solidFill>
                      <a:prstDash val="solid"/>
                      <a:round/>
                      <a:headEnd type="none" w="med" len="med"/>
                      <a:tailEnd type="none" w="med" len="med"/>
                    </a:lnB>
                    <a:solidFill>
                      <a:srgbClr val="FFFFFF"/>
                    </a:solidFill>
                  </a:tcPr>
                </a:tc>
                <a:tc hMerge="1" vMerge="1">
                  <a:txBody>
                    <a:bodyPr/>
                    <a:lstStyle/>
                    <a:p>
                      <a:pPr algn="ctr"/>
                      <a:endParaRPr lang="nl-NL" sz="1200">
                        <a:solidFill>
                          <a:srgbClr val="0075BF"/>
                        </a:solidFill>
                      </a:endParaRPr>
                    </a:p>
                  </a:txBody>
                  <a:tcPr marL="36000" marR="36000">
                    <a:lnL w="9525" cap="flat" cmpd="sng" algn="ctr">
                      <a:solidFill>
                        <a:srgbClr val="BEE2F9"/>
                      </a:solidFill>
                      <a:prstDash val="solid"/>
                      <a:round/>
                      <a:headEnd type="none" w="med" len="med"/>
                      <a:tailEnd type="none" w="med" len="med"/>
                    </a:lnL>
                    <a:lnR w="9525" cap="flat" cmpd="sng" algn="ctr">
                      <a:solidFill>
                        <a:srgbClr val="BEE2F9"/>
                      </a:solidFill>
                      <a:prstDash val="solid"/>
                      <a:round/>
                      <a:headEnd type="none" w="med" len="med"/>
                      <a:tailEnd type="none" w="med" len="med"/>
                    </a:lnR>
                    <a:lnT w="9525" cap="flat" cmpd="sng" algn="ctr">
                      <a:solidFill>
                        <a:srgbClr val="BEE2F9"/>
                      </a:solidFill>
                      <a:prstDash val="solid"/>
                      <a:round/>
                      <a:headEnd type="none" w="med" len="med"/>
                      <a:tailEnd type="none" w="med" len="med"/>
                    </a:lnT>
                    <a:lnB w="9525" cap="flat" cmpd="sng" algn="ctr">
                      <a:solidFill>
                        <a:srgbClr val="BEE2F9"/>
                      </a:solidFill>
                      <a:prstDash val="solid"/>
                      <a:round/>
                      <a:headEnd type="none" w="med" len="med"/>
                      <a:tailEnd type="none" w="med" len="med"/>
                    </a:lnB>
                    <a:solidFill>
                      <a:srgbClr val="FFFFFF"/>
                    </a:solidFill>
                  </a:tcPr>
                </a:tc>
                <a:tc hMerge="1" vMerge="1">
                  <a:txBody>
                    <a:bodyPr/>
                    <a:lstStyle/>
                    <a:p>
                      <a:pPr algn="ctr"/>
                      <a:endParaRPr lang="nl-NL" sz="1200" dirty="0">
                        <a:solidFill>
                          <a:srgbClr val="0075BF"/>
                        </a:solidFill>
                      </a:endParaRPr>
                    </a:p>
                  </a:txBody>
                  <a:tcPr marL="36000" marR="36000">
                    <a:lnL w="9525" cap="flat" cmpd="sng" algn="ctr">
                      <a:solidFill>
                        <a:srgbClr val="BEE2F9"/>
                      </a:solidFill>
                      <a:prstDash val="solid"/>
                      <a:round/>
                      <a:headEnd type="none" w="med" len="med"/>
                      <a:tailEnd type="none" w="med" len="med"/>
                    </a:lnL>
                    <a:lnR w="9525" cap="flat" cmpd="sng" algn="ctr">
                      <a:solidFill>
                        <a:srgbClr val="BEE2F9"/>
                      </a:solidFill>
                      <a:prstDash val="solid"/>
                      <a:round/>
                      <a:headEnd type="none" w="med" len="med"/>
                      <a:tailEnd type="none" w="med" len="med"/>
                    </a:lnR>
                    <a:lnT w="9525" cap="flat" cmpd="sng" algn="ctr">
                      <a:solidFill>
                        <a:srgbClr val="BEE2F9"/>
                      </a:solidFill>
                      <a:prstDash val="solid"/>
                      <a:round/>
                      <a:headEnd type="none" w="med" len="med"/>
                      <a:tailEnd type="none" w="med" len="med"/>
                    </a:lnT>
                    <a:lnB w="9525" cap="flat" cmpd="sng" algn="ctr">
                      <a:solidFill>
                        <a:srgbClr val="BEE2F9"/>
                      </a:solidFill>
                      <a:prstDash val="solid"/>
                      <a:round/>
                      <a:headEnd type="none" w="med" len="med"/>
                      <a:tailEnd type="none" w="med" len="med"/>
                    </a:lnB>
                    <a:solidFill>
                      <a:srgbClr val="FFFFFF"/>
                    </a:solidFill>
                  </a:tcPr>
                </a:tc>
                <a:tc hMerge="1" vMerge="1">
                  <a:txBody>
                    <a:bodyPr/>
                    <a:lstStyle/>
                    <a:p>
                      <a:pPr algn="ctr"/>
                      <a:endParaRPr lang="nl-NL" sz="1200">
                        <a:solidFill>
                          <a:srgbClr val="0075BF"/>
                        </a:solidFill>
                      </a:endParaRPr>
                    </a:p>
                  </a:txBody>
                  <a:tcPr marL="36000" marR="36000">
                    <a:lnL w="9525" cap="flat" cmpd="sng" algn="ctr">
                      <a:solidFill>
                        <a:srgbClr val="BEE2F9"/>
                      </a:solidFill>
                      <a:prstDash val="solid"/>
                      <a:round/>
                      <a:headEnd type="none" w="med" len="med"/>
                      <a:tailEnd type="none" w="med" len="med"/>
                    </a:lnL>
                    <a:lnR w="9525" cap="flat" cmpd="sng" algn="ctr">
                      <a:solidFill>
                        <a:srgbClr val="BEE2F9"/>
                      </a:solidFill>
                      <a:prstDash val="solid"/>
                      <a:round/>
                      <a:headEnd type="none" w="med" len="med"/>
                      <a:tailEnd type="none" w="med" len="med"/>
                    </a:lnR>
                    <a:lnT w="9525" cap="flat" cmpd="sng" algn="ctr">
                      <a:solidFill>
                        <a:srgbClr val="BEE2F9"/>
                      </a:solidFill>
                      <a:prstDash val="solid"/>
                      <a:round/>
                      <a:headEnd type="none" w="med" len="med"/>
                      <a:tailEnd type="none" w="med" len="med"/>
                    </a:lnT>
                    <a:lnB w="9525" cap="flat" cmpd="sng" algn="ctr">
                      <a:solidFill>
                        <a:srgbClr val="BEE2F9"/>
                      </a:solidFill>
                      <a:prstDash val="solid"/>
                      <a:round/>
                      <a:headEnd type="none" w="med" len="med"/>
                      <a:tailEnd type="none" w="med" len="med"/>
                    </a:lnB>
                    <a:solidFill>
                      <a:srgbClr val="FFFFFF"/>
                    </a:solidFill>
                  </a:tcPr>
                </a:tc>
                <a:tc hMerge="1" vMerge="1">
                  <a:txBody>
                    <a:bodyPr/>
                    <a:lstStyle/>
                    <a:p>
                      <a:pPr algn="ctr"/>
                      <a:endParaRPr lang="nl-NL" sz="1200" dirty="0">
                        <a:solidFill>
                          <a:srgbClr val="0075BF"/>
                        </a:solidFill>
                      </a:endParaRPr>
                    </a:p>
                  </a:txBody>
                  <a:tcPr marL="36000" marR="36000">
                    <a:lnL w="9525" cap="flat" cmpd="sng" algn="ctr">
                      <a:solidFill>
                        <a:srgbClr val="BEE2F9"/>
                      </a:solidFill>
                      <a:prstDash val="solid"/>
                      <a:round/>
                      <a:headEnd type="none" w="med" len="med"/>
                      <a:tailEnd type="none" w="med" len="med"/>
                    </a:lnL>
                    <a:lnR w="9525" cap="flat" cmpd="sng" algn="ctr">
                      <a:solidFill>
                        <a:srgbClr val="BEE2F9"/>
                      </a:solidFill>
                      <a:prstDash val="solid"/>
                      <a:round/>
                      <a:headEnd type="none" w="med" len="med"/>
                      <a:tailEnd type="none" w="med" len="med"/>
                    </a:lnR>
                    <a:lnT w="9525" cap="flat" cmpd="sng" algn="ctr">
                      <a:solidFill>
                        <a:srgbClr val="BEE2F9"/>
                      </a:solidFill>
                      <a:prstDash val="solid"/>
                      <a:round/>
                      <a:headEnd type="none" w="med" len="med"/>
                      <a:tailEnd type="none" w="med" len="med"/>
                    </a:lnT>
                    <a:lnB w="9525" cap="flat" cmpd="sng" algn="ctr">
                      <a:solidFill>
                        <a:srgbClr val="BEE2F9"/>
                      </a:solidFill>
                      <a:prstDash val="solid"/>
                      <a:round/>
                      <a:headEnd type="none" w="med" len="med"/>
                      <a:tailEnd type="none" w="med" len="med"/>
                    </a:lnB>
                    <a:solidFill>
                      <a:srgbClr val="FFFFFF"/>
                    </a:solidFill>
                  </a:tcPr>
                </a:tc>
                <a:tc hMerge="1" vMerge="1">
                  <a:txBody>
                    <a:bodyPr/>
                    <a:lstStyle/>
                    <a:p>
                      <a:pPr algn="ctr"/>
                      <a:endParaRPr lang="nl-NL" sz="1200" dirty="0">
                        <a:solidFill>
                          <a:srgbClr val="0075BF"/>
                        </a:solidFill>
                      </a:endParaRPr>
                    </a:p>
                  </a:txBody>
                  <a:tcPr marL="36000" marR="36000">
                    <a:lnL w="9525" cap="flat" cmpd="sng" algn="ctr">
                      <a:solidFill>
                        <a:srgbClr val="BEE2F9"/>
                      </a:solidFill>
                      <a:prstDash val="solid"/>
                      <a:round/>
                      <a:headEnd type="none" w="med" len="med"/>
                      <a:tailEnd type="none" w="med" len="med"/>
                    </a:lnL>
                    <a:lnR w="9525" cap="flat" cmpd="sng" algn="ctr">
                      <a:solidFill>
                        <a:srgbClr val="BEE2F9"/>
                      </a:solidFill>
                      <a:prstDash val="solid"/>
                      <a:round/>
                      <a:headEnd type="none" w="med" len="med"/>
                      <a:tailEnd type="none" w="med" len="med"/>
                    </a:lnR>
                    <a:lnT w="9525" cap="flat" cmpd="sng" algn="ctr">
                      <a:solidFill>
                        <a:srgbClr val="BEE2F9"/>
                      </a:solidFill>
                      <a:prstDash val="solid"/>
                      <a:round/>
                      <a:headEnd type="none" w="med" len="med"/>
                      <a:tailEnd type="none" w="med" len="med"/>
                    </a:lnT>
                    <a:lnB w="9525" cap="flat" cmpd="sng" algn="ctr">
                      <a:solidFill>
                        <a:srgbClr val="BEE2F9"/>
                      </a:solidFill>
                      <a:prstDash val="solid"/>
                      <a:round/>
                      <a:headEnd type="none" w="med" len="med"/>
                      <a:tailEnd type="none" w="med" len="med"/>
                    </a:lnB>
                    <a:solidFill>
                      <a:srgbClr val="FFFFFF"/>
                    </a:solidFill>
                  </a:tcPr>
                </a:tc>
                <a:tc gridSpan="6" vMerge="1">
                  <a:txBody>
                    <a:bodyPr/>
                    <a:lstStyle/>
                    <a:p>
                      <a:endParaRPr lang="nl-NL"/>
                    </a:p>
                  </a:txBody>
                  <a:tcPr/>
                </a:tc>
                <a:tc hMerge="1" vMerge="1">
                  <a:txBody>
                    <a:bodyPr/>
                    <a:lstStyle/>
                    <a:p>
                      <a:pPr algn="ctr"/>
                      <a:endParaRPr lang="nl-NL" sz="1200" dirty="0">
                        <a:solidFill>
                          <a:srgbClr val="0075BF"/>
                        </a:solidFill>
                      </a:endParaRPr>
                    </a:p>
                  </a:txBody>
                  <a:tcPr marL="36000" marR="36000">
                    <a:lnL w="9525" cap="flat" cmpd="sng" algn="ctr">
                      <a:solidFill>
                        <a:srgbClr val="BEE2F9"/>
                      </a:solidFill>
                      <a:prstDash val="solid"/>
                      <a:round/>
                      <a:headEnd type="none" w="med" len="med"/>
                      <a:tailEnd type="none" w="med" len="med"/>
                    </a:lnL>
                    <a:lnR w="9525" cap="flat" cmpd="sng" algn="ctr">
                      <a:solidFill>
                        <a:srgbClr val="BEE2F9"/>
                      </a:solidFill>
                      <a:prstDash val="solid"/>
                      <a:round/>
                      <a:headEnd type="none" w="med" len="med"/>
                      <a:tailEnd type="none" w="med" len="med"/>
                    </a:lnR>
                    <a:lnT w="9525" cap="flat" cmpd="sng" algn="ctr">
                      <a:solidFill>
                        <a:srgbClr val="BEE2F9"/>
                      </a:solidFill>
                      <a:prstDash val="solid"/>
                      <a:round/>
                      <a:headEnd type="none" w="med" len="med"/>
                      <a:tailEnd type="none" w="med" len="med"/>
                    </a:lnT>
                    <a:lnB w="9525" cap="flat" cmpd="sng" algn="ctr">
                      <a:solidFill>
                        <a:srgbClr val="BEE2F9"/>
                      </a:solidFill>
                      <a:prstDash val="solid"/>
                      <a:round/>
                      <a:headEnd type="none" w="med" len="med"/>
                      <a:tailEnd type="none" w="med" len="med"/>
                    </a:lnB>
                    <a:solidFill>
                      <a:srgbClr val="FFFFFF"/>
                    </a:solidFill>
                  </a:tcPr>
                </a:tc>
                <a:tc hMerge="1" vMerge="1">
                  <a:txBody>
                    <a:bodyPr/>
                    <a:lstStyle/>
                    <a:p>
                      <a:pPr algn="ctr"/>
                      <a:endParaRPr lang="nl-NL" sz="1200" dirty="0">
                        <a:solidFill>
                          <a:srgbClr val="0075BF"/>
                        </a:solidFill>
                      </a:endParaRPr>
                    </a:p>
                  </a:txBody>
                  <a:tcPr marL="36000" marR="36000">
                    <a:lnL w="9525" cap="flat" cmpd="sng" algn="ctr">
                      <a:solidFill>
                        <a:srgbClr val="BEE2F9"/>
                      </a:solidFill>
                      <a:prstDash val="solid"/>
                      <a:round/>
                      <a:headEnd type="none" w="med" len="med"/>
                      <a:tailEnd type="none" w="med" len="med"/>
                    </a:lnL>
                    <a:lnR w="9525" cap="flat" cmpd="sng" algn="ctr">
                      <a:solidFill>
                        <a:srgbClr val="BEE2F9"/>
                      </a:solidFill>
                      <a:prstDash val="solid"/>
                      <a:round/>
                      <a:headEnd type="none" w="med" len="med"/>
                      <a:tailEnd type="none" w="med" len="med"/>
                    </a:lnR>
                    <a:lnT w="9525" cap="flat" cmpd="sng" algn="ctr">
                      <a:solidFill>
                        <a:srgbClr val="BEE2F9"/>
                      </a:solidFill>
                      <a:prstDash val="solid"/>
                      <a:round/>
                      <a:headEnd type="none" w="med" len="med"/>
                      <a:tailEnd type="none" w="med" len="med"/>
                    </a:lnT>
                    <a:lnB w="9525" cap="flat" cmpd="sng" algn="ctr">
                      <a:solidFill>
                        <a:srgbClr val="BEE2F9"/>
                      </a:solidFill>
                      <a:prstDash val="solid"/>
                      <a:round/>
                      <a:headEnd type="none" w="med" len="med"/>
                      <a:tailEnd type="none" w="med" len="med"/>
                    </a:lnB>
                    <a:solidFill>
                      <a:srgbClr val="FFFFFF"/>
                    </a:solidFill>
                  </a:tcPr>
                </a:tc>
                <a:tc hMerge="1" vMerge="1">
                  <a:txBody>
                    <a:bodyPr/>
                    <a:lstStyle/>
                    <a:p>
                      <a:pPr algn="ctr"/>
                      <a:endParaRPr lang="nl-NL" sz="1200">
                        <a:solidFill>
                          <a:srgbClr val="0075BF"/>
                        </a:solidFill>
                      </a:endParaRPr>
                    </a:p>
                  </a:txBody>
                  <a:tcPr marL="36000" marR="36000">
                    <a:lnL w="9525" cap="flat" cmpd="sng" algn="ctr">
                      <a:solidFill>
                        <a:srgbClr val="BEE2F9"/>
                      </a:solidFill>
                      <a:prstDash val="solid"/>
                      <a:round/>
                      <a:headEnd type="none" w="med" len="med"/>
                      <a:tailEnd type="none" w="med" len="med"/>
                    </a:lnL>
                    <a:lnR w="9525" cap="flat" cmpd="sng" algn="ctr">
                      <a:solidFill>
                        <a:srgbClr val="BEE2F9"/>
                      </a:solidFill>
                      <a:prstDash val="solid"/>
                      <a:round/>
                      <a:headEnd type="none" w="med" len="med"/>
                      <a:tailEnd type="none" w="med" len="med"/>
                    </a:lnR>
                    <a:lnT w="9525" cap="flat" cmpd="sng" algn="ctr">
                      <a:solidFill>
                        <a:srgbClr val="BEE2F9"/>
                      </a:solidFill>
                      <a:prstDash val="solid"/>
                      <a:round/>
                      <a:headEnd type="none" w="med" len="med"/>
                      <a:tailEnd type="none" w="med" len="med"/>
                    </a:lnT>
                    <a:lnB w="9525" cap="flat" cmpd="sng" algn="ctr">
                      <a:solidFill>
                        <a:srgbClr val="BEE2F9"/>
                      </a:solidFill>
                      <a:prstDash val="solid"/>
                      <a:round/>
                      <a:headEnd type="none" w="med" len="med"/>
                      <a:tailEnd type="none" w="med" len="med"/>
                    </a:lnB>
                    <a:solidFill>
                      <a:srgbClr val="FFFFFF"/>
                    </a:solidFill>
                  </a:tcPr>
                </a:tc>
                <a:tc hMerge="1" vMerge="1">
                  <a:txBody>
                    <a:bodyPr/>
                    <a:lstStyle/>
                    <a:p>
                      <a:pPr algn="ctr"/>
                      <a:endParaRPr lang="nl-NL" sz="1200" dirty="0">
                        <a:solidFill>
                          <a:srgbClr val="0075BF"/>
                        </a:solidFill>
                      </a:endParaRPr>
                    </a:p>
                  </a:txBody>
                  <a:tcPr marL="36000" marR="36000">
                    <a:lnL w="9525" cap="flat" cmpd="sng" algn="ctr">
                      <a:solidFill>
                        <a:srgbClr val="BEE2F9"/>
                      </a:solidFill>
                      <a:prstDash val="solid"/>
                      <a:round/>
                      <a:headEnd type="none" w="med" len="med"/>
                      <a:tailEnd type="none" w="med" len="med"/>
                    </a:lnL>
                    <a:lnR w="9525" cap="flat" cmpd="sng" algn="ctr">
                      <a:solidFill>
                        <a:srgbClr val="BEE2F9"/>
                      </a:solidFill>
                      <a:prstDash val="solid"/>
                      <a:round/>
                      <a:headEnd type="none" w="med" len="med"/>
                      <a:tailEnd type="none" w="med" len="med"/>
                    </a:lnR>
                    <a:lnT w="9525" cap="flat" cmpd="sng" algn="ctr">
                      <a:solidFill>
                        <a:srgbClr val="BEE2F9"/>
                      </a:solidFill>
                      <a:prstDash val="solid"/>
                      <a:round/>
                      <a:headEnd type="none" w="med" len="med"/>
                      <a:tailEnd type="none" w="med" len="med"/>
                    </a:lnT>
                    <a:lnB w="9525" cap="flat" cmpd="sng" algn="ctr">
                      <a:solidFill>
                        <a:srgbClr val="BEE2F9"/>
                      </a:solidFill>
                      <a:prstDash val="solid"/>
                      <a:round/>
                      <a:headEnd type="none" w="med" len="med"/>
                      <a:tailEnd type="none" w="med" len="med"/>
                    </a:lnB>
                    <a:solidFill>
                      <a:srgbClr val="FFFFFF"/>
                    </a:solidFill>
                  </a:tcPr>
                </a:tc>
                <a:tc hMerge="1" vMerge="1">
                  <a:txBody>
                    <a:bodyPr/>
                    <a:lstStyle/>
                    <a:p>
                      <a:pPr algn="ctr"/>
                      <a:endParaRPr lang="nl-NL" sz="1200">
                        <a:solidFill>
                          <a:srgbClr val="0075BF"/>
                        </a:solidFill>
                      </a:endParaRPr>
                    </a:p>
                  </a:txBody>
                  <a:tcPr marL="36000" marR="36000">
                    <a:lnL w="9525" cap="flat" cmpd="sng" algn="ctr">
                      <a:solidFill>
                        <a:srgbClr val="BEE2F9"/>
                      </a:solidFill>
                      <a:prstDash val="solid"/>
                      <a:round/>
                      <a:headEnd type="none" w="med" len="med"/>
                      <a:tailEnd type="none" w="med" len="med"/>
                    </a:lnL>
                    <a:lnR w="9525" cap="flat" cmpd="sng" algn="ctr">
                      <a:solidFill>
                        <a:srgbClr val="BEE2F9"/>
                      </a:solidFill>
                      <a:prstDash val="solid"/>
                      <a:round/>
                      <a:headEnd type="none" w="med" len="med"/>
                      <a:tailEnd type="none" w="med" len="med"/>
                    </a:lnR>
                    <a:lnT w="9525" cap="flat" cmpd="sng" algn="ctr">
                      <a:solidFill>
                        <a:srgbClr val="BEE2F9"/>
                      </a:solidFill>
                      <a:prstDash val="solid"/>
                      <a:round/>
                      <a:headEnd type="none" w="med" len="med"/>
                      <a:tailEnd type="none" w="med" len="med"/>
                    </a:lnT>
                    <a:lnB w="9525" cap="flat" cmpd="sng" algn="ctr">
                      <a:solidFill>
                        <a:srgbClr val="BEE2F9"/>
                      </a:solidFill>
                      <a:prstDash val="solid"/>
                      <a:round/>
                      <a:headEnd type="none" w="med" len="med"/>
                      <a:tailEnd type="none" w="med" len="med"/>
                    </a:lnB>
                    <a:solidFill>
                      <a:srgbClr val="FFFFFF"/>
                    </a:solidFill>
                  </a:tcPr>
                </a:tc>
                <a:extLst>
                  <a:ext uri="{0D108BD9-81ED-4DB2-BD59-A6C34878D82A}">
                    <a16:rowId xmlns:a16="http://schemas.microsoft.com/office/drawing/2014/main" val="10005"/>
                  </a:ext>
                </a:extLst>
              </a:tr>
              <a:tr h="465856">
                <a:tc>
                  <a:txBody>
                    <a:bodyPr/>
                    <a:lstStyle/>
                    <a:p>
                      <a:pPr algn="l"/>
                      <a:endParaRPr lang="nl-NL" sz="2100" dirty="0">
                        <a:solidFill>
                          <a:srgbClr val="0075BF"/>
                        </a:solidFill>
                        <a:latin typeface="Noto Sans" panose="020B0502040504020204" pitchFamily="34" charset="0"/>
                        <a:ea typeface="Noto Sans" panose="020B0502040504020204" pitchFamily="34" charset="0"/>
                        <a:cs typeface="Noto Sans" panose="020B0502040504020204" pitchFamily="34" charset="0"/>
                      </a:endParaRPr>
                    </a:p>
                  </a:txBody>
                  <a:tcPr marL="240000" marR="240000" marT="60960" marB="60960">
                    <a:lnL w="6350" cap="flat" cmpd="sng" algn="ctr">
                      <a:solidFill>
                        <a:srgbClr val="BEE2F9"/>
                      </a:solidFill>
                      <a:prstDash val="solid"/>
                      <a:round/>
                      <a:headEnd type="none" w="med" len="med"/>
                      <a:tailEnd type="none" w="med" len="med"/>
                    </a:lnL>
                    <a:lnR w="6350" cap="flat" cmpd="sng" algn="ctr">
                      <a:solidFill>
                        <a:srgbClr val="BEE2F9"/>
                      </a:solidFill>
                      <a:prstDash val="solid"/>
                      <a:round/>
                      <a:headEnd type="none" w="med" len="med"/>
                      <a:tailEnd type="none" w="med" len="med"/>
                    </a:lnR>
                    <a:lnT w="6350" cap="flat" cmpd="sng" algn="ctr">
                      <a:solidFill>
                        <a:srgbClr val="BEE2F9"/>
                      </a:solidFill>
                      <a:prstDash val="solid"/>
                      <a:round/>
                      <a:headEnd type="none" w="med" len="med"/>
                      <a:tailEnd type="none" w="med" len="med"/>
                    </a:lnT>
                    <a:lnB w="6350" cap="flat" cmpd="sng" algn="ctr">
                      <a:solidFill>
                        <a:srgbClr val="BEE2F9"/>
                      </a:solidFill>
                      <a:prstDash val="solid"/>
                      <a:round/>
                      <a:headEnd type="none" w="med" len="med"/>
                      <a:tailEnd type="none" w="med" len="med"/>
                    </a:lnB>
                    <a:solidFill>
                      <a:srgbClr val="FFFFFF"/>
                    </a:solidFill>
                  </a:tcPr>
                </a:tc>
                <a:tc>
                  <a:txBody>
                    <a:bodyPr/>
                    <a:lstStyle/>
                    <a:p>
                      <a:pPr algn="l"/>
                      <a:endParaRPr lang="nl-NL" sz="2100" dirty="0">
                        <a:solidFill>
                          <a:srgbClr val="0075BF"/>
                        </a:solidFill>
                        <a:latin typeface="Noto Sans" panose="020B0502040504020204" pitchFamily="34" charset="0"/>
                        <a:ea typeface="Noto Sans" panose="020B0502040504020204" pitchFamily="34" charset="0"/>
                        <a:cs typeface="Noto Sans" panose="020B0502040504020204" pitchFamily="34" charset="0"/>
                      </a:endParaRPr>
                    </a:p>
                  </a:txBody>
                  <a:tcPr marL="240000" marR="240000" marT="60960" marB="60960">
                    <a:lnL w="6350" cap="flat" cmpd="sng" algn="ctr">
                      <a:solidFill>
                        <a:srgbClr val="BEE2F9"/>
                      </a:solidFill>
                      <a:prstDash val="solid"/>
                      <a:round/>
                      <a:headEnd type="none" w="med" len="med"/>
                      <a:tailEnd type="none" w="med" len="med"/>
                    </a:lnL>
                    <a:lnR w="6350" cap="flat" cmpd="sng" algn="ctr">
                      <a:solidFill>
                        <a:srgbClr val="BEE2F9"/>
                      </a:solidFill>
                      <a:prstDash val="solid"/>
                      <a:round/>
                      <a:headEnd type="none" w="med" len="med"/>
                      <a:tailEnd type="none" w="med" len="med"/>
                    </a:lnR>
                    <a:lnT w="6350" cap="flat" cmpd="sng" algn="ctr">
                      <a:solidFill>
                        <a:srgbClr val="BEE2F9"/>
                      </a:solidFill>
                      <a:prstDash val="solid"/>
                      <a:round/>
                      <a:headEnd type="none" w="med" len="med"/>
                      <a:tailEnd type="none" w="med" len="med"/>
                    </a:lnT>
                    <a:lnB w="6350" cap="flat" cmpd="sng" algn="ctr">
                      <a:solidFill>
                        <a:srgbClr val="BEE2F9"/>
                      </a:solidFill>
                      <a:prstDash val="solid"/>
                      <a:round/>
                      <a:headEnd type="none" w="med" len="med"/>
                      <a:tailEnd type="none" w="med" len="med"/>
                    </a:lnB>
                    <a:solidFill>
                      <a:srgbClr val="FFFFFF"/>
                    </a:solidFill>
                  </a:tcPr>
                </a:tc>
                <a:tc gridSpan="6" vMerge="1">
                  <a:txBody>
                    <a:bodyPr/>
                    <a:lstStyle/>
                    <a:p>
                      <a:pPr algn="ctr"/>
                      <a:endParaRPr lang="nl-NL" sz="1200" dirty="0">
                        <a:solidFill>
                          <a:srgbClr val="0075BF"/>
                        </a:solidFill>
                      </a:endParaRPr>
                    </a:p>
                  </a:txBody>
                  <a:tcPr marL="36000" marR="36000">
                    <a:lnL w="9525" cap="flat" cmpd="sng" algn="ctr">
                      <a:solidFill>
                        <a:srgbClr val="BEE2F9"/>
                      </a:solidFill>
                      <a:prstDash val="solid"/>
                      <a:round/>
                      <a:headEnd type="none" w="med" len="med"/>
                      <a:tailEnd type="none" w="med" len="med"/>
                    </a:lnL>
                    <a:lnR w="9525" cap="flat" cmpd="sng" algn="ctr">
                      <a:solidFill>
                        <a:srgbClr val="BEE2F9"/>
                      </a:solidFill>
                      <a:prstDash val="solid"/>
                      <a:round/>
                      <a:headEnd type="none" w="med" len="med"/>
                      <a:tailEnd type="none" w="med" len="med"/>
                    </a:lnR>
                    <a:lnT w="9525" cap="flat" cmpd="sng" algn="ctr">
                      <a:solidFill>
                        <a:srgbClr val="BEE2F9"/>
                      </a:solidFill>
                      <a:prstDash val="solid"/>
                      <a:round/>
                      <a:headEnd type="none" w="med" len="med"/>
                      <a:tailEnd type="none" w="med" len="med"/>
                    </a:lnT>
                    <a:lnB w="9525" cap="flat" cmpd="sng" algn="ctr">
                      <a:solidFill>
                        <a:srgbClr val="0075BF"/>
                      </a:solidFill>
                      <a:prstDash val="solid"/>
                      <a:round/>
                      <a:headEnd type="none" w="med" len="med"/>
                      <a:tailEnd type="none" w="med" len="med"/>
                    </a:lnB>
                    <a:solidFill>
                      <a:srgbClr val="FFFFFF"/>
                    </a:solidFill>
                  </a:tcPr>
                </a:tc>
                <a:tc hMerge="1" vMerge="1">
                  <a:txBody>
                    <a:bodyPr/>
                    <a:lstStyle/>
                    <a:p>
                      <a:pPr algn="ctr"/>
                      <a:endParaRPr lang="nl-NL" sz="1200">
                        <a:solidFill>
                          <a:srgbClr val="0075BF"/>
                        </a:solidFill>
                      </a:endParaRPr>
                    </a:p>
                  </a:txBody>
                  <a:tcPr marL="36000" marR="36000">
                    <a:lnL w="9525" cap="flat" cmpd="sng" algn="ctr">
                      <a:solidFill>
                        <a:srgbClr val="BEE2F9"/>
                      </a:solidFill>
                      <a:prstDash val="solid"/>
                      <a:round/>
                      <a:headEnd type="none" w="med" len="med"/>
                      <a:tailEnd type="none" w="med" len="med"/>
                    </a:lnL>
                    <a:lnR w="9525" cap="flat" cmpd="sng" algn="ctr">
                      <a:solidFill>
                        <a:srgbClr val="BEE2F9"/>
                      </a:solidFill>
                      <a:prstDash val="solid"/>
                      <a:round/>
                      <a:headEnd type="none" w="med" len="med"/>
                      <a:tailEnd type="none" w="med" len="med"/>
                    </a:lnR>
                    <a:lnT w="9525" cap="flat" cmpd="sng" algn="ctr">
                      <a:solidFill>
                        <a:srgbClr val="BEE2F9"/>
                      </a:solidFill>
                      <a:prstDash val="solid"/>
                      <a:round/>
                      <a:headEnd type="none" w="med" len="med"/>
                      <a:tailEnd type="none" w="med" len="med"/>
                    </a:lnT>
                    <a:lnB w="9525" cap="flat" cmpd="sng" algn="ctr">
                      <a:solidFill>
                        <a:srgbClr val="0075BF"/>
                      </a:solidFill>
                      <a:prstDash val="solid"/>
                      <a:round/>
                      <a:headEnd type="none" w="med" len="med"/>
                      <a:tailEnd type="none" w="med" len="med"/>
                    </a:lnB>
                    <a:solidFill>
                      <a:srgbClr val="FFFFFF"/>
                    </a:solidFill>
                  </a:tcPr>
                </a:tc>
                <a:tc hMerge="1" vMerge="1">
                  <a:txBody>
                    <a:bodyPr/>
                    <a:lstStyle/>
                    <a:p>
                      <a:pPr algn="ctr"/>
                      <a:endParaRPr lang="nl-NL" sz="1200" dirty="0">
                        <a:solidFill>
                          <a:srgbClr val="0075BF"/>
                        </a:solidFill>
                      </a:endParaRPr>
                    </a:p>
                  </a:txBody>
                  <a:tcPr marL="36000" marR="36000">
                    <a:lnL w="9525" cap="flat" cmpd="sng" algn="ctr">
                      <a:solidFill>
                        <a:srgbClr val="BEE2F9"/>
                      </a:solidFill>
                      <a:prstDash val="solid"/>
                      <a:round/>
                      <a:headEnd type="none" w="med" len="med"/>
                      <a:tailEnd type="none" w="med" len="med"/>
                    </a:lnL>
                    <a:lnR w="9525" cap="flat" cmpd="sng" algn="ctr">
                      <a:solidFill>
                        <a:srgbClr val="BEE2F9"/>
                      </a:solidFill>
                      <a:prstDash val="solid"/>
                      <a:round/>
                      <a:headEnd type="none" w="med" len="med"/>
                      <a:tailEnd type="none" w="med" len="med"/>
                    </a:lnR>
                    <a:lnT w="9525" cap="flat" cmpd="sng" algn="ctr">
                      <a:solidFill>
                        <a:srgbClr val="BEE2F9"/>
                      </a:solidFill>
                      <a:prstDash val="solid"/>
                      <a:round/>
                      <a:headEnd type="none" w="med" len="med"/>
                      <a:tailEnd type="none" w="med" len="med"/>
                    </a:lnT>
                    <a:lnB w="9525" cap="flat" cmpd="sng" algn="ctr">
                      <a:solidFill>
                        <a:srgbClr val="0075BF"/>
                      </a:solidFill>
                      <a:prstDash val="solid"/>
                      <a:round/>
                      <a:headEnd type="none" w="med" len="med"/>
                      <a:tailEnd type="none" w="med" len="med"/>
                    </a:lnB>
                    <a:solidFill>
                      <a:srgbClr val="FFFFFF"/>
                    </a:solidFill>
                  </a:tcPr>
                </a:tc>
                <a:tc hMerge="1" vMerge="1">
                  <a:txBody>
                    <a:bodyPr/>
                    <a:lstStyle/>
                    <a:p>
                      <a:pPr algn="ctr"/>
                      <a:endParaRPr lang="nl-NL" sz="1200" dirty="0">
                        <a:solidFill>
                          <a:srgbClr val="0075BF"/>
                        </a:solidFill>
                      </a:endParaRPr>
                    </a:p>
                  </a:txBody>
                  <a:tcPr marL="36000" marR="36000">
                    <a:lnL w="9525" cap="flat" cmpd="sng" algn="ctr">
                      <a:solidFill>
                        <a:srgbClr val="BEE2F9"/>
                      </a:solidFill>
                      <a:prstDash val="solid"/>
                      <a:round/>
                      <a:headEnd type="none" w="med" len="med"/>
                      <a:tailEnd type="none" w="med" len="med"/>
                    </a:lnL>
                    <a:lnR w="9525" cap="flat" cmpd="sng" algn="ctr">
                      <a:solidFill>
                        <a:srgbClr val="BEE2F9"/>
                      </a:solidFill>
                      <a:prstDash val="solid"/>
                      <a:round/>
                      <a:headEnd type="none" w="med" len="med"/>
                      <a:tailEnd type="none" w="med" len="med"/>
                    </a:lnR>
                    <a:lnT w="9525" cap="flat" cmpd="sng" algn="ctr">
                      <a:solidFill>
                        <a:srgbClr val="BEE2F9"/>
                      </a:solidFill>
                      <a:prstDash val="solid"/>
                      <a:round/>
                      <a:headEnd type="none" w="med" len="med"/>
                      <a:tailEnd type="none" w="med" len="med"/>
                    </a:lnT>
                    <a:lnB w="9525" cap="flat" cmpd="sng" algn="ctr">
                      <a:solidFill>
                        <a:srgbClr val="0075BF"/>
                      </a:solidFill>
                      <a:prstDash val="solid"/>
                      <a:round/>
                      <a:headEnd type="none" w="med" len="med"/>
                      <a:tailEnd type="none" w="med" len="med"/>
                    </a:lnB>
                    <a:solidFill>
                      <a:srgbClr val="FFFFFF"/>
                    </a:solidFill>
                  </a:tcPr>
                </a:tc>
                <a:tc hMerge="1" vMerge="1">
                  <a:txBody>
                    <a:bodyPr/>
                    <a:lstStyle/>
                    <a:p>
                      <a:pPr algn="ctr"/>
                      <a:endParaRPr lang="nl-NL" sz="1200">
                        <a:solidFill>
                          <a:srgbClr val="0075BF"/>
                        </a:solidFill>
                      </a:endParaRPr>
                    </a:p>
                  </a:txBody>
                  <a:tcPr marL="36000" marR="36000">
                    <a:lnL w="9525" cap="flat" cmpd="sng" algn="ctr">
                      <a:solidFill>
                        <a:srgbClr val="BEE2F9"/>
                      </a:solidFill>
                      <a:prstDash val="solid"/>
                      <a:round/>
                      <a:headEnd type="none" w="med" len="med"/>
                      <a:tailEnd type="none" w="med" len="med"/>
                    </a:lnL>
                    <a:lnR w="9525" cap="flat" cmpd="sng" algn="ctr">
                      <a:solidFill>
                        <a:srgbClr val="BEE2F9"/>
                      </a:solidFill>
                      <a:prstDash val="solid"/>
                      <a:round/>
                      <a:headEnd type="none" w="med" len="med"/>
                      <a:tailEnd type="none" w="med" len="med"/>
                    </a:lnR>
                    <a:lnT w="9525" cap="flat" cmpd="sng" algn="ctr">
                      <a:solidFill>
                        <a:srgbClr val="BEE2F9"/>
                      </a:solidFill>
                      <a:prstDash val="solid"/>
                      <a:round/>
                      <a:headEnd type="none" w="med" len="med"/>
                      <a:tailEnd type="none" w="med" len="med"/>
                    </a:lnT>
                    <a:lnB w="9525" cap="flat" cmpd="sng" algn="ctr">
                      <a:solidFill>
                        <a:srgbClr val="0075BF"/>
                      </a:solidFill>
                      <a:prstDash val="solid"/>
                      <a:round/>
                      <a:headEnd type="none" w="med" len="med"/>
                      <a:tailEnd type="none" w="med" len="med"/>
                    </a:lnB>
                    <a:solidFill>
                      <a:srgbClr val="FFFFFF"/>
                    </a:solidFill>
                  </a:tcPr>
                </a:tc>
                <a:tc hMerge="1" vMerge="1">
                  <a:txBody>
                    <a:bodyPr/>
                    <a:lstStyle/>
                    <a:p>
                      <a:pPr algn="ctr"/>
                      <a:endParaRPr lang="nl-NL" sz="1200" dirty="0">
                        <a:solidFill>
                          <a:srgbClr val="0075BF"/>
                        </a:solidFill>
                      </a:endParaRPr>
                    </a:p>
                  </a:txBody>
                  <a:tcPr marL="36000" marR="36000">
                    <a:lnL w="9525" cap="flat" cmpd="sng" algn="ctr">
                      <a:solidFill>
                        <a:srgbClr val="BEE2F9"/>
                      </a:solidFill>
                      <a:prstDash val="solid"/>
                      <a:round/>
                      <a:headEnd type="none" w="med" len="med"/>
                      <a:tailEnd type="none" w="med" len="med"/>
                    </a:lnL>
                    <a:lnR w="9525" cap="flat" cmpd="sng" algn="ctr">
                      <a:solidFill>
                        <a:srgbClr val="BEE2F9"/>
                      </a:solidFill>
                      <a:prstDash val="solid"/>
                      <a:round/>
                      <a:headEnd type="none" w="med" len="med"/>
                      <a:tailEnd type="none" w="med" len="med"/>
                    </a:lnR>
                    <a:lnT w="9525" cap="flat" cmpd="sng" algn="ctr">
                      <a:solidFill>
                        <a:srgbClr val="BEE2F9"/>
                      </a:solidFill>
                      <a:prstDash val="solid"/>
                      <a:round/>
                      <a:headEnd type="none" w="med" len="med"/>
                      <a:tailEnd type="none" w="med" len="med"/>
                    </a:lnT>
                    <a:lnB w="9525" cap="flat" cmpd="sng" algn="ctr">
                      <a:solidFill>
                        <a:srgbClr val="0075BF"/>
                      </a:solidFill>
                      <a:prstDash val="solid"/>
                      <a:round/>
                      <a:headEnd type="none" w="med" len="med"/>
                      <a:tailEnd type="none" w="med" len="med"/>
                    </a:lnB>
                    <a:solidFill>
                      <a:srgbClr val="FFFFFF"/>
                    </a:solidFill>
                  </a:tcPr>
                </a:tc>
                <a:tc gridSpan="6" vMerge="1">
                  <a:txBody>
                    <a:bodyPr/>
                    <a:lstStyle/>
                    <a:p>
                      <a:endParaRPr lang="nl-NL"/>
                    </a:p>
                  </a:txBody>
                  <a:tcPr/>
                </a:tc>
                <a:tc hMerge="1" vMerge="1">
                  <a:txBody>
                    <a:bodyPr/>
                    <a:lstStyle/>
                    <a:p>
                      <a:pPr algn="ctr"/>
                      <a:endParaRPr lang="nl-NL" sz="1200" dirty="0">
                        <a:solidFill>
                          <a:srgbClr val="0075BF"/>
                        </a:solidFill>
                      </a:endParaRPr>
                    </a:p>
                  </a:txBody>
                  <a:tcPr marL="36000" marR="36000">
                    <a:lnL w="9525" cap="flat" cmpd="sng" algn="ctr">
                      <a:solidFill>
                        <a:srgbClr val="BEE2F9"/>
                      </a:solidFill>
                      <a:prstDash val="solid"/>
                      <a:round/>
                      <a:headEnd type="none" w="med" len="med"/>
                      <a:tailEnd type="none" w="med" len="med"/>
                    </a:lnL>
                    <a:lnR w="9525" cap="flat" cmpd="sng" algn="ctr">
                      <a:solidFill>
                        <a:srgbClr val="BEE2F9"/>
                      </a:solidFill>
                      <a:prstDash val="solid"/>
                      <a:round/>
                      <a:headEnd type="none" w="med" len="med"/>
                      <a:tailEnd type="none" w="med" len="med"/>
                    </a:lnR>
                    <a:lnT w="9525" cap="flat" cmpd="sng" algn="ctr">
                      <a:solidFill>
                        <a:srgbClr val="BEE2F9"/>
                      </a:solidFill>
                      <a:prstDash val="solid"/>
                      <a:round/>
                      <a:headEnd type="none" w="med" len="med"/>
                      <a:tailEnd type="none" w="med" len="med"/>
                    </a:lnT>
                    <a:lnB w="9525" cap="flat" cmpd="sng" algn="ctr">
                      <a:solidFill>
                        <a:srgbClr val="0075BF"/>
                      </a:solidFill>
                      <a:prstDash val="solid"/>
                      <a:round/>
                      <a:headEnd type="none" w="med" len="med"/>
                      <a:tailEnd type="none" w="med" len="med"/>
                    </a:lnB>
                    <a:solidFill>
                      <a:srgbClr val="FFFFFF"/>
                    </a:solidFill>
                  </a:tcPr>
                </a:tc>
                <a:tc hMerge="1" vMerge="1">
                  <a:txBody>
                    <a:bodyPr/>
                    <a:lstStyle/>
                    <a:p>
                      <a:pPr algn="ctr"/>
                      <a:endParaRPr lang="nl-NL" sz="1200" dirty="0">
                        <a:solidFill>
                          <a:srgbClr val="0075BF"/>
                        </a:solidFill>
                      </a:endParaRPr>
                    </a:p>
                  </a:txBody>
                  <a:tcPr marL="36000" marR="36000">
                    <a:lnL w="9525" cap="flat" cmpd="sng" algn="ctr">
                      <a:solidFill>
                        <a:srgbClr val="BEE2F9"/>
                      </a:solidFill>
                      <a:prstDash val="solid"/>
                      <a:round/>
                      <a:headEnd type="none" w="med" len="med"/>
                      <a:tailEnd type="none" w="med" len="med"/>
                    </a:lnL>
                    <a:lnR w="9525" cap="flat" cmpd="sng" algn="ctr">
                      <a:solidFill>
                        <a:srgbClr val="BEE2F9"/>
                      </a:solidFill>
                      <a:prstDash val="solid"/>
                      <a:round/>
                      <a:headEnd type="none" w="med" len="med"/>
                      <a:tailEnd type="none" w="med" len="med"/>
                    </a:lnR>
                    <a:lnT w="9525" cap="flat" cmpd="sng" algn="ctr">
                      <a:solidFill>
                        <a:srgbClr val="BEE2F9"/>
                      </a:solidFill>
                      <a:prstDash val="solid"/>
                      <a:round/>
                      <a:headEnd type="none" w="med" len="med"/>
                      <a:tailEnd type="none" w="med" len="med"/>
                    </a:lnT>
                    <a:lnB w="9525" cap="flat" cmpd="sng" algn="ctr">
                      <a:solidFill>
                        <a:srgbClr val="0075BF"/>
                      </a:solidFill>
                      <a:prstDash val="solid"/>
                      <a:round/>
                      <a:headEnd type="none" w="med" len="med"/>
                      <a:tailEnd type="none" w="med" len="med"/>
                    </a:lnB>
                    <a:solidFill>
                      <a:srgbClr val="FFFFFF"/>
                    </a:solidFill>
                  </a:tcPr>
                </a:tc>
                <a:tc hMerge="1" vMerge="1">
                  <a:txBody>
                    <a:bodyPr/>
                    <a:lstStyle/>
                    <a:p>
                      <a:pPr algn="ctr"/>
                      <a:endParaRPr lang="nl-NL" sz="1200" dirty="0">
                        <a:solidFill>
                          <a:srgbClr val="0075BF"/>
                        </a:solidFill>
                      </a:endParaRPr>
                    </a:p>
                  </a:txBody>
                  <a:tcPr marL="36000" marR="36000">
                    <a:lnL w="9525" cap="flat" cmpd="sng" algn="ctr">
                      <a:solidFill>
                        <a:srgbClr val="BEE2F9"/>
                      </a:solidFill>
                      <a:prstDash val="solid"/>
                      <a:round/>
                      <a:headEnd type="none" w="med" len="med"/>
                      <a:tailEnd type="none" w="med" len="med"/>
                    </a:lnL>
                    <a:lnR w="9525" cap="flat" cmpd="sng" algn="ctr">
                      <a:solidFill>
                        <a:srgbClr val="BEE2F9"/>
                      </a:solidFill>
                      <a:prstDash val="solid"/>
                      <a:round/>
                      <a:headEnd type="none" w="med" len="med"/>
                      <a:tailEnd type="none" w="med" len="med"/>
                    </a:lnR>
                    <a:lnT w="9525" cap="flat" cmpd="sng" algn="ctr">
                      <a:solidFill>
                        <a:srgbClr val="BEE2F9"/>
                      </a:solidFill>
                      <a:prstDash val="solid"/>
                      <a:round/>
                      <a:headEnd type="none" w="med" len="med"/>
                      <a:tailEnd type="none" w="med" len="med"/>
                    </a:lnT>
                    <a:lnB w="9525" cap="flat" cmpd="sng" algn="ctr">
                      <a:solidFill>
                        <a:srgbClr val="0075BF"/>
                      </a:solidFill>
                      <a:prstDash val="solid"/>
                      <a:round/>
                      <a:headEnd type="none" w="med" len="med"/>
                      <a:tailEnd type="none" w="med" len="med"/>
                    </a:lnB>
                    <a:solidFill>
                      <a:srgbClr val="FFFFFF"/>
                    </a:solidFill>
                  </a:tcPr>
                </a:tc>
                <a:tc hMerge="1" vMerge="1">
                  <a:txBody>
                    <a:bodyPr/>
                    <a:lstStyle/>
                    <a:p>
                      <a:pPr algn="ctr"/>
                      <a:endParaRPr lang="nl-NL" sz="1200">
                        <a:solidFill>
                          <a:srgbClr val="0075BF"/>
                        </a:solidFill>
                      </a:endParaRPr>
                    </a:p>
                  </a:txBody>
                  <a:tcPr marL="36000" marR="36000">
                    <a:lnL w="9525" cap="flat" cmpd="sng" algn="ctr">
                      <a:solidFill>
                        <a:srgbClr val="BEE2F9"/>
                      </a:solidFill>
                      <a:prstDash val="solid"/>
                      <a:round/>
                      <a:headEnd type="none" w="med" len="med"/>
                      <a:tailEnd type="none" w="med" len="med"/>
                    </a:lnL>
                    <a:lnR w="9525" cap="flat" cmpd="sng" algn="ctr">
                      <a:solidFill>
                        <a:srgbClr val="BEE2F9"/>
                      </a:solidFill>
                      <a:prstDash val="solid"/>
                      <a:round/>
                      <a:headEnd type="none" w="med" len="med"/>
                      <a:tailEnd type="none" w="med" len="med"/>
                    </a:lnR>
                    <a:lnT w="9525" cap="flat" cmpd="sng" algn="ctr">
                      <a:solidFill>
                        <a:srgbClr val="BEE2F9"/>
                      </a:solidFill>
                      <a:prstDash val="solid"/>
                      <a:round/>
                      <a:headEnd type="none" w="med" len="med"/>
                      <a:tailEnd type="none" w="med" len="med"/>
                    </a:lnT>
                    <a:lnB w="9525" cap="flat" cmpd="sng" algn="ctr">
                      <a:solidFill>
                        <a:srgbClr val="0075BF"/>
                      </a:solidFill>
                      <a:prstDash val="solid"/>
                      <a:round/>
                      <a:headEnd type="none" w="med" len="med"/>
                      <a:tailEnd type="none" w="med" len="med"/>
                    </a:lnB>
                    <a:solidFill>
                      <a:srgbClr val="FFFFFF"/>
                    </a:solidFill>
                  </a:tcPr>
                </a:tc>
                <a:tc hMerge="1" vMerge="1">
                  <a:txBody>
                    <a:bodyPr/>
                    <a:lstStyle/>
                    <a:p>
                      <a:pPr algn="ctr"/>
                      <a:endParaRPr lang="nl-NL" sz="1200" dirty="0">
                        <a:solidFill>
                          <a:srgbClr val="0075BF"/>
                        </a:solidFill>
                      </a:endParaRPr>
                    </a:p>
                  </a:txBody>
                  <a:tcPr marL="36000" marR="36000">
                    <a:lnL w="9525" cap="flat" cmpd="sng" algn="ctr">
                      <a:solidFill>
                        <a:srgbClr val="BEE2F9"/>
                      </a:solidFill>
                      <a:prstDash val="solid"/>
                      <a:round/>
                      <a:headEnd type="none" w="med" len="med"/>
                      <a:tailEnd type="none" w="med" len="med"/>
                    </a:lnL>
                    <a:lnR w="9525" cap="flat" cmpd="sng" algn="ctr">
                      <a:solidFill>
                        <a:srgbClr val="BEE2F9"/>
                      </a:solidFill>
                      <a:prstDash val="solid"/>
                      <a:round/>
                      <a:headEnd type="none" w="med" len="med"/>
                      <a:tailEnd type="none" w="med" len="med"/>
                    </a:lnR>
                    <a:lnT w="9525" cap="flat" cmpd="sng" algn="ctr">
                      <a:solidFill>
                        <a:srgbClr val="BEE2F9"/>
                      </a:solidFill>
                      <a:prstDash val="solid"/>
                      <a:round/>
                      <a:headEnd type="none" w="med" len="med"/>
                      <a:tailEnd type="none" w="med" len="med"/>
                    </a:lnT>
                    <a:lnB w="9525" cap="flat" cmpd="sng" algn="ctr">
                      <a:solidFill>
                        <a:srgbClr val="0075BF"/>
                      </a:solidFill>
                      <a:prstDash val="solid"/>
                      <a:round/>
                      <a:headEnd type="none" w="med" len="med"/>
                      <a:tailEnd type="none" w="med" len="med"/>
                    </a:lnB>
                    <a:solidFill>
                      <a:srgbClr val="FFFFFF"/>
                    </a:solidFill>
                  </a:tcPr>
                </a:tc>
                <a:extLst>
                  <a:ext uri="{0D108BD9-81ED-4DB2-BD59-A6C34878D82A}">
                    <a16:rowId xmlns:a16="http://schemas.microsoft.com/office/drawing/2014/main" val="10006"/>
                  </a:ext>
                </a:extLst>
              </a:tr>
              <a:tr h="655123">
                <a:tc rowSpan="3" gridSpan="2">
                  <a:txBody>
                    <a:bodyPr/>
                    <a:lstStyle/>
                    <a:p>
                      <a:pPr algn="l"/>
                      <a:r>
                        <a:rPr lang="nl-NL" sz="2100" dirty="0">
                          <a:solidFill>
                            <a:srgbClr val="0075BF"/>
                          </a:solidFill>
                          <a:latin typeface="Noto Sans" panose="020B0502040504020204" pitchFamily="34" charset="0"/>
                          <a:ea typeface="Noto Sans" panose="020B0502040504020204" pitchFamily="34" charset="0"/>
                          <a:cs typeface="Noto Sans" panose="020B0502040504020204" pitchFamily="34" charset="0"/>
                        </a:rPr>
                        <a:t>Metformine</a:t>
                      </a:r>
                      <a:r>
                        <a:rPr lang="nl-NL" sz="2100" baseline="0" dirty="0">
                          <a:solidFill>
                            <a:srgbClr val="0075BF"/>
                          </a:solidFill>
                          <a:latin typeface="Noto Sans" panose="020B0502040504020204" pitchFamily="34" charset="0"/>
                          <a:ea typeface="Noto Sans" panose="020B0502040504020204" pitchFamily="34" charset="0"/>
                          <a:cs typeface="Noto Sans" panose="020B0502040504020204" pitchFamily="34" charset="0"/>
                        </a:rPr>
                        <a:t> 3dd 850 mg</a:t>
                      </a:r>
                    </a:p>
                    <a:p>
                      <a:pPr algn="l"/>
                      <a:r>
                        <a:rPr lang="nl-NL" sz="2100" baseline="0" dirty="0" err="1">
                          <a:solidFill>
                            <a:srgbClr val="0075BF"/>
                          </a:solidFill>
                          <a:latin typeface="Noto Sans" panose="020B0502040504020204" pitchFamily="34" charset="0"/>
                          <a:ea typeface="Noto Sans" panose="020B0502040504020204" pitchFamily="34" charset="0"/>
                          <a:cs typeface="Noto Sans" panose="020B0502040504020204" pitchFamily="34" charset="0"/>
                        </a:rPr>
                        <a:t>Gliclazide</a:t>
                      </a:r>
                      <a:r>
                        <a:rPr lang="nl-NL" sz="2100" baseline="0" dirty="0">
                          <a:solidFill>
                            <a:srgbClr val="0075BF"/>
                          </a:solidFill>
                          <a:latin typeface="Noto Sans" panose="020B0502040504020204" pitchFamily="34" charset="0"/>
                          <a:ea typeface="Noto Sans" panose="020B0502040504020204" pitchFamily="34" charset="0"/>
                          <a:cs typeface="Noto Sans" panose="020B0502040504020204" pitchFamily="34" charset="0"/>
                        </a:rPr>
                        <a:t> 1dd 60</a:t>
                      </a:r>
                    </a:p>
                  </a:txBody>
                  <a:tcPr marL="240000" marR="240000" marT="60960" marB="60960">
                    <a:lnL w="9525" cap="flat" cmpd="sng" algn="ctr">
                      <a:solidFill>
                        <a:srgbClr val="BEE2F9"/>
                      </a:solidFill>
                      <a:prstDash val="solid"/>
                      <a:round/>
                      <a:headEnd type="none" w="med" len="med"/>
                      <a:tailEnd type="none" w="med" len="med"/>
                    </a:lnL>
                    <a:lnR w="9525" cap="flat" cmpd="sng" algn="ctr">
                      <a:solidFill>
                        <a:srgbClr val="0075BF"/>
                      </a:solidFill>
                      <a:prstDash val="solid"/>
                      <a:round/>
                      <a:headEnd type="none" w="med" len="med"/>
                      <a:tailEnd type="none" w="med" len="med"/>
                    </a:lnR>
                    <a:lnT w="6350" cap="flat" cmpd="sng" algn="ctr">
                      <a:solidFill>
                        <a:srgbClr val="BEE2F9"/>
                      </a:solidFill>
                      <a:prstDash val="solid"/>
                      <a:round/>
                      <a:headEnd type="none" w="med" len="med"/>
                      <a:tailEnd type="none" w="med" len="med"/>
                    </a:lnT>
                    <a:lnB w="9525" cap="flat" cmpd="sng" algn="ctr">
                      <a:solidFill>
                        <a:srgbClr val="BEE2F9"/>
                      </a:solidFill>
                      <a:prstDash val="solid"/>
                      <a:round/>
                      <a:headEnd type="none" w="med" len="med"/>
                      <a:tailEnd type="none" w="med" len="med"/>
                    </a:lnB>
                    <a:solidFill>
                      <a:srgbClr val="FFFFFF"/>
                    </a:solidFill>
                  </a:tcPr>
                </a:tc>
                <a:tc rowSpan="3" hMerge="1">
                  <a:txBody>
                    <a:bodyPr/>
                    <a:lstStyle/>
                    <a:p>
                      <a:pPr algn="l"/>
                      <a:endParaRPr lang="nl-NL" sz="1600" dirty="0">
                        <a:solidFill>
                          <a:srgbClr val="0075BF"/>
                        </a:solidFill>
                      </a:endParaRPr>
                    </a:p>
                  </a:txBody>
                  <a:tcPr marL="180000" marR="180000" anchor="ctr">
                    <a:lnL w="9525" cap="flat" cmpd="sng" algn="ctr">
                      <a:solidFill>
                        <a:srgbClr val="BEE2F9"/>
                      </a:solidFill>
                      <a:prstDash val="solid"/>
                      <a:round/>
                      <a:headEnd type="none" w="med" len="med"/>
                      <a:tailEnd type="none" w="med" len="med"/>
                    </a:lnL>
                    <a:lnR w="9525" cap="flat" cmpd="sng" algn="ctr">
                      <a:solidFill>
                        <a:srgbClr val="0075BF"/>
                      </a:solidFill>
                      <a:prstDash val="solid"/>
                      <a:round/>
                      <a:headEnd type="none" w="med" len="med"/>
                      <a:tailEnd type="none" w="med" len="med"/>
                    </a:lnR>
                    <a:lnT w="9525" cap="flat" cmpd="sng" algn="ctr">
                      <a:solidFill>
                        <a:srgbClr val="BEE2F9"/>
                      </a:solidFill>
                      <a:prstDash val="solid"/>
                      <a:round/>
                      <a:headEnd type="none" w="med" len="med"/>
                      <a:tailEnd type="none" w="med" len="med"/>
                    </a:lnT>
                    <a:lnB w="9525" cap="flat" cmpd="sng" algn="ctr">
                      <a:solidFill>
                        <a:srgbClr val="BEE2F9"/>
                      </a:solidFill>
                      <a:prstDash val="solid"/>
                      <a:round/>
                      <a:headEnd type="none" w="med" len="med"/>
                      <a:tailEnd type="none" w="med" len="med"/>
                    </a:lnB>
                    <a:solidFill>
                      <a:srgbClr val="FFFFFF"/>
                    </a:solidFill>
                  </a:tcPr>
                </a:tc>
                <a:tc>
                  <a:txBody>
                    <a:bodyPr/>
                    <a:lstStyle/>
                    <a:p>
                      <a:pPr algn="ctr"/>
                      <a:r>
                        <a:rPr lang="nl-NL" sz="1700" dirty="0">
                          <a:solidFill>
                            <a:srgbClr val="0075BF"/>
                          </a:solidFill>
                          <a:latin typeface="Noto Sans" panose="020B0502040504020204" pitchFamily="34" charset="0"/>
                          <a:ea typeface="Noto Sans" panose="020B0502040504020204" pitchFamily="34" charset="0"/>
                          <a:cs typeface="Noto Sans" panose="020B0502040504020204" pitchFamily="34" charset="0"/>
                        </a:rPr>
                        <a:t>N</a:t>
                      </a:r>
                    </a:p>
                  </a:txBody>
                  <a:tcPr marL="48000" marR="48000" marT="60960" marB="60960">
                    <a:lnL w="9525" cap="flat" cmpd="sng" algn="ctr">
                      <a:solidFill>
                        <a:srgbClr val="0075BF"/>
                      </a:solidFill>
                      <a:prstDash val="solid"/>
                      <a:round/>
                      <a:headEnd type="none" w="med" len="med"/>
                      <a:tailEnd type="none" w="med" len="med"/>
                    </a:lnL>
                    <a:lnR w="9525" cap="flat" cmpd="sng" algn="ctr">
                      <a:solidFill>
                        <a:srgbClr val="0075BF"/>
                      </a:solidFill>
                      <a:prstDash val="solid"/>
                      <a:round/>
                      <a:headEnd type="none" w="med" len="med"/>
                      <a:tailEnd type="none" w="med" len="med"/>
                    </a:lnR>
                    <a:lnT w="9525" cap="flat" cmpd="sng" algn="ctr">
                      <a:solidFill>
                        <a:srgbClr val="0075BF"/>
                      </a:solidFill>
                      <a:prstDash val="solid"/>
                      <a:round/>
                      <a:headEnd type="none" w="med" len="med"/>
                      <a:tailEnd type="none" w="med" len="med"/>
                    </a:lnT>
                    <a:lnB w="9525" cap="flat" cmpd="sng" algn="ctr">
                      <a:solidFill>
                        <a:srgbClr val="0075BF"/>
                      </a:solidFill>
                      <a:prstDash val="solid"/>
                      <a:round/>
                      <a:headEnd type="none" w="med" len="med"/>
                      <a:tailEnd type="none" w="med" len="med"/>
                    </a:lnB>
                    <a:solidFill>
                      <a:srgbClr val="BEE2F9"/>
                    </a:solidFill>
                  </a:tcPr>
                </a:tc>
                <a:tc>
                  <a:txBody>
                    <a:bodyPr/>
                    <a:lstStyle/>
                    <a:p>
                      <a:pPr algn="ctr"/>
                      <a:r>
                        <a:rPr lang="nl-NL" sz="1700" dirty="0">
                          <a:solidFill>
                            <a:srgbClr val="0075BF"/>
                          </a:solidFill>
                          <a:latin typeface="Noto Sans" panose="020B0502040504020204" pitchFamily="34" charset="0"/>
                          <a:ea typeface="Noto Sans" panose="020B0502040504020204" pitchFamily="34" charset="0"/>
                          <a:cs typeface="Noto Sans" panose="020B0502040504020204" pitchFamily="34" charset="0"/>
                        </a:rPr>
                        <a:t>NO</a:t>
                      </a:r>
                    </a:p>
                  </a:txBody>
                  <a:tcPr marL="48000" marR="48000" marT="60960" marB="60960">
                    <a:lnL w="9525" cap="flat" cmpd="sng" algn="ctr">
                      <a:solidFill>
                        <a:srgbClr val="0075BF"/>
                      </a:solidFill>
                      <a:prstDash val="solid"/>
                      <a:round/>
                      <a:headEnd type="none" w="med" len="med"/>
                      <a:tailEnd type="none" w="med" len="med"/>
                    </a:lnL>
                    <a:lnR w="9525" cap="flat" cmpd="sng" algn="ctr">
                      <a:solidFill>
                        <a:srgbClr val="0075BF"/>
                      </a:solidFill>
                      <a:prstDash val="solid"/>
                      <a:round/>
                      <a:headEnd type="none" w="med" len="med"/>
                      <a:tailEnd type="none" w="med" len="med"/>
                    </a:lnR>
                    <a:lnT w="9525" cap="flat" cmpd="sng" algn="ctr">
                      <a:solidFill>
                        <a:srgbClr val="0075BF"/>
                      </a:solidFill>
                      <a:prstDash val="solid"/>
                      <a:round/>
                      <a:headEnd type="none" w="med" len="med"/>
                      <a:tailEnd type="none" w="med" len="med"/>
                    </a:lnT>
                    <a:lnB w="9525" cap="flat" cmpd="sng" algn="ctr">
                      <a:solidFill>
                        <a:srgbClr val="0075BF"/>
                      </a:solidFill>
                      <a:prstDash val="solid"/>
                      <a:round/>
                      <a:headEnd type="none" w="med" len="med"/>
                      <a:tailEnd type="none" w="med" len="med"/>
                    </a:lnB>
                    <a:solidFill>
                      <a:srgbClr val="BEE2F9"/>
                    </a:solidFill>
                  </a:tcPr>
                </a:tc>
                <a:tc>
                  <a:txBody>
                    <a:bodyPr/>
                    <a:lstStyle/>
                    <a:p>
                      <a:pPr algn="ctr"/>
                      <a:r>
                        <a:rPr lang="nl-NL" sz="1700" dirty="0">
                          <a:solidFill>
                            <a:srgbClr val="0075BF"/>
                          </a:solidFill>
                          <a:latin typeface="Noto Sans" panose="020B0502040504020204" pitchFamily="34" charset="0"/>
                          <a:ea typeface="Noto Sans" panose="020B0502040504020204" pitchFamily="34" charset="0"/>
                          <a:cs typeface="Noto Sans" panose="020B0502040504020204" pitchFamily="34" charset="0"/>
                        </a:rPr>
                        <a:t>VM</a:t>
                      </a:r>
                    </a:p>
                  </a:txBody>
                  <a:tcPr marL="48000" marR="48000" marT="60960" marB="60960">
                    <a:lnL w="9525" cap="flat" cmpd="sng" algn="ctr">
                      <a:solidFill>
                        <a:srgbClr val="0075BF"/>
                      </a:solidFill>
                      <a:prstDash val="solid"/>
                      <a:round/>
                      <a:headEnd type="none" w="med" len="med"/>
                      <a:tailEnd type="none" w="med" len="med"/>
                    </a:lnL>
                    <a:lnR w="9525" cap="flat" cmpd="sng" algn="ctr">
                      <a:solidFill>
                        <a:srgbClr val="0075BF"/>
                      </a:solidFill>
                      <a:prstDash val="solid"/>
                      <a:round/>
                      <a:headEnd type="none" w="med" len="med"/>
                      <a:tailEnd type="none" w="med" len="med"/>
                    </a:lnR>
                    <a:lnT w="9525" cap="flat" cmpd="sng" algn="ctr">
                      <a:solidFill>
                        <a:srgbClr val="0075BF"/>
                      </a:solidFill>
                      <a:prstDash val="solid"/>
                      <a:round/>
                      <a:headEnd type="none" w="med" len="med"/>
                      <a:tailEnd type="none" w="med" len="med"/>
                    </a:lnT>
                    <a:lnB w="9525" cap="flat" cmpd="sng" algn="ctr">
                      <a:solidFill>
                        <a:srgbClr val="0075BF"/>
                      </a:solidFill>
                      <a:prstDash val="solid"/>
                      <a:round/>
                      <a:headEnd type="none" w="med" len="med"/>
                      <a:tailEnd type="none" w="med" len="med"/>
                    </a:lnB>
                    <a:solidFill>
                      <a:srgbClr val="BEE2F9"/>
                    </a:solidFill>
                  </a:tcPr>
                </a:tc>
                <a:tc>
                  <a:txBody>
                    <a:bodyPr/>
                    <a:lstStyle/>
                    <a:p>
                      <a:pPr algn="ctr"/>
                      <a:r>
                        <a:rPr lang="nl-NL" sz="1700" dirty="0">
                          <a:solidFill>
                            <a:srgbClr val="0075BF"/>
                          </a:solidFill>
                          <a:latin typeface="Noto Sans" panose="020B0502040504020204" pitchFamily="34" charset="0"/>
                          <a:ea typeface="Noto Sans" panose="020B0502040504020204" pitchFamily="34" charset="0"/>
                          <a:cs typeface="Noto Sans" panose="020B0502040504020204" pitchFamily="34" charset="0"/>
                        </a:rPr>
                        <a:t>NM</a:t>
                      </a:r>
                    </a:p>
                  </a:txBody>
                  <a:tcPr marL="48000" marR="48000" marT="60960" marB="60960">
                    <a:lnL w="9525" cap="flat" cmpd="sng" algn="ctr">
                      <a:solidFill>
                        <a:srgbClr val="0075BF"/>
                      </a:solidFill>
                      <a:prstDash val="solid"/>
                      <a:round/>
                      <a:headEnd type="none" w="med" len="med"/>
                      <a:tailEnd type="none" w="med" len="med"/>
                    </a:lnL>
                    <a:lnR w="9525" cap="flat" cmpd="sng" algn="ctr">
                      <a:solidFill>
                        <a:srgbClr val="0075BF"/>
                      </a:solidFill>
                      <a:prstDash val="solid"/>
                      <a:round/>
                      <a:headEnd type="none" w="med" len="med"/>
                      <a:tailEnd type="none" w="med" len="med"/>
                    </a:lnR>
                    <a:lnT w="9525" cap="flat" cmpd="sng" algn="ctr">
                      <a:solidFill>
                        <a:srgbClr val="0075BF"/>
                      </a:solidFill>
                      <a:prstDash val="solid"/>
                      <a:round/>
                      <a:headEnd type="none" w="med" len="med"/>
                      <a:tailEnd type="none" w="med" len="med"/>
                    </a:lnT>
                    <a:lnB w="9525" cap="flat" cmpd="sng" algn="ctr">
                      <a:solidFill>
                        <a:srgbClr val="0075BF"/>
                      </a:solidFill>
                      <a:prstDash val="solid"/>
                      <a:round/>
                      <a:headEnd type="none" w="med" len="med"/>
                      <a:tailEnd type="none" w="med" len="med"/>
                    </a:lnB>
                    <a:solidFill>
                      <a:srgbClr val="BEE2F9"/>
                    </a:solidFill>
                  </a:tcPr>
                </a:tc>
                <a:tc>
                  <a:txBody>
                    <a:bodyPr/>
                    <a:lstStyle/>
                    <a:p>
                      <a:pPr algn="ctr"/>
                      <a:r>
                        <a:rPr lang="nl-NL" sz="1700" dirty="0">
                          <a:solidFill>
                            <a:srgbClr val="0075BF"/>
                          </a:solidFill>
                          <a:latin typeface="Noto Sans" panose="020B0502040504020204" pitchFamily="34" charset="0"/>
                          <a:ea typeface="Noto Sans" panose="020B0502040504020204" pitchFamily="34" charset="0"/>
                          <a:cs typeface="Noto Sans" panose="020B0502040504020204" pitchFamily="34" charset="0"/>
                        </a:rPr>
                        <a:t>VA</a:t>
                      </a:r>
                    </a:p>
                  </a:txBody>
                  <a:tcPr marL="48000" marR="48000" marT="60960" marB="60960">
                    <a:lnL w="9525" cap="flat" cmpd="sng" algn="ctr">
                      <a:solidFill>
                        <a:srgbClr val="0075BF"/>
                      </a:solidFill>
                      <a:prstDash val="solid"/>
                      <a:round/>
                      <a:headEnd type="none" w="med" len="med"/>
                      <a:tailEnd type="none" w="med" len="med"/>
                    </a:lnL>
                    <a:lnR w="9525" cap="flat" cmpd="sng" algn="ctr">
                      <a:solidFill>
                        <a:srgbClr val="0075BF"/>
                      </a:solidFill>
                      <a:prstDash val="solid"/>
                      <a:round/>
                      <a:headEnd type="none" w="med" len="med"/>
                      <a:tailEnd type="none" w="med" len="med"/>
                    </a:lnR>
                    <a:lnT w="9525" cap="flat" cmpd="sng" algn="ctr">
                      <a:solidFill>
                        <a:srgbClr val="0075BF"/>
                      </a:solidFill>
                      <a:prstDash val="solid"/>
                      <a:round/>
                      <a:headEnd type="none" w="med" len="med"/>
                      <a:tailEnd type="none" w="med" len="med"/>
                    </a:lnT>
                    <a:lnB w="9525" cap="flat" cmpd="sng" algn="ctr">
                      <a:solidFill>
                        <a:srgbClr val="0075BF"/>
                      </a:solidFill>
                      <a:prstDash val="solid"/>
                      <a:round/>
                      <a:headEnd type="none" w="med" len="med"/>
                      <a:tailEnd type="none" w="med" len="med"/>
                    </a:lnB>
                    <a:solidFill>
                      <a:srgbClr val="BEE2F9"/>
                    </a:solidFill>
                  </a:tcPr>
                </a:tc>
                <a:tc gridSpan="2">
                  <a:txBody>
                    <a:bodyPr/>
                    <a:lstStyle/>
                    <a:p>
                      <a:pPr algn="ctr"/>
                      <a:r>
                        <a:rPr lang="nl-NL" sz="1700" dirty="0">
                          <a:solidFill>
                            <a:srgbClr val="0075BF"/>
                          </a:solidFill>
                          <a:latin typeface="Noto Sans" panose="020B0502040504020204" pitchFamily="34" charset="0"/>
                          <a:ea typeface="Noto Sans" panose="020B0502040504020204" pitchFamily="34" charset="0"/>
                          <a:cs typeface="Noto Sans" panose="020B0502040504020204" pitchFamily="34" charset="0"/>
                        </a:rPr>
                        <a:t>NA</a:t>
                      </a:r>
                    </a:p>
                  </a:txBody>
                  <a:tcPr marL="48000" marR="48000" marT="60960" marB="60960">
                    <a:lnL w="9525" cap="flat" cmpd="sng" algn="ctr">
                      <a:solidFill>
                        <a:srgbClr val="0075BF"/>
                      </a:solidFill>
                      <a:prstDash val="solid"/>
                      <a:round/>
                      <a:headEnd type="none" w="med" len="med"/>
                      <a:tailEnd type="none" w="med" len="med"/>
                    </a:lnL>
                    <a:lnR w="9525" cap="flat" cmpd="sng" algn="ctr">
                      <a:solidFill>
                        <a:srgbClr val="0075BF"/>
                      </a:solidFill>
                      <a:prstDash val="solid"/>
                      <a:round/>
                      <a:headEnd type="none" w="med" len="med"/>
                      <a:tailEnd type="none" w="med" len="med"/>
                    </a:lnR>
                    <a:lnT w="9525" cap="flat" cmpd="sng" algn="ctr">
                      <a:solidFill>
                        <a:srgbClr val="0075BF"/>
                      </a:solidFill>
                      <a:prstDash val="solid"/>
                      <a:round/>
                      <a:headEnd type="none" w="med" len="med"/>
                      <a:tailEnd type="none" w="med" len="med"/>
                    </a:lnT>
                    <a:lnB w="9525" cap="flat" cmpd="sng" algn="ctr">
                      <a:solidFill>
                        <a:srgbClr val="0075BF"/>
                      </a:solidFill>
                      <a:prstDash val="solid"/>
                      <a:round/>
                      <a:headEnd type="none" w="med" len="med"/>
                      <a:tailEnd type="none" w="med" len="med"/>
                    </a:lnB>
                    <a:solidFill>
                      <a:srgbClr val="BEE2F9"/>
                    </a:solidFill>
                  </a:tcPr>
                </a:tc>
                <a:tc hMerge="1">
                  <a:txBody>
                    <a:bodyPr/>
                    <a:lstStyle/>
                    <a:p>
                      <a:endParaRPr lang="nl-NL"/>
                    </a:p>
                  </a:txBody>
                  <a:tcPr/>
                </a:tc>
                <a:tc>
                  <a:txBody>
                    <a:bodyPr/>
                    <a:lstStyle/>
                    <a:p>
                      <a:pPr algn="ctr"/>
                      <a:r>
                        <a:rPr lang="nl-NL" sz="1700" dirty="0">
                          <a:solidFill>
                            <a:srgbClr val="0075BF"/>
                          </a:solidFill>
                          <a:latin typeface="Noto Sans" panose="020B0502040504020204" pitchFamily="34" charset="0"/>
                          <a:ea typeface="Noto Sans" panose="020B0502040504020204" pitchFamily="34" charset="0"/>
                          <a:cs typeface="Noto Sans" panose="020B0502040504020204" pitchFamily="34" charset="0"/>
                        </a:rPr>
                        <a:t>VS</a:t>
                      </a:r>
                    </a:p>
                  </a:txBody>
                  <a:tcPr marL="48000" marR="48000" marT="60960" marB="60960">
                    <a:lnL w="9525" cap="flat" cmpd="sng" algn="ctr">
                      <a:solidFill>
                        <a:srgbClr val="0075BF"/>
                      </a:solidFill>
                      <a:prstDash val="solid"/>
                      <a:round/>
                      <a:headEnd type="none" w="med" len="med"/>
                      <a:tailEnd type="none" w="med" len="med"/>
                    </a:lnL>
                    <a:lnR w="28575" cap="flat" cmpd="sng" algn="ctr">
                      <a:solidFill>
                        <a:srgbClr val="0075BF"/>
                      </a:solidFill>
                      <a:prstDash val="solid"/>
                      <a:round/>
                      <a:headEnd type="none" w="med" len="med"/>
                      <a:tailEnd type="none" w="med" len="med"/>
                    </a:lnR>
                    <a:lnT w="9525" cap="flat" cmpd="sng" algn="ctr">
                      <a:solidFill>
                        <a:srgbClr val="0075BF"/>
                      </a:solidFill>
                      <a:prstDash val="solid"/>
                      <a:round/>
                      <a:headEnd type="none" w="med" len="med"/>
                      <a:tailEnd type="none" w="med" len="med"/>
                    </a:lnT>
                    <a:lnB w="9525" cap="flat" cmpd="sng" algn="ctr">
                      <a:solidFill>
                        <a:srgbClr val="0075BF"/>
                      </a:solidFill>
                      <a:prstDash val="solid"/>
                      <a:round/>
                      <a:headEnd type="none" w="med" len="med"/>
                      <a:tailEnd type="none" w="med" len="med"/>
                    </a:lnB>
                    <a:solidFill>
                      <a:srgbClr val="BEE2F9"/>
                    </a:solidFill>
                  </a:tcPr>
                </a:tc>
                <a:tc>
                  <a:txBody>
                    <a:bodyPr/>
                    <a:lstStyle/>
                    <a:p>
                      <a:pPr algn="ctr"/>
                      <a:r>
                        <a:rPr lang="nl-NL" sz="1700" dirty="0">
                          <a:solidFill>
                            <a:srgbClr val="0075BF"/>
                          </a:solidFill>
                          <a:latin typeface="Noto Sans" panose="020B0502040504020204" pitchFamily="34" charset="0"/>
                          <a:ea typeface="Noto Sans" panose="020B0502040504020204" pitchFamily="34" charset="0"/>
                          <a:cs typeface="Noto Sans" panose="020B0502040504020204" pitchFamily="34" charset="0"/>
                        </a:rPr>
                        <a:t>O</a:t>
                      </a:r>
                    </a:p>
                  </a:txBody>
                  <a:tcPr marL="48000" marR="48000" marT="60960" marB="60960">
                    <a:lnL w="28575" cap="flat" cmpd="sng" algn="ctr">
                      <a:solidFill>
                        <a:srgbClr val="0075BF"/>
                      </a:solidFill>
                      <a:prstDash val="solid"/>
                      <a:round/>
                      <a:headEnd type="none" w="med" len="med"/>
                      <a:tailEnd type="none" w="med" len="med"/>
                    </a:lnL>
                    <a:lnR w="9525" cap="flat" cmpd="sng" algn="ctr">
                      <a:solidFill>
                        <a:srgbClr val="0075BF"/>
                      </a:solidFill>
                      <a:prstDash val="solid"/>
                      <a:round/>
                      <a:headEnd type="none" w="med" len="med"/>
                      <a:tailEnd type="none" w="med" len="med"/>
                    </a:lnR>
                    <a:lnT w="9525" cap="flat" cmpd="sng" algn="ctr">
                      <a:solidFill>
                        <a:srgbClr val="0075BF"/>
                      </a:solidFill>
                      <a:prstDash val="solid"/>
                      <a:round/>
                      <a:headEnd type="none" w="med" len="med"/>
                      <a:tailEnd type="none" w="med" len="med"/>
                    </a:lnT>
                    <a:lnB w="9525" cap="flat" cmpd="sng" algn="ctr">
                      <a:solidFill>
                        <a:srgbClr val="0075BF"/>
                      </a:solidFill>
                      <a:prstDash val="solid"/>
                      <a:round/>
                      <a:headEnd type="none" w="med" len="med"/>
                      <a:tailEnd type="none" w="med" len="med"/>
                    </a:lnB>
                    <a:solidFill>
                      <a:srgbClr val="BEE2F9"/>
                    </a:solidFill>
                  </a:tcPr>
                </a:tc>
                <a:tc>
                  <a:txBody>
                    <a:bodyPr/>
                    <a:lstStyle/>
                    <a:p>
                      <a:pPr algn="ctr"/>
                      <a:r>
                        <a:rPr lang="nl-NL" sz="1700" dirty="0">
                          <a:solidFill>
                            <a:srgbClr val="0075BF"/>
                          </a:solidFill>
                          <a:latin typeface="Noto Sans" panose="020B0502040504020204" pitchFamily="34" charset="0"/>
                          <a:ea typeface="Noto Sans" panose="020B0502040504020204" pitchFamily="34" charset="0"/>
                          <a:cs typeface="Noto Sans" panose="020B0502040504020204" pitchFamily="34" charset="0"/>
                        </a:rPr>
                        <a:t>M</a:t>
                      </a:r>
                    </a:p>
                  </a:txBody>
                  <a:tcPr marL="48000" marR="48000" marT="60960" marB="60960">
                    <a:lnL w="9525" cap="flat" cmpd="sng" algn="ctr">
                      <a:solidFill>
                        <a:srgbClr val="0075BF"/>
                      </a:solidFill>
                      <a:prstDash val="solid"/>
                      <a:round/>
                      <a:headEnd type="none" w="med" len="med"/>
                      <a:tailEnd type="none" w="med" len="med"/>
                    </a:lnL>
                    <a:lnR w="9525" cap="flat" cmpd="sng" algn="ctr">
                      <a:solidFill>
                        <a:srgbClr val="0075BF"/>
                      </a:solidFill>
                      <a:prstDash val="solid"/>
                      <a:round/>
                      <a:headEnd type="none" w="med" len="med"/>
                      <a:tailEnd type="none" w="med" len="med"/>
                    </a:lnR>
                    <a:lnT w="9525" cap="flat" cmpd="sng" algn="ctr">
                      <a:solidFill>
                        <a:srgbClr val="0075BF"/>
                      </a:solidFill>
                      <a:prstDash val="solid"/>
                      <a:round/>
                      <a:headEnd type="none" w="med" len="med"/>
                      <a:tailEnd type="none" w="med" len="med"/>
                    </a:lnT>
                    <a:lnB w="9525" cap="flat" cmpd="sng" algn="ctr">
                      <a:solidFill>
                        <a:srgbClr val="0075BF"/>
                      </a:solidFill>
                      <a:prstDash val="solid"/>
                      <a:round/>
                      <a:headEnd type="none" w="med" len="med"/>
                      <a:tailEnd type="none" w="med" len="med"/>
                    </a:lnB>
                    <a:solidFill>
                      <a:srgbClr val="BEE2F9"/>
                    </a:solidFill>
                  </a:tcPr>
                </a:tc>
                <a:tc>
                  <a:txBody>
                    <a:bodyPr/>
                    <a:lstStyle/>
                    <a:p>
                      <a:pPr algn="ctr"/>
                      <a:r>
                        <a:rPr lang="nl-NL" sz="1700" dirty="0">
                          <a:solidFill>
                            <a:srgbClr val="0075BF"/>
                          </a:solidFill>
                          <a:latin typeface="Noto Sans" panose="020B0502040504020204" pitchFamily="34" charset="0"/>
                          <a:ea typeface="Noto Sans" panose="020B0502040504020204" pitchFamily="34" charset="0"/>
                          <a:cs typeface="Noto Sans" panose="020B0502040504020204" pitchFamily="34" charset="0"/>
                        </a:rPr>
                        <a:t>A</a:t>
                      </a:r>
                    </a:p>
                  </a:txBody>
                  <a:tcPr marL="48000" marR="48000" marT="60960" marB="60960">
                    <a:lnL w="9525" cap="flat" cmpd="sng" algn="ctr">
                      <a:solidFill>
                        <a:srgbClr val="0075BF"/>
                      </a:solidFill>
                      <a:prstDash val="solid"/>
                      <a:round/>
                      <a:headEnd type="none" w="med" len="med"/>
                      <a:tailEnd type="none" w="med" len="med"/>
                    </a:lnL>
                    <a:lnR w="9525" cap="flat" cmpd="sng" algn="ctr">
                      <a:solidFill>
                        <a:srgbClr val="0075BF"/>
                      </a:solidFill>
                      <a:prstDash val="solid"/>
                      <a:round/>
                      <a:headEnd type="none" w="med" len="med"/>
                      <a:tailEnd type="none" w="med" len="med"/>
                    </a:lnR>
                    <a:lnT w="9525" cap="flat" cmpd="sng" algn="ctr">
                      <a:solidFill>
                        <a:srgbClr val="0075BF"/>
                      </a:solidFill>
                      <a:prstDash val="solid"/>
                      <a:round/>
                      <a:headEnd type="none" w="med" len="med"/>
                      <a:tailEnd type="none" w="med" len="med"/>
                    </a:lnT>
                    <a:lnB w="9525" cap="flat" cmpd="sng" algn="ctr">
                      <a:solidFill>
                        <a:srgbClr val="0075BF"/>
                      </a:solidFill>
                      <a:prstDash val="solid"/>
                      <a:round/>
                      <a:headEnd type="none" w="med" len="med"/>
                      <a:tailEnd type="none" w="med" len="med"/>
                    </a:lnB>
                    <a:solidFill>
                      <a:srgbClr val="BEE2F9"/>
                    </a:solidFill>
                  </a:tcPr>
                </a:tc>
                <a:tc>
                  <a:txBody>
                    <a:bodyPr/>
                    <a:lstStyle/>
                    <a:p>
                      <a:pPr algn="ctr"/>
                      <a:r>
                        <a:rPr lang="nl-NL" sz="1700" dirty="0">
                          <a:solidFill>
                            <a:srgbClr val="0075BF"/>
                          </a:solidFill>
                          <a:latin typeface="Noto Sans" panose="020B0502040504020204" pitchFamily="34" charset="0"/>
                          <a:ea typeface="Noto Sans" panose="020B0502040504020204" pitchFamily="34" charset="0"/>
                          <a:cs typeface="Noto Sans" panose="020B0502040504020204" pitchFamily="34" charset="0"/>
                        </a:rPr>
                        <a:t>S</a:t>
                      </a:r>
                    </a:p>
                  </a:txBody>
                  <a:tcPr marL="48000" marR="48000" marT="60960" marB="60960">
                    <a:lnL w="9525" cap="flat" cmpd="sng" algn="ctr">
                      <a:solidFill>
                        <a:srgbClr val="0075BF"/>
                      </a:solidFill>
                      <a:prstDash val="solid"/>
                      <a:round/>
                      <a:headEnd type="none" w="med" len="med"/>
                      <a:tailEnd type="none" w="med" len="med"/>
                    </a:lnL>
                    <a:lnR w="9525" cap="flat" cmpd="sng" algn="ctr">
                      <a:solidFill>
                        <a:srgbClr val="0075BF"/>
                      </a:solidFill>
                      <a:prstDash val="solid"/>
                      <a:round/>
                      <a:headEnd type="none" w="med" len="med"/>
                      <a:tailEnd type="none" w="med" len="med"/>
                    </a:lnR>
                    <a:lnT w="9525" cap="flat" cmpd="sng" algn="ctr">
                      <a:solidFill>
                        <a:srgbClr val="0075BF"/>
                      </a:solidFill>
                      <a:prstDash val="solid"/>
                      <a:round/>
                      <a:headEnd type="none" w="med" len="med"/>
                      <a:tailEnd type="none" w="med" len="med"/>
                    </a:lnT>
                    <a:lnB w="9525" cap="flat" cmpd="sng" algn="ctr">
                      <a:solidFill>
                        <a:srgbClr val="0075BF"/>
                      </a:solidFill>
                      <a:prstDash val="solid"/>
                      <a:round/>
                      <a:headEnd type="none" w="med" len="med"/>
                      <a:tailEnd type="none" w="med" len="med"/>
                    </a:lnB>
                    <a:solidFill>
                      <a:srgbClr val="BEE2F9"/>
                    </a:solidFill>
                  </a:tcPr>
                </a:tc>
                <a:extLst>
                  <a:ext uri="{0D108BD9-81ED-4DB2-BD59-A6C34878D82A}">
                    <a16:rowId xmlns:a16="http://schemas.microsoft.com/office/drawing/2014/main" val="10007"/>
                  </a:ext>
                </a:extLst>
              </a:tr>
              <a:tr h="443145">
                <a:tc gridSpan="2" vMerge="1">
                  <a:txBody>
                    <a:bodyPr/>
                    <a:lstStyle/>
                    <a:p>
                      <a:pPr algn="l"/>
                      <a:endParaRPr lang="nl-NL" sz="1600" dirty="0">
                        <a:solidFill>
                          <a:srgbClr val="0075BF"/>
                        </a:solidFill>
                      </a:endParaRPr>
                    </a:p>
                  </a:txBody>
                  <a:tcPr marL="180000" marR="180000" anchor="ctr">
                    <a:lnL w="9525" cap="flat" cmpd="sng" algn="ctr">
                      <a:solidFill>
                        <a:srgbClr val="BEE2F9"/>
                      </a:solidFill>
                      <a:prstDash val="solid"/>
                      <a:round/>
                      <a:headEnd type="none" w="med" len="med"/>
                      <a:tailEnd type="none" w="med" len="med"/>
                    </a:lnL>
                    <a:lnR w="9525" cap="flat" cmpd="sng" algn="ctr">
                      <a:solidFill>
                        <a:srgbClr val="BEE2F9"/>
                      </a:solidFill>
                      <a:prstDash val="solid"/>
                      <a:round/>
                      <a:headEnd type="none" w="med" len="med"/>
                      <a:tailEnd type="none" w="med" len="med"/>
                    </a:lnR>
                    <a:lnT w="9525" cap="flat" cmpd="sng" algn="ctr">
                      <a:solidFill>
                        <a:srgbClr val="BEE2F9"/>
                      </a:solidFill>
                      <a:prstDash val="solid"/>
                      <a:round/>
                      <a:headEnd type="none" w="med" len="med"/>
                      <a:tailEnd type="none" w="med" len="med"/>
                    </a:lnT>
                    <a:lnB w="9525" cap="flat" cmpd="sng" algn="ctr">
                      <a:solidFill>
                        <a:srgbClr val="BEE2F9"/>
                      </a:solidFill>
                      <a:prstDash val="solid"/>
                      <a:round/>
                      <a:headEnd type="none" w="med" len="med"/>
                      <a:tailEnd type="none" w="med" len="med"/>
                    </a:lnB>
                    <a:solidFill>
                      <a:srgbClr val="FFFFFF"/>
                    </a:solidFill>
                  </a:tcPr>
                </a:tc>
                <a:tc hMerge="1" vMerge="1">
                  <a:txBody>
                    <a:bodyPr/>
                    <a:lstStyle/>
                    <a:p>
                      <a:pPr algn="l"/>
                      <a:endParaRPr lang="nl-NL" sz="1600" dirty="0">
                        <a:solidFill>
                          <a:srgbClr val="0075BF"/>
                        </a:solidFill>
                      </a:endParaRPr>
                    </a:p>
                  </a:txBody>
                  <a:tcPr marL="180000" marR="180000" anchor="ctr">
                    <a:lnL w="9525" cap="flat" cmpd="sng" algn="ctr">
                      <a:solidFill>
                        <a:srgbClr val="BEE2F9"/>
                      </a:solidFill>
                      <a:prstDash val="solid"/>
                      <a:round/>
                      <a:headEnd type="none" w="med" len="med"/>
                      <a:tailEnd type="none" w="med" len="med"/>
                    </a:lnL>
                    <a:lnR w="9525" cap="flat" cmpd="sng" algn="ctr">
                      <a:solidFill>
                        <a:srgbClr val="0075BF"/>
                      </a:solidFill>
                      <a:prstDash val="solid"/>
                      <a:round/>
                      <a:headEnd type="none" w="med" len="med"/>
                      <a:tailEnd type="none" w="med" len="med"/>
                    </a:lnR>
                    <a:lnT w="9525" cap="flat" cmpd="sng" algn="ctr">
                      <a:solidFill>
                        <a:srgbClr val="BEE2F9"/>
                      </a:solidFill>
                      <a:prstDash val="solid"/>
                      <a:round/>
                      <a:headEnd type="none" w="med" len="med"/>
                      <a:tailEnd type="none" w="med" len="med"/>
                    </a:lnT>
                    <a:lnB w="9525" cap="flat" cmpd="sng" algn="ctr">
                      <a:solidFill>
                        <a:srgbClr val="BEE2F9"/>
                      </a:solidFill>
                      <a:prstDash val="solid"/>
                      <a:round/>
                      <a:headEnd type="none" w="med" len="med"/>
                      <a:tailEnd type="none" w="med" len="med"/>
                    </a:lnB>
                    <a:solidFill>
                      <a:srgbClr val="FFFFFF"/>
                    </a:solidFill>
                  </a:tcPr>
                </a:tc>
                <a:tc>
                  <a:txBody>
                    <a:bodyPr/>
                    <a:lstStyle/>
                    <a:p>
                      <a:pPr algn="ctr"/>
                      <a:endParaRPr lang="nl-NL" sz="1700" dirty="0">
                        <a:solidFill>
                          <a:srgbClr val="0075BF"/>
                        </a:solidFill>
                        <a:latin typeface="Noto Sans" panose="020B0502040504020204" pitchFamily="34" charset="0"/>
                        <a:ea typeface="Noto Sans" panose="020B0502040504020204" pitchFamily="34" charset="0"/>
                        <a:cs typeface="Noto Sans" panose="020B0502040504020204" pitchFamily="34" charset="0"/>
                      </a:endParaRPr>
                    </a:p>
                  </a:txBody>
                  <a:tcPr marL="48000" marR="48000" marT="60960" marB="60960">
                    <a:lnL w="9525" cap="flat" cmpd="sng" algn="ctr">
                      <a:solidFill>
                        <a:srgbClr val="0075BF"/>
                      </a:solidFill>
                      <a:prstDash val="solid"/>
                      <a:round/>
                      <a:headEnd type="none" w="med" len="med"/>
                      <a:tailEnd type="none" w="med" len="med"/>
                    </a:lnL>
                    <a:lnR w="9525" cap="flat" cmpd="sng" algn="ctr">
                      <a:solidFill>
                        <a:srgbClr val="0075BF"/>
                      </a:solidFill>
                      <a:prstDash val="solid"/>
                      <a:round/>
                      <a:headEnd type="none" w="med" len="med"/>
                      <a:tailEnd type="none" w="med" len="med"/>
                    </a:lnR>
                    <a:lnT w="9525" cap="flat" cmpd="sng" algn="ctr">
                      <a:solidFill>
                        <a:srgbClr val="0075BF"/>
                      </a:solidFill>
                      <a:prstDash val="solid"/>
                      <a:round/>
                      <a:headEnd type="none" w="med" len="med"/>
                      <a:tailEnd type="none" w="med" len="med"/>
                    </a:lnT>
                    <a:lnB w="9525" cap="flat" cmpd="sng" algn="ctr">
                      <a:solidFill>
                        <a:srgbClr val="0075BF"/>
                      </a:solidFill>
                      <a:prstDash val="solid"/>
                      <a:round/>
                      <a:headEnd type="none" w="med" len="med"/>
                      <a:tailEnd type="none" w="med" len="med"/>
                    </a:lnB>
                    <a:solidFill>
                      <a:srgbClr val="FFFFFF"/>
                    </a:solidFill>
                  </a:tcPr>
                </a:tc>
                <a:tc>
                  <a:txBody>
                    <a:bodyPr/>
                    <a:lstStyle/>
                    <a:p>
                      <a:pPr algn="ctr"/>
                      <a:endParaRPr lang="nl-NL" sz="1700" dirty="0">
                        <a:solidFill>
                          <a:srgbClr val="0075BF"/>
                        </a:solidFill>
                        <a:latin typeface="Noto Sans" panose="020B0502040504020204" pitchFamily="34" charset="0"/>
                        <a:ea typeface="Noto Sans" panose="020B0502040504020204" pitchFamily="34" charset="0"/>
                        <a:cs typeface="Noto Sans" panose="020B0502040504020204" pitchFamily="34" charset="0"/>
                      </a:endParaRPr>
                    </a:p>
                  </a:txBody>
                  <a:tcPr marL="48000" marR="48000" marT="60960" marB="60960">
                    <a:lnL w="9525" cap="flat" cmpd="sng" algn="ctr">
                      <a:solidFill>
                        <a:srgbClr val="0075BF"/>
                      </a:solidFill>
                      <a:prstDash val="solid"/>
                      <a:round/>
                      <a:headEnd type="none" w="med" len="med"/>
                      <a:tailEnd type="none" w="med" len="med"/>
                    </a:lnL>
                    <a:lnR w="9525" cap="flat" cmpd="sng" algn="ctr">
                      <a:solidFill>
                        <a:srgbClr val="0075BF"/>
                      </a:solidFill>
                      <a:prstDash val="solid"/>
                      <a:round/>
                      <a:headEnd type="none" w="med" len="med"/>
                      <a:tailEnd type="none" w="med" len="med"/>
                    </a:lnR>
                    <a:lnT w="9525" cap="flat" cmpd="sng" algn="ctr">
                      <a:solidFill>
                        <a:srgbClr val="0075BF"/>
                      </a:solidFill>
                      <a:prstDash val="solid"/>
                      <a:round/>
                      <a:headEnd type="none" w="med" len="med"/>
                      <a:tailEnd type="none" w="med" len="med"/>
                    </a:lnT>
                    <a:lnB w="9525" cap="flat" cmpd="sng" algn="ctr">
                      <a:solidFill>
                        <a:srgbClr val="0075BF"/>
                      </a:solidFill>
                      <a:prstDash val="solid"/>
                      <a:round/>
                      <a:headEnd type="none" w="med" len="med"/>
                      <a:tailEnd type="none" w="med" len="med"/>
                    </a:lnB>
                    <a:solidFill>
                      <a:srgbClr val="FFFFFF"/>
                    </a:solidFill>
                  </a:tcPr>
                </a:tc>
                <a:tc>
                  <a:txBody>
                    <a:bodyPr/>
                    <a:lstStyle/>
                    <a:p>
                      <a:pPr algn="ctr"/>
                      <a:endParaRPr lang="nl-NL" sz="1700" dirty="0">
                        <a:solidFill>
                          <a:srgbClr val="0075BF"/>
                        </a:solidFill>
                        <a:latin typeface="Noto Sans" panose="020B0502040504020204" pitchFamily="34" charset="0"/>
                        <a:ea typeface="Noto Sans" panose="020B0502040504020204" pitchFamily="34" charset="0"/>
                        <a:cs typeface="Noto Sans" panose="020B0502040504020204" pitchFamily="34" charset="0"/>
                      </a:endParaRPr>
                    </a:p>
                  </a:txBody>
                  <a:tcPr marL="48000" marR="48000" marT="60960" marB="60960">
                    <a:lnL w="9525" cap="flat" cmpd="sng" algn="ctr">
                      <a:solidFill>
                        <a:srgbClr val="0075BF"/>
                      </a:solidFill>
                      <a:prstDash val="solid"/>
                      <a:round/>
                      <a:headEnd type="none" w="med" len="med"/>
                      <a:tailEnd type="none" w="med" len="med"/>
                    </a:lnL>
                    <a:lnR w="9525" cap="flat" cmpd="sng" algn="ctr">
                      <a:solidFill>
                        <a:srgbClr val="0075BF"/>
                      </a:solidFill>
                      <a:prstDash val="solid"/>
                      <a:round/>
                      <a:headEnd type="none" w="med" len="med"/>
                      <a:tailEnd type="none" w="med" len="med"/>
                    </a:lnR>
                    <a:lnT w="9525" cap="flat" cmpd="sng" algn="ctr">
                      <a:solidFill>
                        <a:srgbClr val="0075BF"/>
                      </a:solidFill>
                      <a:prstDash val="solid"/>
                      <a:round/>
                      <a:headEnd type="none" w="med" len="med"/>
                      <a:tailEnd type="none" w="med" len="med"/>
                    </a:lnT>
                    <a:lnB w="9525" cap="flat" cmpd="sng" algn="ctr">
                      <a:solidFill>
                        <a:srgbClr val="0075BF"/>
                      </a:solidFill>
                      <a:prstDash val="solid"/>
                      <a:round/>
                      <a:headEnd type="none" w="med" len="med"/>
                      <a:tailEnd type="none" w="med" len="med"/>
                    </a:lnB>
                    <a:solidFill>
                      <a:srgbClr val="FFFFFF"/>
                    </a:solidFill>
                  </a:tcPr>
                </a:tc>
                <a:tc>
                  <a:txBody>
                    <a:bodyPr/>
                    <a:lstStyle/>
                    <a:p>
                      <a:pPr algn="ctr"/>
                      <a:endParaRPr lang="nl-NL" sz="1700" dirty="0">
                        <a:solidFill>
                          <a:srgbClr val="0075BF"/>
                        </a:solidFill>
                        <a:latin typeface="Noto Sans" panose="020B0502040504020204" pitchFamily="34" charset="0"/>
                        <a:ea typeface="Noto Sans" panose="020B0502040504020204" pitchFamily="34" charset="0"/>
                        <a:cs typeface="Noto Sans" panose="020B0502040504020204" pitchFamily="34" charset="0"/>
                      </a:endParaRPr>
                    </a:p>
                  </a:txBody>
                  <a:tcPr marL="48000" marR="48000" marT="60960" marB="60960">
                    <a:lnL w="9525" cap="flat" cmpd="sng" algn="ctr">
                      <a:solidFill>
                        <a:srgbClr val="0075BF"/>
                      </a:solidFill>
                      <a:prstDash val="solid"/>
                      <a:round/>
                      <a:headEnd type="none" w="med" len="med"/>
                      <a:tailEnd type="none" w="med" len="med"/>
                    </a:lnL>
                    <a:lnR w="9525" cap="flat" cmpd="sng" algn="ctr">
                      <a:solidFill>
                        <a:srgbClr val="0075BF"/>
                      </a:solidFill>
                      <a:prstDash val="solid"/>
                      <a:round/>
                      <a:headEnd type="none" w="med" len="med"/>
                      <a:tailEnd type="none" w="med" len="med"/>
                    </a:lnR>
                    <a:lnT w="9525" cap="flat" cmpd="sng" algn="ctr">
                      <a:solidFill>
                        <a:srgbClr val="0075BF"/>
                      </a:solidFill>
                      <a:prstDash val="solid"/>
                      <a:round/>
                      <a:headEnd type="none" w="med" len="med"/>
                      <a:tailEnd type="none" w="med" len="med"/>
                    </a:lnT>
                    <a:lnB w="9525" cap="flat" cmpd="sng" algn="ctr">
                      <a:solidFill>
                        <a:srgbClr val="0075BF"/>
                      </a:solidFill>
                      <a:prstDash val="solid"/>
                      <a:round/>
                      <a:headEnd type="none" w="med" len="med"/>
                      <a:tailEnd type="none" w="med" len="med"/>
                    </a:lnB>
                    <a:solidFill>
                      <a:srgbClr val="FFFFFF"/>
                    </a:solidFill>
                  </a:tcPr>
                </a:tc>
                <a:tc>
                  <a:txBody>
                    <a:bodyPr/>
                    <a:lstStyle/>
                    <a:p>
                      <a:pPr algn="ctr"/>
                      <a:endParaRPr lang="nl-NL" sz="1700" dirty="0">
                        <a:solidFill>
                          <a:srgbClr val="0075BF"/>
                        </a:solidFill>
                        <a:latin typeface="Noto Sans" panose="020B0502040504020204" pitchFamily="34" charset="0"/>
                        <a:ea typeface="Noto Sans" panose="020B0502040504020204" pitchFamily="34" charset="0"/>
                        <a:cs typeface="Noto Sans" panose="020B0502040504020204" pitchFamily="34" charset="0"/>
                      </a:endParaRPr>
                    </a:p>
                  </a:txBody>
                  <a:tcPr marL="48000" marR="48000" marT="60960" marB="60960">
                    <a:lnL w="9525" cap="flat" cmpd="sng" algn="ctr">
                      <a:solidFill>
                        <a:srgbClr val="0075BF"/>
                      </a:solidFill>
                      <a:prstDash val="solid"/>
                      <a:round/>
                      <a:headEnd type="none" w="med" len="med"/>
                      <a:tailEnd type="none" w="med" len="med"/>
                    </a:lnL>
                    <a:lnR w="9525" cap="flat" cmpd="sng" algn="ctr">
                      <a:solidFill>
                        <a:srgbClr val="0075BF"/>
                      </a:solidFill>
                      <a:prstDash val="solid"/>
                      <a:round/>
                      <a:headEnd type="none" w="med" len="med"/>
                      <a:tailEnd type="none" w="med" len="med"/>
                    </a:lnR>
                    <a:lnT w="9525" cap="flat" cmpd="sng" algn="ctr">
                      <a:solidFill>
                        <a:srgbClr val="0075BF"/>
                      </a:solidFill>
                      <a:prstDash val="solid"/>
                      <a:round/>
                      <a:headEnd type="none" w="med" len="med"/>
                      <a:tailEnd type="none" w="med" len="med"/>
                    </a:lnT>
                    <a:lnB w="9525" cap="flat" cmpd="sng" algn="ctr">
                      <a:solidFill>
                        <a:srgbClr val="0075BF"/>
                      </a:solidFill>
                      <a:prstDash val="solid"/>
                      <a:round/>
                      <a:headEnd type="none" w="med" len="med"/>
                      <a:tailEnd type="none" w="med" len="med"/>
                    </a:lnB>
                    <a:solidFill>
                      <a:srgbClr val="FFFFFF"/>
                    </a:solidFill>
                  </a:tcPr>
                </a:tc>
                <a:tc gridSpan="2">
                  <a:txBody>
                    <a:bodyPr/>
                    <a:lstStyle/>
                    <a:p>
                      <a:pPr algn="ctr"/>
                      <a:endParaRPr lang="nl-NL" sz="1700" dirty="0">
                        <a:solidFill>
                          <a:srgbClr val="0075BF"/>
                        </a:solidFill>
                        <a:latin typeface="Noto Sans" panose="020B0502040504020204" pitchFamily="34" charset="0"/>
                        <a:ea typeface="Noto Sans" panose="020B0502040504020204" pitchFamily="34" charset="0"/>
                        <a:cs typeface="Noto Sans" panose="020B0502040504020204" pitchFamily="34" charset="0"/>
                      </a:endParaRPr>
                    </a:p>
                  </a:txBody>
                  <a:tcPr marL="48000" marR="48000" marT="60960" marB="60960">
                    <a:lnL w="9525" cap="flat" cmpd="sng" algn="ctr">
                      <a:solidFill>
                        <a:srgbClr val="0075BF"/>
                      </a:solidFill>
                      <a:prstDash val="solid"/>
                      <a:round/>
                      <a:headEnd type="none" w="med" len="med"/>
                      <a:tailEnd type="none" w="med" len="med"/>
                    </a:lnL>
                    <a:lnR w="9525" cap="flat" cmpd="sng" algn="ctr">
                      <a:solidFill>
                        <a:srgbClr val="0075BF"/>
                      </a:solidFill>
                      <a:prstDash val="solid"/>
                      <a:round/>
                      <a:headEnd type="none" w="med" len="med"/>
                      <a:tailEnd type="none" w="med" len="med"/>
                    </a:lnR>
                    <a:lnT w="9525" cap="flat" cmpd="sng" algn="ctr">
                      <a:solidFill>
                        <a:srgbClr val="0075BF"/>
                      </a:solidFill>
                      <a:prstDash val="solid"/>
                      <a:round/>
                      <a:headEnd type="none" w="med" len="med"/>
                      <a:tailEnd type="none" w="med" len="med"/>
                    </a:lnT>
                    <a:lnB w="9525" cap="flat" cmpd="sng" algn="ctr">
                      <a:solidFill>
                        <a:srgbClr val="0075BF"/>
                      </a:solidFill>
                      <a:prstDash val="solid"/>
                      <a:round/>
                      <a:headEnd type="none" w="med" len="med"/>
                      <a:tailEnd type="none" w="med" len="med"/>
                    </a:lnB>
                    <a:solidFill>
                      <a:srgbClr val="FFFFFF"/>
                    </a:solidFill>
                  </a:tcPr>
                </a:tc>
                <a:tc hMerge="1">
                  <a:txBody>
                    <a:bodyPr/>
                    <a:lstStyle/>
                    <a:p>
                      <a:endParaRPr lang="nl-NL"/>
                    </a:p>
                  </a:txBody>
                  <a:tcPr/>
                </a:tc>
                <a:tc>
                  <a:txBody>
                    <a:bodyPr/>
                    <a:lstStyle/>
                    <a:p>
                      <a:pPr algn="ctr"/>
                      <a:endParaRPr lang="nl-NL" sz="1700" dirty="0">
                        <a:solidFill>
                          <a:srgbClr val="0075BF"/>
                        </a:solidFill>
                        <a:latin typeface="Noto Sans" panose="020B0502040504020204" pitchFamily="34" charset="0"/>
                        <a:ea typeface="Noto Sans" panose="020B0502040504020204" pitchFamily="34" charset="0"/>
                        <a:cs typeface="Noto Sans" panose="020B0502040504020204" pitchFamily="34" charset="0"/>
                      </a:endParaRPr>
                    </a:p>
                  </a:txBody>
                  <a:tcPr marL="48000" marR="48000" marT="60960" marB="60960">
                    <a:lnL w="9525" cap="flat" cmpd="sng" algn="ctr">
                      <a:solidFill>
                        <a:srgbClr val="0075BF"/>
                      </a:solidFill>
                      <a:prstDash val="solid"/>
                      <a:round/>
                      <a:headEnd type="none" w="med" len="med"/>
                      <a:tailEnd type="none" w="med" len="med"/>
                    </a:lnL>
                    <a:lnR w="28575" cap="flat" cmpd="sng" algn="ctr">
                      <a:solidFill>
                        <a:srgbClr val="0075BF"/>
                      </a:solidFill>
                      <a:prstDash val="solid"/>
                      <a:round/>
                      <a:headEnd type="none" w="med" len="med"/>
                      <a:tailEnd type="none" w="med" len="med"/>
                    </a:lnR>
                    <a:lnT w="9525" cap="flat" cmpd="sng" algn="ctr">
                      <a:solidFill>
                        <a:srgbClr val="0075BF"/>
                      </a:solidFill>
                      <a:prstDash val="solid"/>
                      <a:round/>
                      <a:headEnd type="none" w="med" len="med"/>
                      <a:tailEnd type="none" w="med" len="med"/>
                    </a:lnT>
                    <a:lnB w="9525" cap="flat" cmpd="sng" algn="ctr">
                      <a:solidFill>
                        <a:srgbClr val="0075BF"/>
                      </a:solidFill>
                      <a:prstDash val="solid"/>
                      <a:round/>
                      <a:headEnd type="none" w="med" len="med"/>
                      <a:tailEnd type="none" w="med" len="med"/>
                    </a:lnB>
                    <a:solidFill>
                      <a:srgbClr val="FFFFFF"/>
                    </a:solidFill>
                  </a:tcPr>
                </a:tc>
                <a:tc>
                  <a:txBody>
                    <a:bodyPr/>
                    <a:lstStyle/>
                    <a:p>
                      <a:pPr algn="ctr"/>
                      <a:endParaRPr lang="nl-NL" sz="1700" dirty="0">
                        <a:solidFill>
                          <a:srgbClr val="0075BF"/>
                        </a:solidFill>
                        <a:latin typeface="Noto Sans" panose="020B0502040504020204" pitchFamily="34" charset="0"/>
                        <a:ea typeface="Noto Sans" panose="020B0502040504020204" pitchFamily="34" charset="0"/>
                        <a:cs typeface="Noto Sans" panose="020B0502040504020204" pitchFamily="34" charset="0"/>
                      </a:endParaRPr>
                    </a:p>
                  </a:txBody>
                  <a:tcPr marL="48000" marR="48000" marT="60960" marB="60960">
                    <a:lnL w="28575" cap="flat" cmpd="sng" algn="ctr">
                      <a:solidFill>
                        <a:srgbClr val="0075BF"/>
                      </a:solidFill>
                      <a:prstDash val="solid"/>
                      <a:round/>
                      <a:headEnd type="none" w="med" len="med"/>
                      <a:tailEnd type="none" w="med" len="med"/>
                    </a:lnL>
                    <a:lnR w="9525" cap="flat" cmpd="sng" algn="ctr">
                      <a:solidFill>
                        <a:srgbClr val="0075BF"/>
                      </a:solidFill>
                      <a:prstDash val="solid"/>
                      <a:round/>
                      <a:headEnd type="none" w="med" len="med"/>
                      <a:tailEnd type="none" w="med" len="med"/>
                    </a:lnR>
                    <a:lnT w="9525" cap="flat" cmpd="sng" algn="ctr">
                      <a:solidFill>
                        <a:srgbClr val="0075BF"/>
                      </a:solidFill>
                      <a:prstDash val="solid"/>
                      <a:round/>
                      <a:headEnd type="none" w="med" len="med"/>
                      <a:tailEnd type="none" w="med" len="med"/>
                    </a:lnT>
                    <a:lnB w="9525" cap="flat" cmpd="sng" algn="ctr">
                      <a:solidFill>
                        <a:srgbClr val="0075BF"/>
                      </a:solidFill>
                      <a:prstDash val="solid"/>
                      <a:round/>
                      <a:headEnd type="none" w="med" len="med"/>
                      <a:tailEnd type="none" w="med" len="med"/>
                    </a:lnB>
                    <a:solidFill>
                      <a:srgbClr val="FFFFFF"/>
                    </a:solidFill>
                  </a:tcPr>
                </a:tc>
                <a:tc>
                  <a:txBody>
                    <a:bodyPr/>
                    <a:lstStyle/>
                    <a:p>
                      <a:pPr algn="ctr"/>
                      <a:endParaRPr lang="nl-NL" sz="1700" dirty="0">
                        <a:solidFill>
                          <a:srgbClr val="0075BF"/>
                        </a:solidFill>
                        <a:latin typeface="Noto Sans" panose="020B0502040504020204" pitchFamily="34" charset="0"/>
                        <a:ea typeface="Noto Sans" panose="020B0502040504020204" pitchFamily="34" charset="0"/>
                        <a:cs typeface="Noto Sans" panose="020B0502040504020204" pitchFamily="34" charset="0"/>
                      </a:endParaRPr>
                    </a:p>
                  </a:txBody>
                  <a:tcPr marL="48000" marR="48000" marT="60960" marB="60960">
                    <a:lnL w="9525" cap="flat" cmpd="sng" algn="ctr">
                      <a:solidFill>
                        <a:srgbClr val="0075BF"/>
                      </a:solidFill>
                      <a:prstDash val="solid"/>
                      <a:round/>
                      <a:headEnd type="none" w="med" len="med"/>
                      <a:tailEnd type="none" w="med" len="med"/>
                    </a:lnL>
                    <a:lnR w="9525" cap="flat" cmpd="sng" algn="ctr">
                      <a:solidFill>
                        <a:srgbClr val="0075BF"/>
                      </a:solidFill>
                      <a:prstDash val="solid"/>
                      <a:round/>
                      <a:headEnd type="none" w="med" len="med"/>
                      <a:tailEnd type="none" w="med" len="med"/>
                    </a:lnR>
                    <a:lnT w="9525" cap="flat" cmpd="sng" algn="ctr">
                      <a:solidFill>
                        <a:srgbClr val="0075BF"/>
                      </a:solidFill>
                      <a:prstDash val="solid"/>
                      <a:round/>
                      <a:headEnd type="none" w="med" len="med"/>
                      <a:tailEnd type="none" w="med" len="med"/>
                    </a:lnT>
                    <a:lnB w="9525" cap="flat" cmpd="sng" algn="ctr">
                      <a:solidFill>
                        <a:srgbClr val="0075BF"/>
                      </a:solidFill>
                      <a:prstDash val="solid"/>
                      <a:round/>
                      <a:headEnd type="none" w="med" len="med"/>
                      <a:tailEnd type="none" w="med" len="med"/>
                    </a:lnB>
                    <a:solidFill>
                      <a:srgbClr val="FFFFFF"/>
                    </a:solidFill>
                  </a:tcPr>
                </a:tc>
                <a:tc>
                  <a:txBody>
                    <a:bodyPr/>
                    <a:lstStyle/>
                    <a:p>
                      <a:pPr algn="ctr"/>
                      <a:endParaRPr lang="nl-NL" sz="1700" dirty="0">
                        <a:solidFill>
                          <a:srgbClr val="0075BF"/>
                        </a:solidFill>
                        <a:latin typeface="Noto Sans" panose="020B0502040504020204" pitchFamily="34" charset="0"/>
                        <a:ea typeface="Noto Sans" panose="020B0502040504020204" pitchFamily="34" charset="0"/>
                        <a:cs typeface="Noto Sans" panose="020B0502040504020204" pitchFamily="34" charset="0"/>
                      </a:endParaRPr>
                    </a:p>
                  </a:txBody>
                  <a:tcPr marL="48000" marR="48000" marT="60960" marB="60960">
                    <a:lnL w="9525" cap="flat" cmpd="sng" algn="ctr">
                      <a:solidFill>
                        <a:srgbClr val="0075BF"/>
                      </a:solidFill>
                      <a:prstDash val="solid"/>
                      <a:round/>
                      <a:headEnd type="none" w="med" len="med"/>
                      <a:tailEnd type="none" w="med" len="med"/>
                    </a:lnL>
                    <a:lnR w="9525" cap="flat" cmpd="sng" algn="ctr">
                      <a:solidFill>
                        <a:srgbClr val="0075BF"/>
                      </a:solidFill>
                      <a:prstDash val="solid"/>
                      <a:round/>
                      <a:headEnd type="none" w="med" len="med"/>
                      <a:tailEnd type="none" w="med" len="med"/>
                    </a:lnR>
                    <a:lnT w="9525" cap="flat" cmpd="sng" algn="ctr">
                      <a:solidFill>
                        <a:srgbClr val="0075BF"/>
                      </a:solidFill>
                      <a:prstDash val="solid"/>
                      <a:round/>
                      <a:headEnd type="none" w="med" len="med"/>
                      <a:tailEnd type="none" w="med" len="med"/>
                    </a:lnT>
                    <a:lnB w="9525" cap="flat" cmpd="sng" algn="ctr">
                      <a:solidFill>
                        <a:srgbClr val="0075BF"/>
                      </a:solidFill>
                      <a:prstDash val="solid"/>
                      <a:round/>
                      <a:headEnd type="none" w="med" len="med"/>
                      <a:tailEnd type="none" w="med" len="med"/>
                    </a:lnB>
                    <a:solidFill>
                      <a:srgbClr val="FFFFFF"/>
                    </a:solidFill>
                  </a:tcPr>
                </a:tc>
                <a:tc>
                  <a:txBody>
                    <a:bodyPr/>
                    <a:lstStyle/>
                    <a:p>
                      <a:pPr algn="ctr"/>
                      <a:endParaRPr lang="nl-NL" sz="1700" dirty="0">
                        <a:solidFill>
                          <a:srgbClr val="0075BF"/>
                        </a:solidFill>
                        <a:latin typeface="Noto Sans" panose="020B0502040504020204" pitchFamily="34" charset="0"/>
                        <a:ea typeface="Noto Sans" panose="020B0502040504020204" pitchFamily="34" charset="0"/>
                        <a:cs typeface="Noto Sans" panose="020B0502040504020204" pitchFamily="34" charset="0"/>
                      </a:endParaRPr>
                    </a:p>
                  </a:txBody>
                  <a:tcPr marL="48000" marR="48000" marT="60960" marB="60960">
                    <a:lnL w="9525" cap="flat" cmpd="sng" algn="ctr">
                      <a:solidFill>
                        <a:srgbClr val="0075BF"/>
                      </a:solidFill>
                      <a:prstDash val="solid"/>
                      <a:round/>
                      <a:headEnd type="none" w="med" len="med"/>
                      <a:tailEnd type="none" w="med" len="med"/>
                    </a:lnL>
                    <a:lnR w="9525" cap="flat" cmpd="sng" algn="ctr">
                      <a:solidFill>
                        <a:srgbClr val="0075BF"/>
                      </a:solidFill>
                      <a:prstDash val="solid"/>
                      <a:round/>
                      <a:headEnd type="none" w="med" len="med"/>
                      <a:tailEnd type="none" w="med" len="med"/>
                    </a:lnR>
                    <a:lnT w="9525" cap="flat" cmpd="sng" algn="ctr">
                      <a:solidFill>
                        <a:srgbClr val="0075BF"/>
                      </a:solidFill>
                      <a:prstDash val="solid"/>
                      <a:round/>
                      <a:headEnd type="none" w="med" len="med"/>
                      <a:tailEnd type="none" w="med" len="med"/>
                    </a:lnT>
                    <a:lnB w="9525" cap="flat" cmpd="sng" algn="ctr">
                      <a:solidFill>
                        <a:srgbClr val="0075BF"/>
                      </a:solidFill>
                      <a:prstDash val="solid"/>
                      <a:round/>
                      <a:headEnd type="none" w="med" len="med"/>
                      <a:tailEnd type="none" w="med" len="med"/>
                    </a:lnB>
                    <a:solidFill>
                      <a:srgbClr val="FFFFFF"/>
                    </a:solidFill>
                  </a:tcPr>
                </a:tc>
                <a:extLst>
                  <a:ext uri="{0D108BD9-81ED-4DB2-BD59-A6C34878D82A}">
                    <a16:rowId xmlns:a16="http://schemas.microsoft.com/office/drawing/2014/main" val="10008"/>
                  </a:ext>
                </a:extLst>
              </a:tr>
              <a:tr h="443892">
                <a:tc gridSpan="2" vMerge="1">
                  <a:txBody>
                    <a:bodyPr/>
                    <a:lstStyle/>
                    <a:p>
                      <a:pPr algn="l"/>
                      <a:endParaRPr lang="nl-NL" sz="1600" dirty="0">
                        <a:solidFill>
                          <a:srgbClr val="0075BF"/>
                        </a:solidFill>
                      </a:endParaRPr>
                    </a:p>
                  </a:txBody>
                  <a:tcPr marL="180000" marR="180000" anchor="ctr">
                    <a:lnL w="9525" cap="flat" cmpd="sng" algn="ctr">
                      <a:solidFill>
                        <a:srgbClr val="BEE2F9"/>
                      </a:solidFill>
                      <a:prstDash val="solid"/>
                      <a:round/>
                      <a:headEnd type="none" w="med" len="med"/>
                      <a:tailEnd type="none" w="med" len="med"/>
                    </a:lnL>
                    <a:lnR w="9525" cap="flat" cmpd="sng" algn="ctr">
                      <a:solidFill>
                        <a:srgbClr val="BEE2F9"/>
                      </a:solidFill>
                      <a:prstDash val="solid"/>
                      <a:round/>
                      <a:headEnd type="none" w="med" len="med"/>
                      <a:tailEnd type="none" w="med" len="med"/>
                    </a:lnR>
                    <a:lnT w="9525" cap="flat" cmpd="sng" algn="ctr">
                      <a:solidFill>
                        <a:srgbClr val="BEE2F9"/>
                      </a:solidFill>
                      <a:prstDash val="solid"/>
                      <a:round/>
                      <a:headEnd type="none" w="med" len="med"/>
                      <a:tailEnd type="none" w="med" len="med"/>
                    </a:lnT>
                    <a:lnB w="9525" cap="flat" cmpd="sng" algn="ctr">
                      <a:solidFill>
                        <a:srgbClr val="BEE2F9"/>
                      </a:solidFill>
                      <a:prstDash val="solid"/>
                      <a:round/>
                      <a:headEnd type="none" w="med" len="med"/>
                      <a:tailEnd type="none" w="med" len="med"/>
                    </a:lnB>
                    <a:solidFill>
                      <a:srgbClr val="FFFFFF"/>
                    </a:solidFill>
                  </a:tcPr>
                </a:tc>
                <a:tc hMerge="1" vMerge="1">
                  <a:txBody>
                    <a:bodyPr/>
                    <a:lstStyle/>
                    <a:p>
                      <a:pPr algn="l"/>
                      <a:endParaRPr lang="nl-NL" sz="1600" dirty="0">
                        <a:solidFill>
                          <a:srgbClr val="0075BF"/>
                        </a:solidFill>
                      </a:endParaRPr>
                    </a:p>
                  </a:txBody>
                  <a:tcPr marL="180000" marR="180000" anchor="ctr">
                    <a:lnL w="9525" cap="flat" cmpd="sng" algn="ctr">
                      <a:solidFill>
                        <a:srgbClr val="BEE2F9"/>
                      </a:solidFill>
                      <a:prstDash val="solid"/>
                      <a:round/>
                      <a:headEnd type="none" w="med" len="med"/>
                      <a:tailEnd type="none" w="med" len="med"/>
                    </a:lnL>
                    <a:lnR w="9525" cap="flat" cmpd="sng" algn="ctr">
                      <a:solidFill>
                        <a:srgbClr val="0075BF"/>
                      </a:solidFill>
                      <a:prstDash val="solid"/>
                      <a:round/>
                      <a:headEnd type="none" w="med" len="med"/>
                      <a:tailEnd type="none" w="med" len="med"/>
                    </a:lnR>
                    <a:lnT w="9525" cap="flat" cmpd="sng" algn="ctr">
                      <a:solidFill>
                        <a:srgbClr val="BEE2F9"/>
                      </a:solidFill>
                      <a:prstDash val="solid"/>
                      <a:round/>
                      <a:headEnd type="none" w="med" len="med"/>
                      <a:tailEnd type="none" w="med" len="med"/>
                    </a:lnT>
                    <a:lnB w="9525" cap="flat" cmpd="sng" algn="ctr">
                      <a:solidFill>
                        <a:srgbClr val="BEE2F9"/>
                      </a:solidFill>
                      <a:prstDash val="solid"/>
                      <a:round/>
                      <a:headEnd type="none" w="med" len="med"/>
                      <a:tailEnd type="none" w="med" len="med"/>
                    </a:lnB>
                    <a:solidFill>
                      <a:srgbClr val="FFFFFF"/>
                    </a:solidFill>
                  </a:tcPr>
                </a:tc>
                <a:tc>
                  <a:txBody>
                    <a:bodyPr/>
                    <a:lstStyle/>
                    <a:p>
                      <a:pPr algn="ctr"/>
                      <a:endParaRPr lang="nl-NL" sz="1700" dirty="0">
                        <a:solidFill>
                          <a:srgbClr val="0075BF"/>
                        </a:solidFill>
                        <a:latin typeface="Noto Sans" panose="020B0502040504020204" pitchFamily="34" charset="0"/>
                        <a:ea typeface="Noto Sans" panose="020B0502040504020204" pitchFamily="34" charset="0"/>
                        <a:cs typeface="Noto Sans" panose="020B0502040504020204" pitchFamily="34" charset="0"/>
                      </a:endParaRPr>
                    </a:p>
                  </a:txBody>
                  <a:tcPr marL="48000" marR="48000" marT="60960" marB="60960">
                    <a:lnL w="9525" cap="flat" cmpd="sng" algn="ctr">
                      <a:solidFill>
                        <a:srgbClr val="0075BF"/>
                      </a:solidFill>
                      <a:prstDash val="solid"/>
                      <a:round/>
                      <a:headEnd type="none" w="med" len="med"/>
                      <a:tailEnd type="none" w="med" len="med"/>
                    </a:lnL>
                    <a:lnR w="9525" cap="flat" cmpd="sng" algn="ctr">
                      <a:solidFill>
                        <a:srgbClr val="0075BF"/>
                      </a:solidFill>
                      <a:prstDash val="solid"/>
                      <a:round/>
                      <a:headEnd type="none" w="med" len="med"/>
                      <a:tailEnd type="none" w="med" len="med"/>
                    </a:lnR>
                    <a:lnT w="9525" cap="flat" cmpd="sng" algn="ctr">
                      <a:solidFill>
                        <a:srgbClr val="0075BF"/>
                      </a:solidFill>
                      <a:prstDash val="solid"/>
                      <a:round/>
                      <a:headEnd type="none" w="med" len="med"/>
                      <a:tailEnd type="none" w="med" len="med"/>
                    </a:lnT>
                    <a:lnB w="9525" cap="flat" cmpd="sng" algn="ctr">
                      <a:solidFill>
                        <a:srgbClr val="0075BF"/>
                      </a:solidFill>
                      <a:prstDash val="solid"/>
                      <a:round/>
                      <a:headEnd type="none" w="med" len="med"/>
                      <a:tailEnd type="none" w="med" len="med"/>
                    </a:lnB>
                    <a:solidFill>
                      <a:srgbClr val="FFFFFF"/>
                    </a:solidFill>
                  </a:tcPr>
                </a:tc>
                <a:tc>
                  <a:txBody>
                    <a:bodyPr/>
                    <a:lstStyle/>
                    <a:p>
                      <a:pPr algn="ctr"/>
                      <a:endParaRPr lang="nl-NL" sz="1700" dirty="0">
                        <a:solidFill>
                          <a:srgbClr val="0075BF"/>
                        </a:solidFill>
                        <a:latin typeface="Noto Sans" panose="020B0502040504020204" pitchFamily="34" charset="0"/>
                        <a:ea typeface="Noto Sans" panose="020B0502040504020204" pitchFamily="34" charset="0"/>
                        <a:cs typeface="Noto Sans" panose="020B0502040504020204" pitchFamily="34" charset="0"/>
                      </a:endParaRPr>
                    </a:p>
                  </a:txBody>
                  <a:tcPr marL="48000" marR="48000" marT="60960" marB="60960">
                    <a:lnL w="9525" cap="flat" cmpd="sng" algn="ctr">
                      <a:solidFill>
                        <a:srgbClr val="0075BF"/>
                      </a:solidFill>
                      <a:prstDash val="solid"/>
                      <a:round/>
                      <a:headEnd type="none" w="med" len="med"/>
                      <a:tailEnd type="none" w="med" len="med"/>
                    </a:lnL>
                    <a:lnR w="9525" cap="flat" cmpd="sng" algn="ctr">
                      <a:solidFill>
                        <a:srgbClr val="0075BF"/>
                      </a:solidFill>
                      <a:prstDash val="solid"/>
                      <a:round/>
                      <a:headEnd type="none" w="med" len="med"/>
                      <a:tailEnd type="none" w="med" len="med"/>
                    </a:lnR>
                    <a:lnT w="9525" cap="flat" cmpd="sng" algn="ctr">
                      <a:solidFill>
                        <a:srgbClr val="0075BF"/>
                      </a:solidFill>
                      <a:prstDash val="solid"/>
                      <a:round/>
                      <a:headEnd type="none" w="med" len="med"/>
                      <a:tailEnd type="none" w="med" len="med"/>
                    </a:lnT>
                    <a:lnB w="9525" cap="flat" cmpd="sng" algn="ctr">
                      <a:solidFill>
                        <a:srgbClr val="0075BF"/>
                      </a:solidFill>
                      <a:prstDash val="solid"/>
                      <a:round/>
                      <a:headEnd type="none" w="med" len="med"/>
                      <a:tailEnd type="none" w="med" len="med"/>
                    </a:lnB>
                    <a:solidFill>
                      <a:srgbClr val="FFFFFF"/>
                    </a:solidFill>
                  </a:tcPr>
                </a:tc>
                <a:tc>
                  <a:txBody>
                    <a:bodyPr/>
                    <a:lstStyle/>
                    <a:p>
                      <a:pPr algn="ctr"/>
                      <a:endParaRPr lang="nl-NL" sz="1700" dirty="0">
                        <a:solidFill>
                          <a:srgbClr val="0075BF"/>
                        </a:solidFill>
                        <a:latin typeface="Noto Sans" panose="020B0502040504020204" pitchFamily="34" charset="0"/>
                        <a:ea typeface="Noto Sans" panose="020B0502040504020204" pitchFamily="34" charset="0"/>
                        <a:cs typeface="Noto Sans" panose="020B0502040504020204" pitchFamily="34" charset="0"/>
                      </a:endParaRPr>
                    </a:p>
                  </a:txBody>
                  <a:tcPr marL="48000" marR="48000" marT="60960" marB="60960">
                    <a:lnL w="9525" cap="flat" cmpd="sng" algn="ctr">
                      <a:solidFill>
                        <a:srgbClr val="0075BF"/>
                      </a:solidFill>
                      <a:prstDash val="solid"/>
                      <a:round/>
                      <a:headEnd type="none" w="med" len="med"/>
                      <a:tailEnd type="none" w="med" len="med"/>
                    </a:lnL>
                    <a:lnR w="9525" cap="flat" cmpd="sng" algn="ctr">
                      <a:solidFill>
                        <a:srgbClr val="0075BF"/>
                      </a:solidFill>
                      <a:prstDash val="solid"/>
                      <a:round/>
                      <a:headEnd type="none" w="med" len="med"/>
                      <a:tailEnd type="none" w="med" len="med"/>
                    </a:lnR>
                    <a:lnT w="9525" cap="flat" cmpd="sng" algn="ctr">
                      <a:solidFill>
                        <a:srgbClr val="0075BF"/>
                      </a:solidFill>
                      <a:prstDash val="solid"/>
                      <a:round/>
                      <a:headEnd type="none" w="med" len="med"/>
                      <a:tailEnd type="none" w="med" len="med"/>
                    </a:lnT>
                    <a:lnB w="9525" cap="flat" cmpd="sng" algn="ctr">
                      <a:solidFill>
                        <a:srgbClr val="0075BF"/>
                      </a:solidFill>
                      <a:prstDash val="solid"/>
                      <a:round/>
                      <a:headEnd type="none" w="med" len="med"/>
                      <a:tailEnd type="none" w="med" len="med"/>
                    </a:lnB>
                    <a:solidFill>
                      <a:srgbClr val="FFFFFF"/>
                    </a:solidFill>
                  </a:tcPr>
                </a:tc>
                <a:tc>
                  <a:txBody>
                    <a:bodyPr/>
                    <a:lstStyle/>
                    <a:p>
                      <a:pPr algn="ctr"/>
                      <a:endParaRPr lang="nl-NL" sz="1700" dirty="0">
                        <a:solidFill>
                          <a:srgbClr val="0075BF"/>
                        </a:solidFill>
                        <a:latin typeface="Noto Sans" panose="020B0502040504020204" pitchFamily="34" charset="0"/>
                        <a:ea typeface="Noto Sans" panose="020B0502040504020204" pitchFamily="34" charset="0"/>
                        <a:cs typeface="Noto Sans" panose="020B0502040504020204" pitchFamily="34" charset="0"/>
                      </a:endParaRPr>
                    </a:p>
                  </a:txBody>
                  <a:tcPr marL="48000" marR="48000" marT="60960" marB="60960">
                    <a:lnL w="9525" cap="flat" cmpd="sng" algn="ctr">
                      <a:solidFill>
                        <a:srgbClr val="0075BF"/>
                      </a:solidFill>
                      <a:prstDash val="solid"/>
                      <a:round/>
                      <a:headEnd type="none" w="med" len="med"/>
                      <a:tailEnd type="none" w="med" len="med"/>
                    </a:lnL>
                    <a:lnR w="9525" cap="flat" cmpd="sng" algn="ctr">
                      <a:solidFill>
                        <a:srgbClr val="0075BF"/>
                      </a:solidFill>
                      <a:prstDash val="solid"/>
                      <a:round/>
                      <a:headEnd type="none" w="med" len="med"/>
                      <a:tailEnd type="none" w="med" len="med"/>
                    </a:lnR>
                    <a:lnT w="9525" cap="flat" cmpd="sng" algn="ctr">
                      <a:solidFill>
                        <a:srgbClr val="0075BF"/>
                      </a:solidFill>
                      <a:prstDash val="solid"/>
                      <a:round/>
                      <a:headEnd type="none" w="med" len="med"/>
                      <a:tailEnd type="none" w="med" len="med"/>
                    </a:lnT>
                    <a:lnB w="9525" cap="flat" cmpd="sng" algn="ctr">
                      <a:solidFill>
                        <a:srgbClr val="0075BF"/>
                      </a:solidFill>
                      <a:prstDash val="solid"/>
                      <a:round/>
                      <a:headEnd type="none" w="med" len="med"/>
                      <a:tailEnd type="none" w="med" len="med"/>
                    </a:lnB>
                    <a:solidFill>
                      <a:srgbClr val="FFFFFF"/>
                    </a:solidFill>
                  </a:tcPr>
                </a:tc>
                <a:tc>
                  <a:txBody>
                    <a:bodyPr/>
                    <a:lstStyle/>
                    <a:p>
                      <a:pPr algn="ctr"/>
                      <a:endParaRPr lang="nl-NL" sz="1700" dirty="0">
                        <a:solidFill>
                          <a:srgbClr val="0075BF"/>
                        </a:solidFill>
                        <a:latin typeface="Noto Sans" panose="020B0502040504020204" pitchFamily="34" charset="0"/>
                        <a:ea typeface="Noto Sans" panose="020B0502040504020204" pitchFamily="34" charset="0"/>
                        <a:cs typeface="Noto Sans" panose="020B0502040504020204" pitchFamily="34" charset="0"/>
                      </a:endParaRPr>
                    </a:p>
                  </a:txBody>
                  <a:tcPr marL="48000" marR="48000" marT="60960" marB="60960">
                    <a:lnL w="9525" cap="flat" cmpd="sng" algn="ctr">
                      <a:solidFill>
                        <a:srgbClr val="0075BF"/>
                      </a:solidFill>
                      <a:prstDash val="solid"/>
                      <a:round/>
                      <a:headEnd type="none" w="med" len="med"/>
                      <a:tailEnd type="none" w="med" len="med"/>
                    </a:lnL>
                    <a:lnR w="9525" cap="flat" cmpd="sng" algn="ctr">
                      <a:solidFill>
                        <a:srgbClr val="0075BF"/>
                      </a:solidFill>
                      <a:prstDash val="solid"/>
                      <a:round/>
                      <a:headEnd type="none" w="med" len="med"/>
                      <a:tailEnd type="none" w="med" len="med"/>
                    </a:lnR>
                    <a:lnT w="9525" cap="flat" cmpd="sng" algn="ctr">
                      <a:solidFill>
                        <a:srgbClr val="0075BF"/>
                      </a:solidFill>
                      <a:prstDash val="solid"/>
                      <a:round/>
                      <a:headEnd type="none" w="med" len="med"/>
                      <a:tailEnd type="none" w="med" len="med"/>
                    </a:lnT>
                    <a:lnB w="9525" cap="flat" cmpd="sng" algn="ctr">
                      <a:solidFill>
                        <a:srgbClr val="0075BF"/>
                      </a:solidFill>
                      <a:prstDash val="solid"/>
                      <a:round/>
                      <a:headEnd type="none" w="med" len="med"/>
                      <a:tailEnd type="none" w="med" len="med"/>
                    </a:lnB>
                    <a:solidFill>
                      <a:srgbClr val="FFFFFF"/>
                    </a:solidFill>
                  </a:tcPr>
                </a:tc>
                <a:tc gridSpan="2">
                  <a:txBody>
                    <a:bodyPr/>
                    <a:lstStyle/>
                    <a:p>
                      <a:pPr algn="ctr"/>
                      <a:endParaRPr lang="nl-NL" sz="1700" dirty="0">
                        <a:solidFill>
                          <a:srgbClr val="0075BF"/>
                        </a:solidFill>
                        <a:latin typeface="Noto Sans" panose="020B0502040504020204" pitchFamily="34" charset="0"/>
                        <a:ea typeface="Noto Sans" panose="020B0502040504020204" pitchFamily="34" charset="0"/>
                        <a:cs typeface="Noto Sans" panose="020B0502040504020204" pitchFamily="34" charset="0"/>
                      </a:endParaRPr>
                    </a:p>
                  </a:txBody>
                  <a:tcPr marL="48000" marR="48000" marT="60960" marB="60960">
                    <a:lnL w="9525" cap="flat" cmpd="sng" algn="ctr">
                      <a:solidFill>
                        <a:srgbClr val="0075BF"/>
                      </a:solidFill>
                      <a:prstDash val="solid"/>
                      <a:round/>
                      <a:headEnd type="none" w="med" len="med"/>
                      <a:tailEnd type="none" w="med" len="med"/>
                    </a:lnL>
                    <a:lnR w="9525" cap="flat" cmpd="sng" algn="ctr">
                      <a:solidFill>
                        <a:srgbClr val="0075BF"/>
                      </a:solidFill>
                      <a:prstDash val="solid"/>
                      <a:round/>
                      <a:headEnd type="none" w="med" len="med"/>
                      <a:tailEnd type="none" w="med" len="med"/>
                    </a:lnR>
                    <a:lnT w="9525" cap="flat" cmpd="sng" algn="ctr">
                      <a:solidFill>
                        <a:srgbClr val="0075BF"/>
                      </a:solidFill>
                      <a:prstDash val="solid"/>
                      <a:round/>
                      <a:headEnd type="none" w="med" len="med"/>
                      <a:tailEnd type="none" w="med" len="med"/>
                    </a:lnT>
                    <a:lnB w="9525" cap="flat" cmpd="sng" algn="ctr">
                      <a:solidFill>
                        <a:srgbClr val="0075BF"/>
                      </a:solidFill>
                      <a:prstDash val="solid"/>
                      <a:round/>
                      <a:headEnd type="none" w="med" len="med"/>
                      <a:tailEnd type="none" w="med" len="med"/>
                    </a:lnB>
                    <a:solidFill>
                      <a:srgbClr val="FFFFFF"/>
                    </a:solidFill>
                  </a:tcPr>
                </a:tc>
                <a:tc hMerge="1">
                  <a:txBody>
                    <a:bodyPr/>
                    <a:lstStyle/>
                    <a:p>
                      <a:endParaRPr lang="nl-NL"/>
                    </a:p>
                  </a:txBody>
                  <a:tcPr/>
                </a:tc>
                <a:tc>
                  <a:txBody>
                    <a:bodyPr/>
                    <a:lstStyle/>
                    <a:p>
                      <a:pPr algn="ctr"/>
                      <a:endParaRPr lang="nl-NL" sz="1700" dirty="0">
                        <a:solidFill>
                          <a:srgbClr val="0075BF"/>
                        </a:solidFill>
                        <a:latin typeface="Noto Sans" panose="020B0502040504020204" pitchFamily="34" charset="0"/>
                        <a:ea typeface="Noto Sans" panose="020B0502040504020204" pitchFamily="34" charset="0"/>
                        <a:cs typeface="Noto Sans" panose="020B0502040504020204" pitchFamily="34" charset="0"/>
                      </a:endParaRPr>
                    </a:p>
                  </a:txBody>
                  <a:tcPr marL="48000" marR="48000" marT="60960" marB="60960">
                    <a:lnL w="9525" cap="flat" cmpd="sng" algn="ctr">
                      <a:solidFill>
                        <a:srgbClr val="0075BF"/>
                      </a:solidFill>
                      <a:prstDash val="solid"/>
                      <a:round/>
                      <a:headEnd type="none" w="med" len="med"/>
                      <a:tailEnd type="none" w="med" len="med"/>
                    </a:lnL>
                    <a:lnR w="28575" cap="flat" cmpd="sng" algn="ctr">
                      <a:solidFill>
                        <a:srgbClr val="0075BF"/>
                      </a:solidFill>
                      <a:prstDash val="solid"/>
                      <a:round/>
                      <a:headEnd type="none" w="med" len="med"/>
                      <a:tailEnd type="none" w="med" len="med"/>
                    </a:lnR>
                    <a:lnT w="9525" cap="flat" cmpd="sng" algn="ctr">
                      <a:solidFill>
                        <a:srgbClr val="0075BF"/>
                      </a:solidFill>
                      <a:prstDash val="solid"/>
                      <a:round/>
                      <a:headEnd type="none" w="med" len="med"/>
                      <a:tailEnd type="none" w="med" len="med"/>
                    </a:lnT>
                    <a:lnB w="9525" cap="flat" cmpd="sng" algn="ctr">
                      <a:solidFill>
                        <a:srgbClr val="0075BF"/>
                      </a:solidFill>
                      <a:prstDash val="solid"/>
                      <a:round/>
                      <a:headEnd type="none" w="med" len="med"/>
                      <a:tailEnd type="none" w="med" len="med"/>
                    </a:lnB>
                    <a:solidFill>
                      <a:srgbClr val="FFFFFF"/>
                    </a:solidFill>
                  </a:tcPr>
                </a:tc>
                <a:tc>
                  <a:txBody>
                    <a:bodyPr/>
                    <a:lstStyle/>
                    <a:p>
                      <a:pPr algn="ctr"/>
                      <a:endParaRPr lang="nl-NL" sz="1700" dirty="0">
                        <a:solidFill>
                          <a:srgbClr val="0075BF"/>
                        </a:solidFill>
                        <a:latin typeface="Noto Sans" panose="020B0502040504020204" pitchFamily="34" charset="0"/>
                        <a:ea typeface="Noto Sans" panose="020B0502040504020204" pitchFamily="34" charset="0"/>
                        <a:cs typeface="Noto Sans" panose="020B0502040504020204" pitchFamily="34" charset="0"/>
                      </a:endParaRPr>
                    </a:p>
                  </a:txBody>
                  <a:tcPr marL="48000" marR="48000" marT="60960" marB="60960">
                    <a:lnL w="28575" cap="flat" cmpd="sng" algn="ctr">
                      <a:solidFill>
                        <a:srgbClr val="0075BF"/>
                      </a:solidFill>
                      <a:prstDash val="solid"/>
                      <a:round/>
                      <a:headEnd type="none" w="med" len="med"/>
                      <a:tailEnd type="none" w="med" len="med"/>
                    </a:lnL>
                    <a:lnR w="9525" cap="flat" cmpd="sng" algn="ctr">
                      <a:solidFill>
                        <a:srgbClr val="0075BF"/>
                      </a:solidFill>
                      <a:prstDash val="solid"/>
                      <a:round/>
                      <a:headEnd type="none" w="med" len="med"/>
                      <a:tailEnd type="none" w="med" len="med"/>
                    </a:lnR>
                    <a:lnT w="9525" cap="flat" cmpd="sng" algn="ctr">
                      <a:solidFill>
                        <a:srgbClr val="0075BF"/>
                      </a:solidFill>
                      <a:prstDash val="solid"/>
                      <a:round/>
                      <a:headEnd type="none" w="med" len="med"/>
                      <a:tailEnd type="none" w="med" len="med"/>
                    </a:lnT>
                    <a:lnB w="9525" cap="flat" cmpd="sng" algn="ctr">
                      <a:solidFill>
                        <a:srgbClr val="0075BF"/>
                      </a:solidFill>
                      <a:prstDash val="solid"/>
                      <a:round/>
                      <a:headEnd type="none" w="med" len="med"/>
                      <a:tailEnd type="none" w="med" len="med"/>
                    </a:lnB>
                    <a:solidFill>
                      <a:srgbClr val="FFFFFF"/>
                    </a:solidFill>
                  </a:tcPr>
                </a:tc>
                <a:tc>
                  <a:txBody>
                    <a:bodyPr/>
                    <a:lstStyle/>
                    <a:p>
                      <a:pPr algn="ctr"/>
                      <a:endParaRPr lang="nl-NL" sz="1700" dirty="0">
                        <a:solidFill>
                          <a:srgbClr val="0075BF"/>
                        </a:solidFill>
                        <a:latin typeface="Noto Sans" panose="020B0502040504020204" pitchFamily="34" charset="0"/>
                        <a:ea typeface="Noto Sans" panose="020B0502040504020204" pitchFamily="34" charset="0"/>
                        <a:cs typeface="Noto Sans" panose="020B0502040504020204" pitchFamily="34" charset="0"/>
                      </a:endParaRPr>
                    </a:p>
                  </a:txBody>
                  <a:tcPr marL="48000" marR="48000" marT="60960" marB="60960">
                    <a:lnL w="9525" cap="flat" cmpd="sng" algn="ctr">
                      <a:solidFill>
                        <a:srgbClr val="0075BF"/>
                      </a:solidFill>
                      <a:prstDash val="solid"/>
                      <a:round/>
                      <a:headEnd type="none" w="med" len="med"/>
                      <a:tailEnd type="none" w="med" len="med"/>
                    </a:lnL>
                    <a:lnR w="9525" cap="flat" cmpd="sng" algn="ctr">
                      <a:solidFill>
                        <a:srgbClr val="0075BF"/>
                      </a:solidFill>
                      <a:prstDash val="solid"/>
                      <a:round/>
                      <a:headEnd type="none" w="med" len="med"/>
                      <a:tailEnd type="none" w="med" len="med"/>
                    </a:lnR>
                    <a:lnT w="9525" cap="flat" cmpd="sng" algn="ctr">
                      <a:solidFill>
                        <a:srgbClr val="0075BF"/>
                      </a:solidFill>
                      <a:prstDash val="solid"/>
                      <a:round/>
                      <a:headEnd type="none" w="med" len="med"/>
                      <a:tailEnd type="none" w="med" len="med"/>
                    </a:lnT>
                    <a:lnB w="9525" cap="flat" cmpd="sng" algn="ctr">
                      <a:solidFill>
                        <a:srgbClr val="0075BF"/>
                      </a:solidFill>
                      <a:prstDash val="solid"/>
                      <a:round/>
                      <a:headEnd type="none" w="med" len="med"/>
                      <a:tailEnd type="none" w="med" len="med"/>
                    </a:lnB>
                    <a:solidFill>
                      <a:srgbClr val="FFFFFF"/>
                    </a:solidFill>
                  </a:tcPr>
                </a:tc>
                <a:tc>
                  <a:txBody>
                    <a:bodyPr/>
                    <a:lstStyle/>
                    <a:p>
                      <a:pPr algn="ctr"/>
                      <a:endParaRPr lang="nl-NL" sz="1700" dirty="0">
                        <a:solidFill>
                          <a:srgbClr val="0075BF"/>
                        </a:solidFill>
                        <a:latin typeface="Noto Sans" panose="020B0502040504020204" pitchFamily="34" charset="0"/>
                        <a:ea typeface="Noto Sans" panose="020B0502040504020204" pitchFamily="34" charset="0"/>
                        <a:cs typeface="Noto Sans" panose="020B0502040504020204" pitchFamily="34" charset="0"/>
                      </a:endParaRPr>
                    </a:p>
                  </a:txBody>
                  <a:tcPr marL="48000" marR="48000" marT="60960" marB="60960">
                    <a:lnL w="9525" cap="flat" cmpd="sng" algn="ctr">
                      <a:solidFill>
                        <a:srgbClr val="0075BF"/>
                      </a:solidFill>
                      <a:prstDash val="solid"/>
                      <a:round/>
                      <a:headEnd type="none" w="med" len="med"/>
                      <a:tailEnd type="none" w="med" len="med"/>
                    </a:lnL>
                    <a:lnR w="9525" cap="flat" cmpd="sng" algn="ctr">
                      <a:solidFill>
                        <a:srgbClr val="0075BF"/>
                      </a:solidFill>
                      <a:prstDash val="solid"/>
                      <a:round/>
                      <a:headEnd type="none" w="med" len="med"/>
                      <a:tailEnd type="none" w="med" len="med"/>
                    </a:lnR>
                    <a:lnT w="9525" cap="flat" cmpd="sng" algn="ctr">
                      <a:solidFill>
                        <a:srgbClr val="0075BF"/>
                      </a:solidFill>
                      <a:prstDash val="solid"/>
                      <a:round/>
                      <a:headEnd type="none" w="med" len="med"/>
                      <a:tailEnd type="none" w="med" len="med"/>
                    </a:lnT>
                    <a:lnB w="9525" cap="flat" cmpd="sng" algn="ctr">
                      <a:solidFill>
                        <a:srgbClr val="0075BF"/>
                      </a:solidFill>
                      <a:prstDash val="solid"/>
                      <a:round/>
                      <a:headEnd type="none" w="med" len="med"/>
                      <a:tailEnd type="none" w="med" len="med"/>
                    </a:lnB>
                    <a:solidFill>
                      <a:srgbClr val="FFFFFF"/>
                    </a:solidFill>
                  </a:tcPr>
                </a:tc>
                <a:tc>
                  <a:txBody>
                    <a:bodyPr/>
                    <a:lstStyle/>
                    <a:p>
                      <a:pPr algn="ctr"/>
                      <a:endParaRPr lang="nl-NL" sz="1700" dirty="0">
                        <a:solidFill>
                          <a:srgbClr val="0075BF"/>
                        </a:solidFill>
                        <a:latin typeface="Noto Sans" panose="020B0502040504020204" pitchFamily="34" charset="0"/>
                        <a:ea typeface="Noto Sans" panose="020B0502040504020204" pitchFamily="34" charset="0"/>
                        <a:cs typeface="Noto Sans" panose="020B0502040504020204" pitchFamily="34" charset="0"/>
                      </a:endParaRPr>
                    </a:p>
                  </a:txBody>
                  <a:tcPr marL="48000" marR="48000" marT="60960" marB="60960">
                    <a:lnL w="9525" cap="flat" cmpd="sng" algn="ctr">
                      <a:solidFill>
                        <a:srgbClr val="0075BF"/>
                      </a:solidFill>
                      <a:prstDash val="solid"/>
                      <a:round/>
                      <a:headEnd type="none" w="med" len="med"/>
                      <a:tailEnd type="none" w="med" len="med"/>
                    </a:lnL>
                    <a:lnR w="9525" cap="flat" cmpd="sng" algn="ctr">
                      <a:solidFill>
                        <a:srgbClr val="0075BF"/>
                      </a:solidFill>
                      <a:prstDash val="solid"/>
                      <a:round/>
                      <a:headEnd type="none" w="med" len="med"/>
                      <a:tailEnd type="none" w="med" len="med"/>
                    </a:lnR>
                    <a:lnT w="9525" cap="flat" cmpd="sng" algn="ctr">
                      <a:solidFill>
                        <a:srgbClr val="0075BF"/>
                      </a:solidFill>
                      <a:prstDash val="solid"/>
                      <a:round/>
                      <a:headEnd type="none" w="med" len="med"/>
                      <a:tailEnd type="none" w="med" len="med"/>
                    </a:lnT>
                    <a:lnB w="9525" cap="flat" cmpd="sng" algn="ctr">
                      <a:solidFill>
                        <a:srgbClr val="0075BF"/>
                      </a:solidFill>
                      <a:prstDash val="solid"/>
                      <a:round/>
                      <a:headEnd type="none" w="med" len="med"/>
                      <a:tailEnd type="none" w="med" len="med"/>
                    </a:lnB>
                    <a:solidFill>
                      <a:srgbClr val="FFFFFF"/>
                    </a:solidFill>
                  </a:tcPr>
                </a:tc>
                <a:extLst>
                  <a:ext uri="{0D108BD9-81ED-4DB2-BD59-A6C34878D82A}">
                    <a16:rowId xmlns:a16="http://schemas.microsoft.com/office/drawing/2014/main" val="10009"/>
                  </a:ext>
                </a:extLst>
              </a:tr>
            </a:tbl>
          </a:graphicData>
        </a:graphic>
      </p:graphicFrame>
      <p:pic>
        <p:nvPicPr>
          <p:cNvPr id="10" name="Tijdelijke aanduiding voor afbeelding 5" descr="21-dreamstime_12181875">
            <a:extLst>
              <a:ext uri="{FF2B5EF4-FFF2-40B4-BE49-F238E27FC236}">
                <a16:creationId xmlns:a16="http://schemas.microsoft.com/office/drawing/2014/main" id="{73F0B842-F4B8-26B0-AA6E-48FC6257CC56}"/>
              </a:ext>
            </a:extLst>
          </p:cNvPr>
          <p:cNvPicPr>
            <a:picLocks noGrp="1"/>
          </p:cNvPicPr>
          <p:nvPr>
            <p:ph type="pic" idx="1"/>
          </p:nvPr>
        </p:nvPicPr>
        <p:blipFill>
          <a:blip r:embed="rId4" cstate="print">
            <a:extLst>
              <a:ext uri="{28A0092B-C50C-407E-A947-70E740481C1C}">
                <a14:useLocalDpi xmlns:a14="http://schemas.microsoft.com/office/drawing/2010/main" val="0"/>
              </a:ext>
            </a:extLst>
          </a:blip>
          <a:srcRect t="1675" b="1675"/>
          <a:stretch>
            <a:fillRect/>
          </a:stretch>
        </p:blipFill>
        <p:spPr bwMode="auto">
          <a:xfrm>
            <a:off x="8399395" y="1371141"/>
            <a:ext cx="2628821" cy="3092371"/>
          </a:xfrm>
          <a:prstGeom prst="rect">
            <a:avLst/>
          </a:prstGeom>
          <a:noFill/>
          <a:ln>
            <a:noFill/>
          </a:ln>
        </p:spPr>
      </p:pic>
    </p:spTree>
    <p:extLst>
      <p:ext uri="{BB962C8B-B14F-4D97-AF65-F5344CB8AC3E}">
        <p14:creationId xmlns:p14="http://schemas.microsoft.com/office/powerpoint/2010/main" val="182417172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Afbeelding 5">
            <a:extLst>
              <a:ext uri="{FF2B5EF4-FFF2-40B4-BE49-F238E27FC236}">
                <a16:creationId xmlns:a16="http://schemas.microsoft.com/office/drawing/2014/main" id="{03BDEA09-0237-4E10-B127-55BD0C780A3F}"/>
              </a:ext>
            </a:extLst>
          </p:cNvPr>
          <p:cNvPicPr>
            <a:picLocks noChangeAspect="1"/>
          </p:cNvPicPr>
          <p:nvPr/>
        </p:nvPicPr>
        <p:blipFill>
          <a:blip r:embed="rId3"/>
          <a:srcRect t="2204"/>
          <a:stretch/>
        </p:blipFill>
        <p:spPr>
          <a:xfrm>
            <a:off x="1862017" y="479685"/>
            <a:ext cx="8467965" cy="5944670"/>
          </a:xfrm>
          <a:prstGeom prst="rect">
            <a:avLst/>
          </a:prstGeom>
        </p:spPr>
      </p:pic>
      <p:cxnSp>
        <p:nvCxnSpPr>
          <p:cNvPr id="4" name="Kromme verbindingslijn 3"/>
          <p:cNvCxnSpPr/>
          <p:nvPr/>
        </p:nvCxnSpPr>
        <p:spPr>
          <a:xfrm rot="10800000" flipV="1">
            <a:off x="2940786" y="4330512"/>
            <a:ext cx="2074423" cy="1376984"/>
          </a:xfrm>
          <a:prstGeom prst="curvedConnector3">
            <a:avLst/>
          </a:prstGeom>
          <a:ln>
            <a:solidFill>
              <a:srgbClr val="FF0000"/>
            </a:solidFill>
            <a:tailEnd type="arrow"/>
          </a:ln>
        </p:spPr>
        <p:style>
          <a:lnRef idx="2">
            <a:schemeClr val="accent2"/>
          </a:lnRef>
          <a:fillRef idx="0">
            <a:schemeClr val="accent2"/>
          </a:fillRef>
          <a:effectRef idx="1">
            <a:schemeClr val="accent2"/>
          </a:effectRef>
          <a:fontRef idx="minor">
            <a:schemeClr val="tx1"/>
          </a:fontRef>
        </p:style>
      </p:cxnSp>
    </p:spTree>
    <p:extLst>
      <p:ext uri="{BB962C8B-B14F-4D97-AF65-F5344CB8AC3E}">
        <p14:creationId xmlns:p14="http://schemas.microsoft.com/office/powerpoint/2010/main" val="298283606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Afbeelding 5">
            <a:extLst>
              <a:ext uri="{FF2B5EF4-FFF2-40B4-BE49-F238E27FC236}">
                <a16:creationId xmlns:a16="http://schemas.microsoft.com/office/drawing/2014/main" id="{03BDEA09-0237-4E10-B127-55BD0C780A3F}"/>
              </a:ext>
            </a:extLst>
          </p:cNvPr>
          <p:cNvPicPr>
            <a:picLocks noChangeAspect="1"/>
          </p:cNvPicPr>
          <p:nvPr/>
        </p:nvPicPr>
        <p:blipFill>
          <a:blip r:embed="rId3"/>
          <a:srcRect t="1959"/>
          <a:stretch/>
        </p:blipFill>
        <p:spPr>
          <a:xfrm>
            <a:off x="477925" y="434045"/>
            <a:ext cx="8511092" cy="5989910"/>
          </a:xfrm>
          <a:prstGeom prst="rect">
            <a:avLst/>
          </a:prstGeom>
        </p:spPr>
      </p:pic>
      <p:cxnSp>
        <p:nvCxnSpPr>
          <p:cNvPr id="4" name="Kromme verbindingslijn 3"/>
          <p:cNvCxnSpPr>
            <a:cxnSpLocks/>
          </p:cNvCxnSpPr>
          <p:nvPr/>
        </p:nvCxnSpPr>
        <p:spPr>
          <a:xfrm flipV="1">
            <a:off x="6096000" y="2386739"/>
            <a:ext cx="2893017" cy="1922711"/>
          </a:xfrm>
          <a:prstGeom prst="curvedConnector3">
            <a:avLst/>
          </a:prstGeom>
          <a:ln>
            <a:solidFill>
              <a:srgbClr val="FF0000"/>
            </a:solidFill>
            <a:tailEnd type="arrow"/>
          </a:ln>
        </p:spPr>
        <p:style>
          <a:lnRef idx="2">
            <a:schemeClr val="accent2"/>
          </a:lnRef>
          <a:fillRef idx="0">
            <a:schemeClr val="accent2"/>
          </a:fillRef>
          <a:effectRef idx="1">
            <a:schemeClr val="accent2"/>
          </a:effectRef>
          <a:fontRef idx="minor">
            <a:schemeClr val="tx1"/>
          </a:fontRef>
        </p:style>
      </p:cxnSp>
      <p:sp>
        <p:nvSpPr>
          <p:cNvPr id="2" name="Tekstvak 1">
            <a:extLst>
              <a:ext uri="{FF2B5EF4-FFF2-40B4-BE49-F238E27FC236}">
                <a16:creationId xmlns:a16="http://schemas.microsoft.com/office/drawing/2014/main" id="{B18C6DDE-154F-4309-FFC8-2FF8CDD8A154}"/>
              </a:ext>
            </a:extLst>
          </p:cNvPr>
          <p:cNvSpPr txBox="1"/>
          <p:nvPr/>
        </p:nvSpPr>
        <p:spPr>
          <a:xfrm>
            <a:off x="8989017" y="1610099"/>
            <a:ext cx="2665708" cy="3785652"/>
          </a:xfrm>
          <a:prstGeom prst="rect">
            <a:avLst/>
          </a:prstGeom>
          <a:noFill/>
          <a:ln>
            <a:solidFill>
              <a:srgbClr val="004876"/>
            </a:solidFill>
          </a:ln>
        </p:spPr>
        <p:txBody>
          <a:bodyPr wrap="square" rtlCol="0">
            <a:spAutoFit/>
          </a:bodyPr>
          <a:lstStyle/>
          <a:p>
            <a:pPr marL="342900" indent="-342900">
              <a:buFont typeface="Arial" panose="020B0604020202020204" pitchFamily="34" charset="0"/>
              <a:buChar char="•"/>
            </a:pPr>
            <a:r>
              <a:rPr lang="nl-NL" sz="2400" b="1" dirty="0">
                <a:solidFill>
                  <a:srgbClr val="004876"/>
                </a:solidFill>
                <a:latin typeface="Noto Sans" panose="020B0502040504020204" pitchFamily="34" charset="0"/>
                <a:ea typeface="Noto Sans" panose="020B0502040504020204" pitchFamily="34" charset="0"/>
                <a:cs typeface="Noto Sans" panose="020B0502040504020204" pitchFamily="34" charset="0"/>
              </a:rPr>
              <a:t>stijging van het </a:t>
            </a:r>
            <a:r>
              <a:rPr lang="nl-NL" sz="2400" b="1" dirty="0" err="1">
                <a:solidFill>
                  <a:srgbClr val="004876"/>
                </a:solidFill>
                <a:latin typeface="Noto Sans" panose="020B0502040504020204" pitchFamily="34" charset="0"/>
                <a:ea typeface="Noto Sans" panose="020B0502040504020204" pitchFamily="34" charset="0"/>
                <a:cs typeface="Noto Sans" panose="020B0502040504020204" pitchFamily="34" charset="0"/>
              </a:rPr>
              <a:t>creat</a:t>
            </a:r>
            <a:r>
              <a:rPr lang="nl-NL" sz="2400" b="1" dirty="0">
                <a:solidFill>
                  <a:srgbClr val="004876"/>
                </a:solidFill>
                <a:latin typeface="Noto Sans" panose="020B0502040504020204" pitchFamily="34" charset="0"/>
                <a:ea typeface="Noto Sans" panose="020B0502040504020204" pitchFamily="34" charset="0"/>
                <a:cs typeface="Noto Sans" panose="020B0502040504020204" pitchFamily="34" charset="0"/>
              </a:rPr>
              <a:t> ≥ 25 µmol/L binnen 48 uur; of</a:t>
            </a:r>
          </a:p>
          <a:p>
            <a:pPr marL="342900" indent="-342900">
              <a:buFont typeface="Arial" panose="020B0604020202020204" pitchFamily="34" charset="0"/>
              <a:buChar char="•"/>
            </a:pPr>
            <a:r>
              <a:rPr lang="nl-NL" sz="2400" b="1" dirty="0">
                <a:solidFill>
                  <a:srgbClr val="004876"/>
                </a:solidFill>
                <a:latin typeface="Noto Sans" panose="020B0502040504020204" pitchFamily="34" charset="0"/>
                <a:ea typeface="Noto Sans" panose="020B0502040504020204" pitchFamily="34" charset="0"/>
                <a:cs typeface="Noto Sans" panose="020B0502040504020204" pitchFamily="34" charset="0"/>
              </a:rPr>
              <a:t>stijging van het </a:t>
            </a:r>
            <a:r>
              <a:rPr lang="nl-NL" sz="2400" b="1" dirty="0" err="1">
                <a:solidFill>
                  <a:srgbClr val="004876"/>
                </a:solidFill>
                <a:latin typeface="Noto Sans" panose="020B0502040504020204" pitchFamily="34" charset="0"/>
                <a:ea typeface="Noto Sans" panose="020B0502040504020204" pitchFamily="34" charset="0"/>
                <a:cs typeface="Noto Sans" panose="020B0502040504020204" pitchFamily="34" charset="0"/>
              </a:rPr>
              <a:t>creat</a:t>
            </a:r>
            <a:r>
              <a:rPr lang="nl-NL" sz="2400" b="1" dirty="0">
                <a:solidFill>
                  <a:srgbClr val="004876"/>
                </a:solidFill>
                <a:latin typeface="Noto Sans" panose="020B0502040504020204" pitchFamily="34" charset="0"/>
                <a:ea typeface="Noto Sans" panose="020B0502040504020204" pitchFamily="34" charset="0"/>
                <a:cs typeface="Noto Sans" panose="020B0502040504020204" pitchFamily="34" charset="0"/>
              </a:rPr>
              <a:t> met meer dan 50% binnen één week</a:t>
            </a:r>
          </a:p>
        </p:txBody>
      </p:sp>
    </p:spTree>
    <p:extLst>
      <p:ext uri="{BB962C8B-B14F-4D97-AF65-F5344CB8AC3E}">
        <p14:creationId xmlns:p14="http://schemas.microsoft.com/office/powerpoint/2010/main" val="37210032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20AA5AC-B52B-4049-8BB2-BBB19DD4E8C2}"/>
              </a:ext>
            </a:extLst>
          </p:cNvPr>
          <p:cNvSpPr>
            <a:spLocks noGrp="1"/>
          </p:cNvSpPr>
          <p:nvPr>
            <p:ph type="title"/>
          </p:nvPr>
        </p:nvSpPr>
        <p:spPr/>
        <p:txBody>
          <a:bodyPr/>
          <a:lstStyle/>
          <a:p>
            <a:r>
              <a:rPr lang="nl-NL" dirty="0"/>
              <a:t>Acute nierinsufficiëntie: let op creatinine!</a:t>
            </a:r>
          </a:p>
        </p:txBody>
      </p:sp>
      <p:sp>
        <p:nvSpPr>
          <p:cNvPr id="3" name="Tijdelijke aanduiding voor inhoud 2">
            <a:extLst>
              <a:ext uri="{FF2B5EF4-FFF2-40B4-BE49-F238E27FC236}">
                <a16:creationId xmlns:a16="http://schemas.microsoft.com/office/drawing/2014/main" id="{98FEC1F6-FBBD-43CA-9092-50778A5F9F31}"/>
              </a:ext>
            </a:extLst>
          </p:cNvPr>
          <p:cNvSpPr>
            <a:spLocks noGrp="1"/>
          </p:cNvSpPr>
          <p:nvPr>
            <p:ph idx="1"/>
          </p:nvPr>
        </p:nvSpPr>
        <p:spPr/>
        <p:txBody>
          <a:bodyPr>
            <a:normAutofit/>
          </a:bodyPr>
          <a:lstStyle/>
          <a:p>
            <a:pPr>
              <a:lnSpc>
                <a:spcPct val="110000"/>
              </a:lnSpc>
            </a:pPr>
            <a:r>
              <a:rPr lang="nl-NL" b="1" dirty="0"/>
              <a:t>We verwijderen mijn 2 nieren</a:t>
            </a:r>
          </a:p>
          <a:p>
            <a:pPr lvl="1">
              <a:lnSpc>
                <a:spcPct val="110000"/>
              </a:lnSpc>
            </a:pPr>
            <a:r>
              <a:rPr lang="nl-NL" dirty="0"/>
              <a:t>T=vandaag	Creatinine 100 </a:t>
            </a:r>
            <a:r>
              <a:rPr lang="nl-NL" dirty="0" err="1"/>
              <a:t>umol</a:t>
            </a:r>
            <a:r>
              <a:rPr lang="nl-NL" dirty="0"/>
              <a:t>/L	</a:t>
            </a:r>
            <a:r>
              <a:rPr lang="nl-NL" dirty="0">
                <a:solidFill>
                  <a:schemeClr val="accent3"/>
                </a:solidFill>
              </a:rPr>
              <a:t>CDK-EPI 80</a:t>
            </a:r>
            <a:r>
              <a:rPr lang="nl-NL" dirty="0"/>
              <a:t>	</a:t>
            </a:r>
            <a:r>
              <a:rPr lang="nl-NL" u="sng" dirty="0"/>
              <a:t>ECHT</a:t>
            </a:r>
            <a:r>
              <a:rPr lang="nl-NL" dirty="0"/>
              <a:t> ~ 80</a:t>
            </a:r>
          </a:p>
          <a:p>
            <a:pPr lvl="1">
              <a:lnSpc>
                <a:spcPct val="110000"/>
              </a:lnSpc>
            </a:pPr>
            <a:r>
              <a:rPr lang="nl-NL" dirty="0"/>
              <a:t>T=morgen	Creatinine 300 </a:t>
            </a:r>
            <a:r>
              <a:rPr lang="nl-NL" dirty="0" err="1"/>
              <a:t>umol</a:t>
            </a:r>
            <a:r>
              <a:rPr lang="nl-NL" dirty="0"/>
              <a:t>/L	</a:t>
            </a:r>
            <a:r>
              <a:rPr lang="nl-NL" dirty="0">
                <a:solidFill>
                  <a:srgbClr val="FF0000"/>
                </a:solidFill>
              </a:rPr>
              <a:t>CKD-EPI 25</a:t>
            </a:r>
            <a:r>
              <a:rPr lang="nl-NL" dirty="0"/>
              <a:t>	ECHT ~ 0</a:t>
            </a:r>
          </a:p>
          <a:p>
            <a:pPr marL="0" indent="0">
              <a:lnSpc>
                <a:spcPct val="110000"/>
              </a:lnSpc>
              <a:buNone/>
            </a:pPr>
            <a:r>
              <a:rPr lang="nl-NL" dirty="0"/>
              <a:t>	</a:t>
            </a:r>
          </a:p>
          <a:p>
            <a:pPr>
              <a:lnSpc>
                <a:spcPct val="110000"/>
              </a:lnSpc>
            </a:pPr>
            <a:r>
              <a:rPr lang="nl-NL" b="1" dirty="0"/>
              <a:t>We amputeren een been bij een patiënt </a:t>
            </a:r>
          </a:p>
          <a:p>
            <a:pPr lvl="1">
              <a:lnSpc>
                <a:spcPct val="110000"/>
              </a:lnSpc>
            </a:pPr>
            <a:r>
              <a:rPr lang="nl-NL" dirty="0"/>
              <a:t>T=vandaag	Creatinine 160 </a:t>
            </a:r>
            <a:r>
              <a:rPr lang="nl-NL" dirty="0" err="1"/>
              <a:t>umol</a:t>
            </a:r>
            <a:r>
              <a:rPr lang="nl-NL" dirty="0"/>
              <a:t>/L	</a:t>
            </a:r>
            <a:r>
              <a:rPr lang="nl-NL" dirty="0">
                <a:solidFill>
                  <a:schemeClr val="accent3"/>
                </a:solidFill>
              </a:rPr>
              <a:t>CKD-EPI 45	</a:t>
            </a:r>
            <a:r>
              <a:rPr lang="nl-NL" u="sng" dirty="0"/>
              <a:t>ECHT ~ 45</a:t>
            </a:r>
          </a:p>
          <a:p>
            <a:pPr lvl="1">
              <a:lnSpc>
                <a:spcPct val="110000"/>
              </a:lnSpc>
            </a:pPr>
            <a:r>
              <a:rPr lang="nl-NL" dirty="0"/>
              <a:t>T=morgen	Creatinine 120 </a:t>
            </a:r>
            <a:r>
              <a:rPr lang="nl-NL" dirty="0" err="1"/>
              <a:t>umol</a:t>
            </a:r>
            <a:r>
              <a:rPr lang="nl-NL" dirty="0"/>
              <a:t>/L	</a:t>
            </a:r>
            <a:r>
              <a:rPr lang="nl-NL" dirty="0">
                <a:solidFill>
                  <a:srgbClr val="FF0000"/>
                </a:solidFill>
              </a:rPr>
              <a:t>CKD-EPI 65</a:t>
            </a:r>
            <a:r>
              <a:rPr lang="nl-NL" dirty="0"/>
              <a:t>	</a:t>
            </a:r>
            <a:r>
              <a:rPr lang="nl-NL" u="sng" dirty="0"/>
              <a:t>ECHT ~ 45</a:t>
            </a:r>
          </a:p>
        </p:txBody>
      </p:sp>
    </p:spTree>
    <p:extLst>
      <p:ext uri="{BB962C8B-B14F-4D97-AF65-F5344CB8AC3E}">
        <p14:creationId xmlns:p14="http://schemas.microsoft.com/office/powerpoint/2010/main" val="407857334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TextBox 5"/>
          <p:cNvSpPr txBox="1"/>
          <p:nvPr/>
        </p:nvSpPr>
        <p:spPr>
          <a:xfrm>
            <a:off x="2154634" y="2453860"/>
            <a:ext cx="7882731" cy="874598"/>
          </a:xfrm>
          <a:prstGeom prst="rect">
            <a:avLst/>
          </a:prstGeom>
        </p:spPr>
        <p:txBody>
          <a:bodyPr lIns="0" tIns="0" rIns="0" bIns="0" rtlCol="0" anchor="t">
            <a:spAutoFit/>
          </a:bodyPr>
          <a:lstStyle/>
          <a:p>
            <a:pPr marL="0" marR="0" lvl="0" indent="0" algn="ctr" defTabSz="914400" rtl="0" eaLnBrk="1" fontAlgn="auto" latinLnBrk="0" hangingPunct="1">
              <a:lnSpc>
                <a:spcPts val="7294"/>
              </a:lnSpc>
              <a:spcBef>
                <a:spcPts val="0"/>
              </a:spcBef>
              <a:spcAft>
                <a:spcPts val="0"/>
              </a:spcAft>
              <a:buClrTx/>
              <a:buSzTx/>
              <a:buFontTx/>
              <a:buNone/>
              <a:tabLst/>
              <a:defRPr/>
            </a:pPr>
            <a:r>
              <a:rPr kumimoji="0" lang="nl-NL" sz="5210" b="0" i="0" u="none" strike="noStrike" kern="1200" cap="none" spc="0" normalizeH="0" baseline="0" noProof="0" dirty="0">
                <a:ln>
                  <a:noFill/>
                </a:ln>
                <a:solidFill>
                  <a:srgbClr val="FEFEFD"/>
                </a:solidFill>
                <a:effectLst/>
                <a:uLnTx/>
                <a:uFillTx/>
                <a:latin typeface="Noto Sans"/>
                <a:ea typeface="Noto Sans"/>
                <a:cs typeface="Noto Sans"/>
                <a:sym typeface="Noto Sans"/>
              </a:rPr>
              <a:t>Diagnose CNS</a:t>
            </a:r>
          </a:p>
        </p:txBody>
      </p:sp>
    </p:spTree>
    <p:extLst>
      <p:ext uri="{BB962C8B-B14F-4D97-AF65-F5344CB8AC3E}">
        <p14:creationId xmlns:p14="http://schemas.microsoft.com/office/powerpoint/2010/main" val="411816105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1508" name="Rectangle 2"/>
          <p:cNvSpPr>
            <a:spLocks noGrp="1" noChangeArrowheads="1"/>
          </p:cNvSpPr>
          <p:nvPr>
            <p:ph type="title"/>
          </p:nvPr>
        </p:nvSpPr>
        <p:spPr/>
        <p:txBody>
          <a:bodyPr/>
          <a:lstStyle/>
          <a:p>
            <a:pPr eaLnBrk="1" hangingPunct="1"/>
            <a:r>
              <a:rPr lang="nl-NL" altLang="nl-NL" dirty="0"/>
              <a:t>Diagnose CNS</a:t>
            </a:r>
            <a:endParaRPr lang="en-GB" altLang="nl-NL" dirty="0"/>
          </a:p>
        </p:txBody>
      </p:sp>
      <p:sp>
        <p:nvSpPr>
          <p:cNvPr id="425987" name="Rectangle 3"/>
          <p:cNvSpPr>
            <a:spLocks noGrp="1" noChangeArrowheads="1"/>
          </p:cNvSpPr>
          <p:nvPr>
            <p:ph idx="1"/>
          </p:nvPr>
        </p:nvSpPr>
        <p:spPr>
          <a:xfrm>
            <a:off x="838200" y="1847850"/>
            <a:ext cx="10515600" cy="4351338"/>
          </a:xfrm>
        </p:spPr>
        <p:txBody>
          <a:bodyPr>
            <a:noAutofit/>
          </a:bodyPr>
          <a:lstStyle/>
          <a:p>
            <a:pPr marL="0" indent="0">
              <a:lnSpc>
                <a:spcPct val="70000"/>
              </a:lnSpc>
              <a:buNone/>
              <a:defRPr/>
            </a:pPr>
            <a:r>
              <a:rPr lang="en-US" altLang="nl-NL" sz="2400" u="sng" dirty="0" err="1"/>
              <a:t>Gedurende</a:t>
            </a:r>
            <a:r>
              <a:rPr lang="en-US" altLang="nl-NL" sz="2400" u="sng" dirty="0"/>
              <a:t> 3 </a:t>
            </a:r>
            <a:r>
              <a:rPr lang="en-US" altLang="nl-NL" sz="2400" u="sng" dirty="0" err="1"/>
              <a:t>maanden</a:t>
            </a:r>
            <a:endParaRPr lang="nl-NL" altLang="nl-NL" sz="2400" dirty="0"/>
          </a:p>
          <a:p>
            <a:pPr eaLnBrk="1" hangingPunct="1">
              <a:lnSpc>
                <a:spcPct val="70000"/>
              </a:lnSpc>
              <a:buFont typeface="Wingdings" panose="05000000000000000000" pitchFamily="2" charset="2"/>
              <a:buNone/>
              <a:defRPr/>
            </a:pPr>
            <a:endParaRPr lang="nl-NL" altLang="nl-NL" sz="1500" dirty="0"/>
          </a:p>
          <a:p>
            <a:pPr eaLnBrk="1" hangingPunct="1">
              <a:lnSpc>
                <a:spcPct val="70000"/>
              </a:lnSpc>
              <a:defRPr/>
            </a:pPr>
            <a:r>
              <a:rPr lang="nl-NL" altLang="nl-NL" sz="2400" dirty="0"/>
              <a:t>Verhoogde eiwit (albumine) excretie (ACR)</a:t>
            </a:r>
          </a:p>
          <a:p>
            <a:pPr eaLnBrk="1" hangingPunct="1">
              <a:lnSpc>
                <a:spcPct val="70000"/>
              </a:lnSpc>
              <a:defRPr/>
            </a:pPr>
            <a:endParaRPr lang="nl-NL" altLang="nl-NL" sz="2400" dirty="0"/>
          </a:p>
          <a:p>
            <a:pPr eaLnBrk="1" hangingPunct="1">
              <a:lnSpc>
                <a:spcPct val="70000"/>
              </a:lnSpc>
              <a:buFont typeface="Wingdings" panose="05000000000000000000" pitchFamily="2" charset="2"/>
              <a:buNone/>
              <a:defRPr/>
            </a:pPr>
            <a:r>
              <a:rPr lang="nl-NL" altLang="nl-NL" sz="2400" dirty="0">
                <a:solidFill>
                  <a:schemeClr val="accent2">
                    <a:lumMod val="75000"/>
                  </a:schemeClr>
                </a:solidFill>
              </a:rPr>
              <a:t>en/of</a:t>
            </a:r>
          </a:p>
          <a:p>
            <a:pPr eaLnBrk="1" hangingPunct="1">
              <a:lnSpc>
                <a:spcPct val="70000"/>
              </a:lnSpc>
              <a:buFont typeface="Wingdings" panose="05000000000000000000" pitchFamily="2" charset="2"/>
              <a:buNone/>
              <a:defRPr/>
            </a:pPr>
            <a:endParaRPr lang="nl-NL" altLang="nl-NL" sz="2400" dirty="0"/>
          </a:p>
          <a:p>
            <a:pPr eaLnBrk="1" hangingPunct="1">
              <a:lnSpc>
                <a:spcPct val="70000"/>
              </a:lnSpc>
              <a:defRPr/>
            </a:pPr>
            <a:r>
              <a:rPr lang="nl-NL" altLang="nl-NL" sz="2400" dirty="0"/>
              <a:t>Verminderde nierfunctie: </a:t>
            </a:r>
            <a:r>
              <a:rPr lang="nl-NL" altLang="nl-NL" sz="2400" dirty="0" err="1"/>
              <a:t>eGFR</a:t>
            </a:r>
            <a:r>
              <a:rPr lang="nl-NL" altLang="nl-NL" sz="2400" dirty="0"/>
              <a:t> / creatinineklaring</a:t>
            </a:r>
          </a:p>
          <a:p>
            <a:pPr eaLnBrk="1" hangingPunct="1">
              <a:lnSpc>
                <a:spcPct val="70000"/>
              </a:lnSpc>
              <a:defRPr/>
            </a:pPr>
            <a:endParaRPr lang="nl-NL" altLang="nl-NL" sz="2400" dirty="0">
              <a:solidFill>
                <a:schemeClr val="accent6"/>
              </a:solidFill>
            </a:endParaRPr>
          </a:p>
          <a:p>
            <a:pPr marL="0" indent="0">
              <a:lnSpc>
                <a:spcPct val="70000"/>
              </a:lnSpc>
              <a:buNone/>
              <a:defRPr/>
            </a:pPr>
            <a:r>
              <a:rPr lang="nl-NL" altLang="nl-NL" sz="2400" dirty="0">
                <a:solidFill>
                  <a:schemeClr val="accent2">
                    <a:lumMod val="75000"/>
                  </a:schemeClr>
                </a:solidFill>
              </a:rPr>
              <a:t>en/of</a:t>
            </a:r>
          </a:p>
          <a:p>
            <a:pPr marL="0" indent="0">
              <a:lnSpc>
                <a:spcPct val="70000"/>
              </a:lnSpc>
              <a:buNone/>
              <a:defRPr/>
            </a:pPr>
            <a:endParaRPr lang="nl-NL" altLang="nl-NL" sz="2400" dirty="0"/>
          </a:p>
          <a:p>
            <a:pPr>
              <a:lnSpc>
                <a:spcPct val="70000"/>
              </a:lnSpc>
              <a:defRPr/>
            </a:pPr>
            <a:r>
              <a:rPr lang="nl-NL" altLang="nl-NL" sz="2400" dirty="0"/>
              <a:t>(Specifieke </a:t>
            </a:r>
            <a:r>
              <a:rPr lang="nl-NL" altLang="nl-NL" sz="2400" dirty="0" err="1"/>
              <a:t>sedimentsafwijkingen</a:t>
            </a:r>
            <a:r>
              <a:rPr lang="nl-NL" altLang="nl-NL" sz="2400" dirty="0"/>
              <a:t>)</a:t>
            </a:r>
          </a:p>
          <a:p>
            <a:pPr marL="0" indent="0" eaLnBrk="1" hangingPunct="1">
              <a:lnSpc>
                <a:spcPct val="70000"/>
              </a:lnSpc>
              <a:buNone/>
              <a:defRPr/>
            </a:pPr>
            <a:endParaRPr lang="nl-NL" altLang="nl-NL" sz="2400" dirty="0"/>
          </a:p>
          <a:p>
            <a:pPr lvl="1" eaLnBrk="1" hangingPunct="1">
              <a:lnSpc>
                <a:spcPct val="70000"/>
              </a:lnSpc>
              <a:defRPr/>
            </a:pPr>
            <a:endParaRPr lang="en-GB" altLang="nl-NL" dirty="0"/>
          </a:p>
        </p:txBody>
      </p:sp>
    </p:spTree>
    <p:extLst>
      <p:ext uri="{BB962C8B-B14F-4D97-AF65-F5344CB8AC3E}">
        <p14:creationId xmlns:p14="http://schemas.microsoft.com/office/powerpoint/2010/main" val="107883463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TextBox 5"/>
          <p:cNvSpPr txBox="1"/>
          <p:nvPr/>
        </p:nvSpPr>
        <p:spPr>
          <a:xfrm>
            <a:off x="1260713" y="2523624"/>
            <a:ext cx="9670573" cy="1810752"/>
          </a:xfrm>
          <a:prstGeom prst="rect">
            <a:avLst/>
          </a:prstGeom>
        </p:spPr>
        <p:txBody>
          <a:bodyPr wrap="square" lIns="0" tIns="0" rIns="0" bIns="0" rtlCol="0" anchor="t">
            <a:spAutoFit/>
          </a:bodyPr>
          <a:lstStyle/>
          <a:p>
            <a:pPr marL="0" marR="0" lvl="0" indent="0" algn="ctr" defTabSz="914400" rtl="0" eaLnBrk="1" fontAlgn="auto" latinLnBrk="0" hangingPunct="1">
              <a:lnSpc>
                <a:spcPts val="7294"/>
              </a:lnSpc>
              <a:spcBef>
                <a:spcPts val="0"/>
              </a:spcBef>
              <a:spcAft>
                <a:spcPts val="0"/>
              </a:spcAft>
              <a:buClrTx/>
              <a:buSzTx/>
              <a:buFontTx/>
              <a:buNone/>
              <a:tabLst/>
              <a:defRPr/>
            </a:pPr>
            <a:r>
              <a:rPr kumimoji="0" lang="nl-NL" sz="5210" b="0" i="0" u="none" strike="noStrike" kern="1200" cap="none" spc="0" normalizeH="0" baseline="0" noProof="0" dirty="0">
                <a:ln>
                  <a:noFill/>
                </a:ln>
                <a:solidFill>
                  <a:srgbClr val="FEFEFD"/>
                </a:solidFill>
                <a:effectLst/>
                <a:uLnTx/>
                <a:uFillTx/>
                <a:latin typeface="Noto Sans"/>
                <a:ea typeface="Noto Sans"/>
                <a:cs typeface="Noto Sans"/>
                <a:sym typeface="Noto Sans"/>
              </a:rPr>
              <a:t>De Albumine-Creatinine-Ratio (ACR)</a:t>
            </a:r>
          </a:p>
        </p:txBody>
      </p:sp>
    </p:spTree>
    <p:extLst>
      <p:ext uri="{BB962C8B-B14F-4D97-AF65-F5344CB8AC3E}">
        <p14:creationId xmlns:p14="http://schemas.microsoft.com/office/powerpoint/2010/main" val="109043095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3556" name="Rectangle 2"/>
          <p:cNvSpPr>
            <a:spLocks noGrp="1" noChangeArrowheads="1"/>
          </p:cNvSpPr>
          <p:nvPr>
            <p:ph type="title"/>
          </p:nvPr>
        </p:nvSpPr>
        <p:spPr/>
        <p:txBody>
          <a:bodyPr>
            <a:normAutofit fontScale="90000"/>
          </a:bodyPr>
          <a:lstStyle/>
          <a:p>
            <a:br>
              <a:rPr lang="nl-NL" altLang="nl-NL" dirty="0"/>
            </a:br>
            <a:r>
              <a:rPr lang="nl-NL" altLang="nl-NL" sz="4400" dirty="0" err="1"/>
              <a:t>Albuminurie</a:t>
            </a:r>
            <a:br>
              <a:rPr lang="nl-NL" altLang="nl-NL" dirty="0"/>
            </a:br>
            <a:r>
              <a:rPr lang="nl-NL" altLang="nl-NL" dirty="0"/>
              <a:t> </a:t>
            </a:r>
            <a:r>
              <a:rPr lang="nl-NL" altLang="nl-NL" sz="2800" dirty="0"/>
              <a:t>geen verschil meer man - vrouw / matig - ernstig</a:t>
            </a:r>
            <a:r>
              <a:rPr lang="nl-NL" altLang="nl-NL" sz="3200" dirty="0"/>
              <a:t> </a:t>
            </a:r>
            <a:br>
              <a:rPr lang="nl-NL" altLang="nl-NL" sz="3200" dirty="0"/>
            </a:br>
            <a:endParaRPr lang="en-GB" altLang="nl-NL" sz="3200" dirty="0"/>
          </a:p>
        </p:txBody>
      </p:sp>
      <p:sp>
        <p:nvSpPr>
          <p:cNvPr id="517123" name="Rectangle 3"/>
          <p:cNvSpPr>
            <a:spLocks noGrp="1" noChangeArrowheads="1"/>
          </p:cNvSpPr>
          <p:nvPr>
            <p:ph idx="1"/>
          </p:nvPr>
        </p:nvSpPr>
        <p:spPr/>
        <p:txBody>
          <a:bodyPr>
            <a:normAutofit/>
          </a:bodyPr>
          <a:lstStyle/>
          <a:p>
            <a:pPr marL="457035" lvl="1" indent="0">
              <a:buNone/>
              <a:defRPr/>
            </a:pPr>
            <a:endParaRPr lang="en-US" altLang="nl-NL" u="sng" dirty="0"/>
          </a:p>
          <a:p>
            <a:pPr marL="457035" lvl="1" indent="0">
              <a:buNone/>
              <a:defRPr/>
            </a:pPr>
            <a:r>
              <a:rPr lang="en-US" altLang="nl-NL" u="sng" dirty="0"/>
              <a:t>3 </a:t>
            </a:r>
            <a:r>
              <a:rPr lang="en-US" altLang="nl-NL" u="sng" dirty="0" err="1"/>
              <a:t>maanden</a:t>
            </a:r>
            <a:r>
              <a:rPr lang="en-US" altLang="nl-NL" u="sng" dirty="0"/>
              <a:t> ACR* &gt; 3.0 mg/mmol: is </a:t>
            </a:r>
            <a:r>
              <a:rPr lang="en-US" altLang="nl-NL" u="sng" dirty="0" err="1"/>
              <a:t>afwijkend</a:t>
            </a:r>
            <a:r>
              <a:rPr lang="en-US" altLang="nl-NL" u="sng" dirty="0"/>
              <a:t>!</a:t>
            </a:r>
            <a:endParaRPr lang="nl-NL" altLang="nl-NL" u="sng" dirty="0"/>
          </a:p>
          <a:p>
            <a:pPr lvl="1" eaLnBrk="1" hangingPunct="1">
              <a:buClr>
                <a:srgbClr val="00B0F0"/>
              </a:buClr>
              <a:buNone/>
              <a:defRPr/>
            </a:pPr>
            <a:r>
              <a:rPr lang="nl-NL" altLang="nl-NL" sz="2800" b="1" dirty="0"/>
              <a:t>				 			</a:t>
            </a:r>
            <a:r>
              <a:rPr lang="nl-NL" altLang="nl-NL" b="1" dirty="0"/>
              <a:t>ACR (mg/mmol) </a:t>
            </a:r>
          </a:p>
          <a:p>
            <a:pPr lvl="1" eaLnBrk="1" hangingPunct="1">
              <a:buClr>
                <a:srgbClr val="00B0F0"/>
              </a:buClr>
              <a:buNone/>
              <a:defRPr/>
            </a:pPr>
            <a:endParaRPr lang="nl-NL" altLang="nl-NL" b="1" dirty="0"/>
          </a:p>
          <a:p>
            <a:pPr lvl="1" eaLnBrk="1" hangingPunct="1">
              <a:buClr>
                <a:srgbClr val="00B0F0"/>
              </a:buClr>
              <a:defRPr/>
            </a:pPr>
            <a:r>
              <a:rPr lang="nl-NL" altLang="nl-NL" b="1" dirty="0"/>
              <a:t>Normaal			 </a:t>
            </a:r>
            <a:r>
              <a:rPr lang="nl-NL" altLang="nl-NL" dirty="0"/>
              <a:t>	&lt; 3</a:t>
            </a:r>
          </a:p>
          <a:p>
            <a:pPr lvl="1" eaLnBrk="1" hangingPunct="1">
              <a:buClr>
                <a:srgbClr val="00B0F0"/>
              </a:buClr>
              <a:defRPr/>
            </a:pPr>
            <a:endParaRPr lang="nl-NL" altLang="nl-NL" b="1" dirty="0"/>
          </a:p>
          <a:p>
            <a:pPr lvl="1" eaLnBrk="1" hangingPunct="1">
              <a:buClr>
                <a:srgbClr val="00B0F0"/>
              </a:buClr>
              <a:defRPr/>
            </a:pPr>
            <a:r>
              <a:rPr lang="nl-NL" altLang="nl-NL" b="1" dirty="0"/>
              <a:t>MATIG verhoogd			</a:t>
            </a:r>
            <a:r>
              <a:rPr lang="nl-NL" altLang="nl-NL" dirty="0"/>
              <a:t>3.0 - 30</a:t>
            </a:r>
          </a:p>
          <a:p>
            <a:pPr lvl="1" eaLnBrk="1" hangingPunct="1">
              <a:buClr>
                <a:srgbClr val="00B0F0"/>
              </a:buClr>
              <a:defRPr/>
            </a:pPr>
            <a:endParaRPr lang="nl-NL" altLang="nl-NL" dirty="0"/>
          </a:p>
          <a:p>
            <a:pPr lvl="1" eaLnBrk="1" hangingPunct="1">
              <a:buClr>
                <a:srgbClr val="00B0F0"/>
              </a:buClr>
              <a:defRPr/>
            </a:pPr>
            <a:r>
              <a:rPr lang="nl-NL" altLang="nl-NL" b="1" dirty="0"/>
              <a:t>ERNSTIG verhoogd			</a:t>
            </a:r>
            <a:r>
              <a:rPr lang="nl-NL" altLang="nl-NL" u="sng" dirty="0"/>
              <a:t>&gt;</a:t>
            </a:r>
            <a:r>
              <a:rPr lang="nl-NL" altLang="nl-NL" dirty="0"/>
              <a:t> </a:t>
            </a:r>
            <a:r>
              <a:rPr lang="nl-NL" altLang="nl-NL" sz="2800" dirty="0"/>
              <a:t>30 </a:t>
            </a:r>
          </a:p>
        </p:txBody>
      </p:sp>
      <p:sp>
        <p:nvSpPr>
          <p:cNvPr id="5" name="Tekstvak 4"/>
          <p:cNvSpPr txBox="1"/>
          <p:nvPr/>
        </p:nvSpPr>
        <p:spPr>
          <a:xfrm>
            <a:off x="6914918" y="6112768"/>
            <a:ext cx="5277082" cy="307777"/>
          </a:xfrm>
          <a:prstGeom prst="rect">
            <a:avLst/>
          </a:prstGeom>
          <a:noFill/>
        </p:spPr>
        <p:txBody>
          <a:bodyPr wrap="square" rtlCol="0">
            <a:spAutoFit/>
          </a:bodyPr>
          <a:lstStyle/>
          <a:p>
            <a:r>
              <a:rPr lang="nl-NL" sz="1400" i="1" dirty="0">
                <a:solidFill>
                  <a:srgbClr val="004876"/>
                </a:solidFill>
                <a:latin typeface="Noto Sans" panose="020B0502040504020204" pitchFamily="34" charset="0"/>
                <a:ea typeface="Noto Sans" panose="020B0502040504020204" pitchFamily="34" charset="0"/>
                <a:cs typeface="Noto Sans" panose="020B0502040504020204" pitchFamily="34" charset="0"/>
              </a:rPr>
              <a:t>* Albumine Creatinine Ratio =mg </a:t>
            </a:r>
            <a:r>
              <a:rPr lang="nl-NL" sz="1400" i="1" dirty="0" err="1">
                <a:solidFill>
                  <a:srgbClr val="004876"/>
                </a:solidFill>
                <a:latin typeface="Noto Sans" panose="020B0502040504020204" pitchFamily="34" charset="0"/>
                <a:ea typeface="Noto Sans" panose="020B0502040504020204" pitchFamily="34" charset="0"/>
                <a:cs typeface="Noto Sans" panose="020B0502040504020204" pitchFamily="34" charset="0"/>
              </a:rPr>
              <a:t>alb</a:t>
            </a:r>
            <a:r>
              <a:rPr lang="nl-NL" sz="1400" i="1" dirty="0">
                <a:solidFill>
                  <a:srgbClr val="004876"/>
                </a:solidFill>
                <a:latin typeface="Noto Sans" panose="020B0502040504020204" pitchFamily="34" charset="0"/>
                <a:ea typeface="Noto Sans" panose="020B0502040504020204" pitchFamily="34" charset="0"/>
                <a:cs typeface="Noto Sans" panose="020B0502040504020204" pitchFamily="34" charset="0"/>
              </a:rPr>
              <a:t>/ mmol </a:t>
            </a:r>
            <a:r>
              <a:rPr lang="nl-NL" sz="1400" i="1" dirty="0" err="1">
                <a:solidFill>
                  <a:srgbClr val="004876"/>
                </a:solidFill>
                <a:latin typeface="Noto Sans" panose="020B0502040504020204" pitchFamily="34" charset="0"/>
                <a:ea typeface="Noto Sans" panose="020B0502040504020204" pitchFamily="34" charset="0"/>
                <a:cs typeface="Noto Sans" panose="020B0502040504020204" pitchFamily="34" charset="0"/>
              </a:rPr>
              <a:t>kreat</a:t>
            </a:r>
            <a:r>
              <a:rPr lang="nl-NL" sz="1400" i="1" dirty="0">
                <a:solidFill>
                  <a:srgbClr val="004876"/>
                </a:solidFill>
                <a:latin typeface="Noto Sans" panose="020B0502040504020204" pitchFamily="34" charset="0"/>
                <a:ea typeface="Noto Sans" panose="020B0502040504020204" pitchFamily="34" charset="0"/>
                <a:cs typeface="Noto Sans" panose="020B0502040504020204" pitchFamily="34" charset="0"/>
              </a:rPr>
              <a:t> in urine</a:t>
            </a:r>
          </a:p>
        </p:txBody>
      </p:sp>
    </p:spTree>
    <p:extLst>
      <p:ext uri="{BB962C8B-B14F-4D97-AF65-F5344CB8AC3E}">
        <p14:creationId xmlns:p14="http://schemas.microsoft.com/office/powerpoint/2010/main" val="248249291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D151A24-0B6C-7846-B7BE-659FE44E63A7}"/>
              </a:ext>
            </a:extLst>
          </p:cNvPr>
          <p:cNvSpPr>
            <a:spLocks noGrp="1"/>
          </p:cNvSpPr>
          <p:nvPr>
            <p:ph type="title"/>
          </p:nvPr>
        </p:nvSpPr>
        <p:spPr/>
        <p:txBody>
          <a:bodyPr/>
          <a:lstStyle/>
          <a:p>
            <a:r>
              <a:rPr lang="nl-NL" dirty="0"/>
              <a:t>Instinkers bij de ACR</a:t>
            </a:r>
          </a:p>
        </p:txBody>
      </p:sp>
      <p:sp>
        <p:nvSpPr>
          <p:cNvPr id="3" name="Tijdelijke aanduiding voor inhoud 2">
            <a:extLst>
              <a:ext uri="{FF2B5EF4-FFF2-40B4-BE49-F238E27FC236}">
                <a16:creationId xmlns:a16="http://schemas.microsoft.com/office/drawing/2014/main" id="{C0AD5B74-270A-334D-8186-20E6059A4EFB}"/>
              </a:ext>
            </a:extLst>
          </p:cNvPr>
          <p:cNvSpPr>
            <a:spLocks noGrp="1"/>
          </p:cNvSpPr>
          <p:nvPr>
            <p:ph idx="1"/>
          </p:nvPr>
        </p:nvSpPr>
        <p:spPr/>
        <p:txBody>
          <a:bodyPr/>
          <a:lstStyle/>
          <a:p>
            <a:r>
              <a:rPr lang="nl-NL" dirty="0"/>
              <a:t>Forse inspanning			(militairen, sporten++)</a:t>
            </a:r>
          </a:p>
          <a:p>
            <a:endParaRPr lang="nl-NL" dirty="0"/>
          </a:p>
          <a:p>
            <a:r>
              <a:rPr lang="nl-NL" dirty="0"/>
              <a:t>Fluor-bijmenging</a:t>
            </a:r>
          </a:p>
          <a:p>
            <a:endParaRPr lang="nl-NL" dirty="0"/>
          </a:p>
          <a:p>
            <a:r>
              <a:rPr lang="nl-NL" dirty="0"/>
              <a:t>UWI</a:t>
            </a:r>
          </a:p>
          <a:p>
            <a:endParaRPr lang="nl-NL" dirty="0"/>
          </a:p>
          <a:p>
            <a:r>
              <a:rPr lang="nl-NL" dirty="0"/>
              <a:t>Irritatie urethra</a:t>
            </a:r>
          </a:p>
        </p:txBody>
      </p:sp>
    </p:spTree>
    <p:extLst>
      <p:ext uri="{BB962C8B-B14F-4D97-AF65-F5344CB8AC3E}">
        <p14:creationId xmlns:p14="http://schemas.microsoft.com/office/powerpoint/2010/main" val="395714941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Afbeelding 3">
            <a:extLst>
              <a:ext uri="{FF2B5EF4-FFF2-40B4-BE49-F238E27FC236}">
                <a16:creationId xmlns:a16="http://schemas.microsoft.com/office/drawing/2014/main" id="{B3768D1A-7A1C-ED9D-8210-1C9D62A80D20}"/>
              </a:ext>
            </a:extLst>
          </p:cNvPr>
          <p:cNvPicPr>
            <a:picLocks noChangeAspect="1"/>
          </p:cNvPicPr>
          <p:nvPr/>
        </p:nvPicPr>
        <p:blipFill>
          <a:blip r:embed="rId2"/>
          <a:stretch>
            <a:fillRect/>
          </a:stretch>
        </p:blipFill>
        <p:spPr>
          <a:xfrm>
            <a:off x="7068064" y="445220"/>
            <a:ext cx="3873046" cy="5967560"/>
          </a:xfrm>
          <a:prstGeom prst="rect">
            <a:avLst/>
          </a:prstGeom>
        </p:spPr>
      </p:pic>
      <p:pic>
        <p:nvPicPr>
          <p:cNvPr id="1026" name="Picture 2" descr="Screenshot 2024 03 27 at 11 37 2">
            <a:extLst>
              <a:ext uri="{FF2B5EF4-FFF2-40B4-BE49-F238E27FC236}">
                <a16:creationId xmlns:a16="http://schemas.microsoft.com/office/drawing/2014/main" id="{9CCDD220-6B72-4009-EACD-8F089D28171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50890" y="611745"/>
            <a:ext cx="4445000" cy="4445000"/>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2" descr="Podcast - Free interface icons">
            <a:extLst>
              <a:ext uri="{FF2B5EF4-FFF2-40B4-BE49-F238E27FC236}">
                <a16:creationId xmlns:a16="http://schemas.microsoft.com/office/drawing/2014/main" id="{A9D03BA5-69A3-7DEC-7EEC-11122449C30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44028" y="5212451"/>
            <a:ext cx="1215799" cy="1215799"/>
          </a:xfrm>
          <a:prstGeom prst="rect">
            <a:avLst/>
          </a:prstGeom>
          <a:noFill/>
          <a:extLst>
            <a:ext uri="{909E8E84-426E-40DD-AFC4-6F175D3DCCD1}">
              <a14:hiddenFill xmlns:a14="http://schemas.microsoft.com/office/drawing/2010/main">
                <a:solidFill>
                  <a:srgbClr val="FFFFFF"/>
                </a:solidFill>
              </a14:hiddenFill>
            </a:ext>
          </a:extLst>
        </p:spPr>
      </p:pic>
      <p:sp>
        <p:nvSpPr>
          <p:cNvPr id="6" name="Tekstvak 5">
            <a:extLst>
              <a:ext uri="{FF2B5EF4-FFF2-40B4-BE49-F238E27FC236}">
                <a16:creationId xmlns:a16="http://schemas.microsoft.com/office/drawing/2014/main" id="{DCFAF04D-082D-1FC9-6B25-1E243A96916C}"/>
              </a:ext>
            </a:extLst>
          </p:cNvPr>
          <p:cNvSpPr txBox="1"/>
          <p:nvPr/>
        </p:nvSpPr>
        <p:spPr>
          <a:xfrm>
            <a:off x="2413023" y="5212451"/>
            <a:ext cx="4339469" cy="1200329"/>
          </a:xfrm>
          <a:prstGeom prst="rect">
            <a:avLst/>
          </a:prstGeom>
          <a:noFill/>
        </p:spPr>
        <p:txBody>
          <a:bodyPr wrap="square" rtlCol="0">
            <a:spAutoFit/>
          </a:bodyPr>
          <a:lstStyle/>
          <a:p>
            <a:r>
              <a:rPr lang="nl-NL" sz="3600" b="1" dirty="0">
                <a:solidFill>
                  <a:srgbClr val="FF0000"/>
                </a:solidFill>
              </a:rPr>
              <a:t>Luister podcast #24 </a:t>
            </a:r>
          </a:p>
          <a:p>
            <a:r>
              <a:rPr lang="nl-NL" sz="3600" b="1" dirty="0">
                <a:solidFill>
                  <a:srgbClr val="FF0000"/>
                </a:solidFill>
              </a:rPr>
              <a:t>Studio Langerhans</a:t>
            </a:r>
          </a:p>
        </p:txBody>
      </p:sp>
    </p:spTree>
    <p:extLst>
      <p:ext uri="{BB962C8B-B14F-4D97-AF65-F5344CB8AC3E}">
        <p14:creationId xmlns:p14="http://schemas.microsoft.com/office/powerpoint/2010/main" val="150471216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TextBox 5"/>
          <p:cNvSpPr txBox="1"/>
          <p:nvPr/>
        </p:nvSpPr>
        <p:spPr>
          <a:xfrm>
            <a:off x="1260713" y="2523624"/>
            <a:ext cx="9670573" cy="874598"/>
          </a:xfrm>
          <a:prstGeom prst="rect">
            <a:avLst/>
          </a:prstGeom>
        </p:spPr>
        <p:txBody>
          <a:bodyPr wrap="square" lIns="0" tIns="0" rIns="0" bIns="0" rtlCol="0" anchor="t">
            <a:spAutoFit/>
          </a:bodyPr>
          <a:lstStyle/>
          <a:p>
            <a:pPr algn="ctr">
              <a:lnSpc>
                <a:spcPts val="7294"/>
              </a:lnSpc>
              <a:defRPr/>
            </a:pPr>
            <a:r>
              <a:rPr kumimoji="0" lang="nl-NL" sz="5210" b="0" i="0" u="none" strike="noStrike" kern="1200" cap="none" spc="0" normalizeH="0" baseline="0" noProof="0" dirty="0">
                <a:ln>
                  <a:noFill/>
                </a:ln>
                <a:solidFill>
                  <a:srgbClr val="FEFEFD"/>
                </a:solidFill>
                <a:effectLst/>
                <a:uLnTx/>
                <a:uFillTx/>
                <a:latin typeface="Noto Sans"/>
                <a:ea typeface="Noto Sans"/>
                <a:cs typeface="Noto Sans"/>
                <a:sym typeface="Noto Sans"/>
              </a:rPr>
              <a:t>De </a:t>
            </a:r>
            <a:r>
              <a:rPr kumimoji="0" lang="nl-NL" sz="5210" b="0" i="0" u="none" strike="noStrike" kern="1200" cap="none" spc="0" normalizeH="0" baseline="0" noProof="0" dirty="0" err="1">
                <a:ln>
                  <a:noFill/>
                </a:ln>
                <a:solidFill>
                  <a:srgbClr val="FEFEFD"/>
                </a:solidFill>
                <a:effectLst/>
                <a:uLnTx/>
                <a:uFillTx/>
                <a:latin typeface="Noto Sans"/>
                <a:ea typeface="Noto Sans"/>
                <a:cs typeface="Noto Sans"/>
                <a:sym typeface="Noto Sans"/>
              </a:rPr>
              <a:t>eGFR</a:t>
            </a:r>
            <a:endParaRPr kumimoji="0" lang="nl-NL" sz="5210" b="0" i="0" u="none" strike="noStrike" kern="1200" cap="none" spc="0" normalizeH="0" baseline="0" noProof="0" dirty="0">
              <a:ln>
                <a:noFill/>
              </a:ln>
              <a:solidFill>
                <a:srgbClr val="FEFEFD"/>
              </a:solidFill>
              <a:effectLst/>
              <a:uLnTx/>
              <a:uFillTx/>
              <a:latin typeface="Noto Sans"/>
              <a:ea typeface="Noto Sans"/>
              <a:cs typeface="Noto Sans"/>
              <a:sym typeface="Noto Sans"/>
            </a:endParaRPr>
          </a:p>
        </p:txBody>
      </p:sp>
    </p:spTree>
    <p:extLst>
      <p:ext uri="{BB962C8B-B14F-4D97-AF65-F5344CB8AC3E}">
        <p14:creationId xmlns:p14="http://schemas.microsoft.com/office/powerpoint/2010/main" val="2837653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5604" name="Rectangle 2"/>
          <p:cNvSpPr>
            <a:spLocks noGrp="1" noChangeArrowheads="1"/>
          </p:cNvSpPr>
          <p:nvPr>
            <p:ph type="title"/>
          </p:nvPr>
        </p:nvSpPr>
        <p:spPr/>
        <p:txBody>
          <a:bodyPr>
            <a:normAutofit/>
          </a:bodyPr>
          <a:lstStyle/>
          <a:p>
            <a:pPr eaLnBrk="1" hangingPunct="1"/>
            <a:r>
              <a:rPr lang="nl-NL" altLang="nl-NL" sz="4400" dirty="0" err="1"/>
              <a:t>eGFR</a:t>
            </a:r>
            <a:r>
              <a:rPr lang="nl-NL" altLang="nl-NL" dirty="0"/>
              <a:t> 	</a:t>
            </a:r>
            <a:br>
              <a:rPr lang="nl-NL" altLang="nl-NL" dirty="0"/>
            </a:br>
            <a:r>
              <a:rPr lang="nl-NL" altLang="nl-NL" sz="2700" dirty="0"/>
              <a:t>Let op geen leeftijdscriterium /  voorkeur CKD-EPI</a:t>
            </a:r>
            <a:r>
              <a:rPr lang="nl-NL" altLang="nl-NL" sz="1300" dirty="0"/>
              <a:t>  </a:t>
            </a:r>
            <a:r>
              <a:rPr lang="nl-NL" altLang="nl-NL" sz="1300" baseline="30000" dirty="0"/>
              <a:t> </a:t>
            </a:r>
            <a:endParaRPr lang="en-GB" altLang="nl-NL" baseline="30000" dirty="0"/>
          </a:p>
        </p:txBody>
      </p:sp>
      <p:sp>
        <p:nvSpPr>
          <p:cNvPr id="522243" name="Rectangle 3"/>
          <p:cNvSpPr>
            <a:spLocks noGrp="1" noChangeArrowheads="1"/>
          </p:cNvSpPr>
          <p:nvPr>
            <p:ph idx="1"/>
          </p:nvPr>
        </p:nvSpPr>
        <p:spPr/>
        <p:txBody>
          <a:bodyPr>
            <a:normAutofit/>
          </a:bodyPr>
          <a:lstStyle/>
          <a:p>
            <a:pPr marL="457035" lvl="1" indent="0">
              <a:buNone/>
              <a:defRPr/>
            </a:pPr>
            <a:r>
              <a:rPr lang="en-US" altLang="nl-NL" u="sng" dirty="0"/>
              <a:t>3 </a:t>
            </a:r>
            <a:r>
              <a:rPr lang="en-US" altLang="nl-NL" u="sng" dirty="0" err="1"/>
              <a:t>maanden</a:t>
            </a:r>
            <a:r>
              <a:rPr lang="en-US" altLang="nl-NL" u="sng" dirty="0"/>
              <a:t> </a:t>
            </a:r>
            <a:r>
              <a:rPr lang="en-US" altLang="nl-NL" u="sng" dirty="0" err="1"/>
              <a:t>eGFR</a:t>
            </a:r>
            <a:r>
              <a:rPr lang="en-US" altLang="nl-NL" u="sng" dirty="0"/>
              <a:t> &lt; 60 </a:t>
            </a:r>
            <a:r>
              <a:rPr lang="nl-NL" altLang="nl-NL" u="sng" dirty="0"/>
              <a:t> ml/min/1.73m</a:t>
            </a:r>
            <a:r>
              <a:rPr lang="nl-NL" altLang="nl-NL" u="sng" baseline="30000" dirty="0"/>
              <a:t>2</a:t>
            </a:r>
          </a:p>
          <a:p>
            <a:pPr marL="457035" lvl="1" indent="0">
              <a:buNone/>
              <a:defRPr/>
            </a:pPr>
            <a:r>
              <a:rPr lang="nl-NL" altLang="nl-NL" baseline="30000" dirty="0"/>
              <a:t>  </a:t>
            </a:r>
            <a:endParaRPr lang="en-US" altLang="nl-NL" u="sng" dirty="0"/>
          </a:p>
          <a:p>
            <a:pPr lvl="1" eaLnBrk="1" hangingPunct="1">
              <a:defRPr/>
            </a:pPr>
            <a:r>
              <a:rPr lang="nl-NL" altLang="nl-NL" dirty="0"/>
              <a:t>Stadium 1:		normaal		&gt; 90</a:t>
            </a:r>
          </a:p>
          <a:p>
            <a:pPr lvl="1" eaLnBrk="1" hangingPunct="1">
              <a:defRPr/>
            </a:pPr>
            <a:r>
              <a:rPr lang="nl-NL" altLang="nl-NL" dirty="0"/>
              <a:t>Stadium 2:		mild		 	60-90</a:t>
            </a:r>
          </a:p>
          <a:p>
            <a:pPr lvl="1" eaLnBrk="1" hangingPunct="1">
              <a:defRPr/>
            </a:pPr>
            <a:r>
              <a:rPr lang="nl-NL" altLang="nl-NL" dirty="0">
                <a:solidFill>
                  <a:schemeClr val="tx2"/>
                </a:solidFill>
              </a:rPr>
              <a:t>Stadium 3a:		mild-matig		45-60</a:t>
            </a:r>
          </a:p>
          <a:p>
            <a:pPr lvl="1" eaLnBrk="1" hangingPunct="1">
              <a:defRPr/>
            </a:pPr>
            <a:r>
              <a:rPr lang="nl-NL" altLang="nl-NL" dirty="0">
                <a:solidFill>
                  <a:schemeClr val="tx2"/>
                </a:solidFill>
              </a:rPr>
              <a:t>Stadium 3b		matig-ernstig	30-45</a:t>
            </a:r>
          </a:p>
          <a:p>
            <a:pPr lvl="1" eaLnBrk="1" hangingPunct="1">
              <a:defRPr/>
            </a:pPr>
            <a:r>
              <a:rPr lang="nl-NL" altLang="nl-NL" dirty="0">
                <a:solidFill>
                  <a:schemeClr val="tx2"/>
                </a:solidFill>
              </a:rPr>
              <a:t>Stadium 4:	 	ernstig		30-15</a:t>
            </a:r>
          </a:p>
          <a:p>
            <a:pPr lvl="1" eaLnBrk="1" hangingPunct="1">
              <a:defRPr/>
            </a:pPr>
            <a:r>
              <a:rPr lang="nl-NL" altLang="nl-NL" dirty="0">
                <a:solidFill>
                  <a:schemeClr val="tx2"/>
                </a:solidFill>
              </a:rPr>
              <a:t>Stadium 5:	 	nierfalen		&lt; 15</a:t>
            </a:r>
            <a:r>
              <a:rPr lang="nl-NL" altLang="nl-NL" dirty="0"/>
              <a:t> </a:t>
            </a:r>
          </a:p>
        </p:txBody>
      </p:sp>
      <p:sp>
        <p:nvSpPr>
          <p:cNvPr id="18439" name="Text Box 6"/>
          <p:cNvSpPr txBox="1">
            <a:spLocks noChangeArrowheads="1"/>
          </p:cNvSpPr>
          <p:nvPr/>
        </p:nvSpPr>
        <p:spPr bwMode="auto">
          <a:xfrm>
            <a:off x="9117824" y="6158013"/>
            <a:ext cx="2568274" cy="307773"/>
          </a:xfrm>
          <a:prstGeom prst="rect">
            <a:avLst/>
          </a:prstGeom>
          <a:noFill/>
          <a:ln>
            <a:noFill/>
          </a:ln>
        </p:spPr>
        <p:txBody>
          <a:bodyPr wrap="none" lIns="91412" tIns="45718" rIns="91412" bIns="45718">
            <a:spAutoFit/>
          </a:bodyPr>
          <a:lstStyle>
            <a:lvl1pPr eaLnBrk="0" hangingPunct="0">
              <a:defRPr sz="2000">
                <a:solidFill>
                  <a:schemeClr val="tx1"/>
                </a:solidFill>
                <a:latin typeface="Tahoma" pitchFamily="34" charset="0"/>
              </a:defRPr>
            </a:lvl1pPr>
            <a:lvl2pPr marL="742950" indent="-285750" eaLnBrk="0" hangingPunct="0">
              <a:defRPr sz="2000">
                <a:solidFill>
                  <a:schemeClr val="tx1"/>
                </a:solidFill>
                <a:latin typeface="Tahoma" pitchFamily="34" charset="0"/>
              </a:defRPr>
            </a:lvl2pPr>
            <a:lvl3pPr marL="1143000" indent="-228600" eaLnBrk="0" hangingPunct="0">
              <a:defRPr sz="2000">
                <a:solidFill>
                  <a:schemeClr val="tx1"/>
                </a:solidFill>
                <a:latin typeface="Tahoma" pitchFamily="34" charset="0"/>
              </a:defRPr>
            </a:lvl3pPr>
            <a:lvl4pPr marL="1600200" indent="-228600" eaLnBrk="0" hangingPunct="0">
              <a:defRPr sz="2000">
                <a:solidFill>
                  <a:schemeClr val="tx1"/>
                </a:solidFill>
                <a:latin typeface="Tahoma" pitchFamily="34" charset="0"/>
              </a:defRPr>
            </a:lvl4pPr>
            <a:lvl5pPr marL="2057400" indent="-228600" eaLnBrk="0" hangingPunct="0">
              <a:defRPr sz="2000">
                <a:solidFill>
                  <a:schemeClr val="tx1"/>
                </a:solidFill>
                <a:latin typeface="Tahoma" pitchFamily="34" charset="0"/>
              </a:defRPr>
            </a:lvl5pPr>
            <a:lvl6pPr marL="2514600" indent="-228600" eaLnBrk="0" fontAlgn="base" hangingPunct="0">
              <a:spcBef>
                <a:spcPct val="0"/>
              </a:spcBef>
              <a:spcAft>
                <a:spcPct val="0"/>
              </a:spcAft>
              <a:defRPr sz="2000">
                <a:solidFill>
                  <a:schemeClr val="tx1"/>
                </a:solidFill>
                <a:latin typeface="Tahoma" pitchFamily="34" charset="0"/>
              </a:defRPr>
            </a:lvl6pPr>
            <a:lvl7pPr marL="2971800" indent="-228600" eaLnBrk="0" fontAlgn="base" hangingPunct="0">
              <a:spcBef>
                <a:spcPct val="0"/>
              </a:spcBef>
              <a:spcAft>
                <a:spcPct val="0"/>
              </a:spcAft>
              <a:defRPr sz="2000">
                <a:solidFill>
                  <a:schemeClr val="tx1"/>
                </a:solidFill>
                <a:latin typeface="Tahoma" pitchFamily="34" charset="0"/>
              </a:defRPr>
            </a:lvl7pPr>
            <a:lvl8pPr marL="3429000" indent="-228600" eaLnBrk="0" fontAlgn="base" hangingPunct="0">
              <a:spcBef>
                <a:spcPct val="0"/>
              </a:spcBef>
              <a:spcAft>
                <a:spcPct val="0"/>
              </a:spcAft>
              <a:defRPr sz="2000">
                <a:solidFill>
                  <a:schemeClr val="tx1"/>
                </a:solidFill>
                <a:latin typeface="Tahoma" pitchFamily="34" charset="0"/>
              </a:defRPr>
            </a:lvl8pPr>
            <a:lvl9pPr marL="3886200" indent="-228600" eaLnBrk="0" fontAlgn="base" hangingPunct="0">
              <a:spcBef>
                <a:spcPct val="0"/>
              </a:spcBef>
              <a:spcAft>
                <a:spcPct val="0"/>
              </a:spcAft>
              <a:defRPr sz="2000">
                <a:solidFill>
                  <a:schemeClr val="tx1"/>
                </a:solidFill>
                <a:latin typeface="Tahoma" pitchFamily="34" charset="0"/>
              </a:defRPr>
            </a:lvl9pPr>
          </a:lstStyle>
          <a:p>
            <a:pPr algn="ctr" eaLnBrk="1" hangingPunct="1">
              <a:defRPr/>
            </a:pPr>
            <a:r>
              <a:rPr lang="nl-NL" altLang="nl-NL" sz="1400" i="1" dirty="0">
                <a:solidFill>
                  <a:srgbClr val="004876"/>
                </a:solidFill>
                <a:latin typeface="Noto Sans" panose="020B0502040504020204" pitchFamily="34" charset="0"/>
                <a:ea typeface="Noto Sans" panose="020B0502040504020204" pitchFamily="34" charset="0"/>
                <a:cs typeface="Noto Sans" panose="020B0502040504020204" pitchFamily="34" charset="0"/>
              </a:rPr>
              <a:t>Stevens et al. NEJM; </a:t>
            </a:r>
            <a:r>
              <a:rPr lang="nl-NL" altLang="nl-NL" sz="1400" i="1" dirty="0" err="1">
                <a:solidFill>
                  <a:srgbClr val="004876"/>
                </a:solidFill>
                <a:latin typeface="Noto Sans" panose="020B0502040504020204" pitchFamily="34" charset="0"/>
                <a:ea typeface="Noto Sans" panose="020B0502040504020204" pitchFamily="34" charset="0"/>
                <a:cs typeface="Noto Sans" panose="020B0502040504020204" pitchFamily="34" charset="0"/>
              </a:rPr>
              <a:t>June</a:t>
            </a:r>
            <a:r>
              <a:rPr lang="nl-NL" altLang="nl-NL" sz="1400" i="1" dirty="0">
                <a:solidFill>
                  <a:srgbClr val="004876"/>
                </a:solidFill>
                <a:latin typeface="Noto Sans" panose="020B0502040504020204" pitchFamily="34" charset="0"/>
                <a:ea typeface="Noto Sans" panose="020B0502040504020204" pitchFamily="34" charset="0"/>
                <a:cs typeface="Noto Sans" panose="020B0502040504020204" pitchFamily="34" charset="0"/>
              </a:rPr>
              <a:t> 2006</a:t>
            </a:r>
            <a:endParaRPr lang="en-GB" altLang="nl-NL" sz="1400" i="1" dirty="0">
              <a:solidFill>
                <a:srgbClr val="004876"/>
              </a:solidFill>
              <a:latin typeface="Noto Sans" panose="020B0502040504020204" pitchFamily="34" charset="0"/>
              <a:ea typeface="Noto Sans" panose="020B0502040504020204" pitchFamily="34" charset="0"/>
              <a:cs typeface="Noto Sans" panose="020B0502040504020204" pitchFamily="34" charset="0"/>
            </a:endParaRPr>
          </a:p>
        </p:txBody>
      </p:sp>
    </p:spTree>
    <p:extLst>
      <p:ext uri="{BB962C8B-B14F-4D97-AF65-F5344CB8AC3E}">
        <p14:creationId xmlns:p14="http://schemas.microsoft.com/office/powerpoint/2010/main" val="268308172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5604" name="Rectangle 2"/>
          <p:cNvSpPr>
            <a:spLocks noGrp="1" noChangeArrowheads="1"/>
          </p:cNvSpPr>
          <p:nvPr>
            <p:ph type="title"/>
          </p:nvPr>
        </p:nvSpPr>
        <p:spPr/>
        <p:txBody>
          <a:bodyPr>
            <a:normAutofit/>
          </a:bodyPr>
          <a:lstStyle/>
          <a:p>
            <a:pPr eaLnBrk="1" hangingPunct="1"/>
            <a:r>
              <a:rPr lang="nl-NL" altLang="nl-NL" sz="4400" dirty="0" err="1"/>
              <a:t>eGFR</a:t>
            </a:r>
            <a:r>
              <a:rPr lang="nl-NL" altLang="nl-NL" dirty="0"/>
              <a:t> 	</a:t>
            </a:r>
            <a:br>
              <a:rPr lang="nl-NL" altLang="nl-NL" dirty="0"/>
            </a:br>
            <a:r>
              <a:rPr lang="nl-NL" altLang="nl-NL" sz="2700" dirty="0"/>
              <a:t>Let op geen leeftijdscriterium /  voorkeur CKD-EPI</a:t>
            </a:r>
            <a:r>
              <a:rPr lang="nl-NL" altLang="nl-NL" sz="1300" dirty="0"/>
              <a:t>  </a:t>
            </a:r>
            <a:r>
              <a:rPr lang="nl-NL" altLang="nl-NL" sz="1300" baseline="30000" dirty="0"/>
              <a:t> </a:t>
            </a:r>
            <a:endParaRPr lang="en-GB" altLang="nl-NL" baseline="30000" dirty="0"/>
          </a:p>
        </p:txBody>
      </p:sp>
      <p:sp>
        <p:nvSpPr>
          <p:cNvPr id="522243" name="Rectangle 3"/>
          <p:cNvSpPr>
            <a:spLocks noGrp="1" noChangeArrowheads="1"/>
          </p:cNvSpPr>
          <p:nvPr>
            <p:ph idx="1"/>
          </p:nvPr>
        </p:nvSpPr>
        <p:spPr/>
        <p:txBody>
          <a:bodyPr>
            <a:normAutofit/>
          </a:bodyPr>
          <a:lstStyle/>
          <a:p>
            <a:pPr marL="457035" lvl="1" indent="0">
              <a:buNone/>
              <a:defRPr/>
            </a:pPr>
            <a:r>
              <a:rPr lang="en-US" altLang="nl-NL" u="sng" dirty="0"/>
              <a:t>3 </a:t>
            </a:r>
            <a:r>
              <a:rPr lang="en-US" altLang="nl-NL" u="sng" dirty="0" err="1"/>
              <a:t>maanden</a:t>
            </a:r>
            <a:r>
              <a:rPr lang="en-US" altLang="nl-NL" u="sng" dirty="0"/>
              <a:t> </a:t>
            </a:r>
            <a:r>
              <a:rPr lang="en-US" altLang="nl-NL" u="sng" dirty="0" err="1"/>
              <a:t>eGFR</a:t>
            </a:r>
            <a:r>
              <a:rPr lang="en-US" altLang="nl-NL" u="sng" dirty="0"/>
              <a:t> &lt; 60 </a:t>
            </a:r>
            <a:r>
              <a:rPr lang="nl-NL" altLang="nl-NL" u="sng" dirty="0"/>
              <a:t> ml/min/1.73m</a:t>
            </a:r>
            <a:r>
              <a:rPr lang="nl-NL" altLang="nl-NL" u="sng" baseline="30000" dirty="0"/>
              <a:t>2</a:t>
            </a:r>
          </a:p>
          <a:p>
            <a:pPr marL="457035" lvl="1" indent="0">
              <a:buNone/>
              <a:defRPr/>
            </a:pPr>
            <a:r>
              <a:rPr lang="nl-NL" altLang="nl-NL" baseline="30000" dirty="0"/>
              <a:t>  </a:t>
            </a:r>
            <a:endParaRPr lang="en-US" altLang="nl-NL" u="sng" dirty="0"/>
          </a:p>
          <a:p>
            <a:pPr lvl="1" eaLnBrk="1" hangingPunct="1">
              <a:defRPr/>
            </a:pPr>
            <a:r>
              <a:rPr lang="nl-NL" altLang="nl-NL" dirty="0"/>
              <a:t>Stadium 1:		normaal		&gt; 90</a:t>
            </a:r>
          </a:p>
          <a:p>
            <a:pPr lvl="1" eaLnBrk="1" hangingPunct="1">
              <a:defRPr/>
            </a:pPr>
            <a:r>
              <a:rPr lang="nl-NL" altLang="nl-NL" dirty="0"/>
              <a:t>Stadium 2:		mild		 	60-90</a:t>
            </a:r>
          </a:p>
          <a:p>
            <a:pPr lvl="1" eaLnBrk="1" hangingPunct="1">
              <a:defRPr/>
            </a:pPr>
            <a:r>
              <a:rPr lang="nl-NL" altLang="nl-NL" dirty="0">
                <a:solidFill>
                  <a:schemeClr val="tx2"/>
                </a:solidFill>
              </a:rPr>
              <a:t>Stadium 3a:		mild-matig		45-60</a:t>
            </a:r>
          </a:p>
          <a:p>
            <a:pPr lvl="1" eaLnBrk="1" hangingPunct="1">
              <a:defRPr/>
            </a:pPr>
            <a:r>
              <a:rPr lang="nl-NL" altLang="nl-NL" dirty="0">
                <a:solidFill>
                  <a:schemeClr val="tx2"/>
                </a:solidFill>
              </a:rPr>
              <a:t>Stadium 3b		matig-ernstig	30-45</a:t>
            </a:r>
          </a:p>
          <a:p>
            <a:pPr lvl="1" eaLnBrk="1" hangingPunct="1">
              <a:defRPr/>
            </a:pPr>
            <a:r>
              <a:rPr lang="nl-NL" altLang="nl-NL" dirty="0">
                <a:solidFill>
                  <a:schemeClr val="tx2"/>
                </a:solidFill>
              </a:rPr>
              <a:t>Stadium 4:	 	ernstig		30-15</a:t>
            </a:r>
          </a:p>
          <a:p>
            <a:pPr lvl="1" eaLnBrk="1" hangingPunct="1">
              <a:defRPr/>
            </a:pPr>
            <a:r>
              <a:rPr lang="nl-NL" altLang="nl-NL" dirty="0">
                <a:solidFill>
                  <a:schemeClr val="tx2"/>
                </a:solidFill>
              </a:rPr>
              <a:t>Stadium 5:	 	nierfalen		&lt; 15</a:t>
            </a:r>
            <a:r>
              <a:rPr lang="nl-NL" altLang="nl-NL" dirty="0"/>
              <a:t> </a:t>
            </a:r>
          </a:p>
        </p:txBody>
      </p:sp>
      <p:sp>
        <p:nvSpPr>
          <p:cNvPr id="522245" name="Rectangle 5"/>
          <p:cNvSpPr>
            <a:spLocks noChangeArrowheads="1"/>
          </p:cNvSpPr>
          <p:nvPr/>
        </p:nvSpPr>
        <p:spPr bwMode="auto">
          <a:xfrm>
            <a:off x="1132237" y="3513063"/>
            <a:ext cx="7409793" cy="1872208"/>
          </a:xfrm>
          <a:prstGeom prst="rect">
            <a:avLst/>
          </a:prstGeom>
          <a:noFill/>
          <a:ln w="38100">
            <a:solidFill>
              <a:srgbClr val="FF3300"/>
            </a:solidFill>
            <a:miter lim="800000"/>
            <a:headEnd/>
            <a:tailEnd/>
          </a:ln>
          <a:effectLst/>
        </p:spPr>
        <p:txBody>
          <a:bodyPr wrap="none" lIns="91412" tIns="45718" rIns="91412" bIns="45718" anchor="ctr"/>
          <a:lstStyle/>
          <a:p>
            <a:pPr algn="ctr" eaLnBrk="1" hangingPunct="1">
              <a:defRPr/>
            </a:pPr>
            <a:endParaRPr lang="nl-NL">
              <a:effectLst>
                <a:outerShdw blurRad="38100" dist="38100" dir="2700000" algn="tl">
                  <a:srgbClr val="000000">
                    <a:alpha val="43137"/>
                  </a:srgbClr>
                </a:outerShdw>
              </a:effectLst>
            </a:endParaRPr>
          </a:p>
        </p:txBody>
      </p:sp>
      <p:sp>
        <p:nvSpPr>
          <p:cNvPr id="2" name="Text Box 6">
            <a:extLst>
              <a:ext uri="{FF2B5EF4-FFF2-40B4-BE49-F238E27FC236}">
                <a16:creationId xmlns:a16="http://schemas.microsoft.com/office/drawing/2014/main" id="{A06E1540-0B54-7392-8AB0-81B2F6A9C0DD}"/>
              </a:ext>
            </a:extLst>
          </p:cNvPr>
          <p:cNvSpPr txBox="1">
            <a:spLocks noChangeArrowheads="1"/>
          </p:cNvSpPr>
          <p:nvPr/>
        </p:nvSpPr>
        <p:spPr bwMode="auto">
          <a:xfrm>
            <a:off x="9117824" y="6158013"/>
            <a:ext cx="2568274" cy="307773"/>
          </a:xfrm>
          <a:prstGeom prst="rect">
            <a:avLst/>
          </a:prstGeom>
          <a:noFill/>
          <a:ln>
            <a:noFill/>
          </a:ln>
        </p:spPr>
        <p:txBody>
          <a:bodyPr wrap="none" lIns="91412" tIns="45718" rIns="91412" bIns="45718">
            <a:spAutoFit/>
          </a:bodyPr>
          <a:lstStyle>
            <a:lvl1pPr eaLnBrk="0" hangingPunct="0">
              <a:defRPr sz="2000">
                <a:solidFill>
                  <a:schemeClr val="tx1"/>
                </a:solidFill>
                <a:latin typeface="Tahoma" pitchFamily="34" charset="0"/>
              </a:defRPr>
            </a:lvl1pPr>
            <a:lvl2pPr marL="742950" indent="-285750" eaLnBrk="0" hangingPunct="0">
              <a:defRPr sz="2000">
                <a:solidFill>
                  <a:schemeClr val="tx1"/>
                </a:solidFill>
                <a:latin typeface="Tahoma" pitchFamily="34" charset="0"/>
              </a:defRPr>
            </a:lvl2pPr>
            <a:lvl3pPr marL="1143000" indent="-228600" eaLnBrk="0" hangingPunct="0">
              <a:defRPr sz="2000">
                <a:solidFill>
                  <a:schemeClr val="tx1"/>
                </a:solidFill>
                <a:latin typeface="Tahoma" pitchFamily="34" charset="0"/>
              </a:defRPr>
            </a:lvl3pPr>
            <a:lvl4pPr marL="1600200" indent="-228600" eaLnBrk="0" hangingPunct="0">
              <a:defRPr sz="2000">
                <a:solidFill>
                  <a:schemeClr val="tx1"/>
                </a:solidFill>
                <a:latin typeface="Tahoma" pitchFamily="34" charset="0"/>
              </a:defRPr>
            </a:lvl4pPr>
            <a:lvl5pPr marL="2057400" indent="-228600" eaLnBrk="0" hangingPunct="0">
              <a:defRPr sz="2000">
                <a:solidFill>
                  <a:schemeClr val="tx1"/>
                </a:solidFill>
                <a:latin typeface="Tahoma" pitchFamily="34" charset="0"/>
              </a:defRPr>
            </a:lvl5pPr>
            <a:lvl6pPr marL="2514600" indent="-228600" eaLnBrk="0" fontAlgn="base" hangingPunct="0">
              <a:spcBef>
                <a:spcPct val="0"/>
              </a:spcBef>
              <a:spcAft>
                <a:spcPct val="0"/>
              </a:spcAft>
              <a:defRPr sz="2000">
                <a:solidFill>
                  <a:schemeClr val="tx1"/>
                </a:solidFill>
                <a:latin typeface="Tahoma" pitchFamily="34" charset="0"/>
              </a:defRPr>
            </a:lvl6pPr>
            <a:lvl7pPr marL="2971800" indent="-228600" eaLnBrk="0" fontAlgn="base" hangingPunct="0">
              <a:spcBef>
                <a:spcPct val="0"/>
              </a:spcBef>
              <a:spcAft>
                <a:spcPct val="0"/>
              </a:spcAft>
              <a:defRPr sz="2000">
                <a:solidFill>
                  <a:schemeClr val="tx1"/>
                </a:solidFill>
                <a:latin typeface="Tahoma" pitchFamily="34" charset="0"/>
              </a:defRPr>
            </a:lvl7pPr>
            <a:lvl8pPr marL="3429000" indent="-228600" eaLnBrk="0" fontAlgn="base" hangingPunct="0">
              <a:spcBef>
                <a:spcPct val="0"/>
              </a:spcBef>
              <a:spcAft>
                <a:spcPct val="0"/>
              </a:spcAft>
              <a:defRPr sz="2000">
                <a:solidFill>
                  <a:schemeClr val="tx1"/>
                </a:solidFill>
                <a:latin typeface="Tahoma" pitchFamily="34" charset="0"/>
              </a:defRPr>
            </a:lvl8pPr>
            <a:lvl9pPr marL="3886200" indent="-228600" eaLnBrk="0" fontAlgn="base" hangingPunct="0">
              <a:spcBef>
                <a:spcPct val="0"/>
              </a:spcBef>
              <a:spcAft>
                <a:spcPct val="0"/>
              </a:spcAft>
              <a:defRPr sz="2000">
                <a:solidFill>
                  <a:schemeClr val="tx1"/>
                </a:solidFill>
                <a:latin typeface="Tahoma" pitchFamily="34" charset="0"/>
              </a:defRPr>
            </a:lvl9pPr>
          </a:lstStyle>
          <a:p>
            <a:pPr algn="ctr" eaLnBrk="1" hangingPunct="1">
              <a:defRPr/>
            </a:pPr>
            <a:r>
              <a:rPr lang="nl-NL" altLang="nl-NL" sz="1400" i="1" dirty="0">
                <a:solidFill>
                  <a:srgbClr val="004876"/>
                </a:solidFill>
                <a:latin typeface="Noto Sans" panose="020B0502040504020204" pitchFamily="34" charset="0"/>
                <a:ea typeface="Noto Sans" panose="020B0502040504020204" pitchFamily="34" charset="0"/>
                <a:cs typeface="Noto Sans" panose="020B0502040504020204" pitchFamily="34" charset="0"/>
              </a:rPr>
              <a:t>Stevens et al. NEJM; </a:t>
            </a:r>
            <a:r>
              <a:rPr lang="nl-NL" altLang="nl-NL" sz="1400" i="1" dirty="0" err="1">
                <a:solidFill>
                  <a:srgbClr val="004876"/>
                </a:solidFill>
                <a:latin typeface="Noto Sans" panose="020B0502040504020204" pitchFamily="34" charset="0"/>
                <a:ea typeface="Noto Sans" panose="020B0502040504020204" pitchFamily="34" charset="0"/>
                <a:cs typeface="Noto Sans" panose="020B0502040504020204" pitchFamily="34" charset="0"/>
              </a:rPr>
              <a:t>June</a:t>
            </a:r>
            <a:r>
              <a:rPr lang="nl-NL" altLang="nl-NL" sz="1400" i="1" dirty="0">
                <a:solidFill>
                  <a:srgbClr val="004876"/>
                </a:solidFill>
                <a:latin typeface="Noto Sans" panose="020B0502040504020204" pitchFamily="34" charset="0"/>
                <a:ea typeface="Noto Sans" panose="020B0502040504020204" pitchFamily="34" charset="0"/>
                <a:cs typeface="Noto Sans" panose="020B0502040504020204" pitchFamily="34" charset="0"/>
              </a:rPr>
              <a:t> 2006</a:t>
            </a:r>
            <a:endParaRPr lang="en-GB" altLang="nl-NL" sz="1400" i="1" dirty="0">
              <a:solidFill>
                <a:srgbClr val="004876"/>
              </a:solidFill>
              <a:latin typeface="Noto Sans" panose="020B0502040504020204" pitchFamily="34" charset="0"/>
              <a:ea typeface="Noto Sans" panose="020B0502040504020204" pitchFamily="34" charset="0"/>
              <a:cs typeface="Noto Sans" panose="020B0502040504020204" pitchFamily="34" charset="0"/>
            </a:endParaRPr>
          </a:p>
        </p:txBody>
      </p:sp>
    </p:spTree>
    <p:extLst>
      <p:ext uri="{BB962C8B-B14F-4D97-AF65-F5344CB8AC3E}">
        <p14:creationId xmlns:p14="http://schemas.microsoft.com/office/powerpoint/2010/main" val="1009751342"/>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52224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2245"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00" name="Picture 4" descr="https://media5.picsearch.com/is?zkxx_838Xcz4K5K7BV-_-w0c7l9aDVWGOOaWLhlEAzM&amp;height=30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389132" y="4324063"/>
            <a:ext cx="1322769" cy="1642793"/>
          </a:xfrm>
          <a:prstGeom prst="rect">
            <a:avLst/>
          </a:prstGeom>
          <a:noFill/>
          <a:extLst>
            <a:ext uri="{909E8E84-426E-40dd-AFC4-6F175D3DCCD1}">
              <a14:hiddenFill xmlns:a14="http://schemas.microsoft.com/office/drawing/2010/main" xmlns="">
                <a:solidFill>
                  <a:srgbClr val="FFFFFF"/>
                </a:solidFill>
              </a14:hiddenFill>
            </a:ext>
          </a:extLst>
        </p:spPr>
      </p:pic>
      <p:sp>
        <p:nvSpPr>
          <p:cNvPr id="2" name="Titel 1"/>
          <p:cNvSpPr>
            <a:spLocks noGrp="1"/>
          </p:cNvSpPr>
          <p:nvPr>
            <p:ph type="title"/>
          </p:nvPr>
        </p:nvSpPr>
        <p:spPr/>
        <p:txBody>
          <a:bodyPr/>
          <a:lstStyle/>
          <a:p>
            <a:r>
              <a:rPr lang="nl-NL" dirty="0"/>
              <a:t>GFR over- / onderschatting</a:t>
            </a:r>
          </a:p>
        </p:txBody>
      </p:sp>
      <p:sp>
        <p:nvSpPr>
          <p:cNvPr id="3" name="Tijdelijke aanduiding voor inhoud 2"/>
          <p:cNvSpPr>
            <a:spLocks noGrp="1"/>
          </p:cNvSpPr>
          <p:nvPr>
            <p:ph idx="1"/>
          </p:nvPr>
        </p:nvSpPr>
        <p:spPr/>
        <p:txBody>
          <a:bodyPr>
            <a:normAutofit/>
          </a:bodyPr>
          <a:lstStyle/>
          <a:p>
            <a:r>
              <a:rPr lang="nl-NL" dirty="0"/>
              <a:t>Overschatting: </a:t>
            </a:r>
          </a:p>
          <a:p>
            <a:pPr lvl="1"/>
            <a:r>
              <a:rPr lang="nl-NL" dirty="0"/>
              <a:t>lage </a:t>
            </a:r>
            <a:r>
              <a:rPr lang="nl-NL" dirty="0">
                <a:solidFill>
                  <a:srgbClr val="FF0000"/>
                </a:solidFill>
              </a:rPr>
              <a:t>spiermassa</a:t>
            </a:r>
            <a:r>
              <a:rPr lang="nl-NL" dirty="0"/>
              <a:t>, ondergewicht (immobiele ouderen)</a:t>
            </a:r>
          </a:p>
          <a:p>
            <a:pPr lvl="1"/>
            <a:r>
              <a:rPr lang="nl-NL" dirty="0"/>
              <a:t>Spierziekten</a:t>
            </a:r>
          </a:p>
          <a:p>
            <a:pPr lvl="1"/>
            <a:r>
              <a:rPr lang="nl-NL" dirty="0"/>
              <a:t>Kleiner  lichaamsoppervlak</a:t>
            </a:r>
          </a:p>
          <a:p>
            <a:pPr lvl="1"/>
            <a:endParaRPr lang="nl-NL" dirty="0"/>
          </a:p>
          <a:p>
            <a:r>
              <a:rPr lang="nl-NL" dirty="0"/>
              <a:t>Onderschatting</a:t>
            </a:r>
          </a:p>
          <a:p>
            <a:pPr lvl="1"/>
            <a:r>
              <a:rPr lang="nl-NL" dirty="0"/>
              <a:t>Bodybuilder, zware spierarbeid</a:t>
            </a:r>
          </a:p>
          <a:p>
            <a:pPr lvl="1"/>
            <a:r>
              <a:rPr lang="nl-NL" dirty="0"/>
              <a:t>Groter lichaamsoppervlak</a:t>
            </a:r>
          </a:p>
          <a:p>
            <a:pPr lvl="1"/>
            <a:r>
              <a:rPr lang="nl-NL" dirty="0"/>
              <a:t>Negroïde ras  (X 1,159 = 16% optellen) </a:t>
            </a:r>
          </a:p>
        </p:txBody>
      </p:sp>
      <p:pic>
        <p:nvPicPr>
          <p:cNvPr id="4102" name="Picture 6" descr="fbeeldingsresultaat voor oude vrouw"/>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404898" y="1870075"/>
            <a:ext cx="1307003" cy="1964075"/>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val="147000860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el 4"/>
          <p:cNvSpPr>
            <a:spLocks noGrp="1"/>
          </p:cNvSpPr>
          <p:nvPr>
            <p:ph type="ctrTitle"/>
          </p:nvPr>
        </p:nvSpPr>
        <p:spPr>
          <a:xfrm>
            <a:off x="914400" y="2693987"/>
            <a:ext cx="10363200" cy="1470025"/>
          </a:xfrm>
        </p:spPr>
        <p:txBody>
          <a:bodyPr>
            <a:normAutofit/>
          </a:bodyPr>
          <a:lstStyle/>
          <a:p>
            <a:r>
              <a:rPr lang="nl-NL" sz="5600" dirty="0"/>
              <a:t>Stroomdiagram Diagnose</a:t>
            </a:r>
          </a:p>
        </p:txBody>
      </p:sp>
      <p:pic>
        <p:nvPicPr>
          <p:cNvPr id="6" name="Afbeelding 5">
            <a:extLst>
              <a:ext uri="{FF2B5EF4-FFF2-40B4-BE49-F238E27FC236}">
                <a16:creationId xmlns:a16="http://schemas.microsoft.com/office/drawing/2014/main" id="{4BB7DEB4-67A8-E146-8736-CF19AA0BC434}"/>
              </a:ext>
            </a:extLst>
          </p:cNvPr>
          <p:cNvPicPr>
            <a:picLocks noChangeAspect="1"/>
          </p:cNvPicPr>
          <p:nvPr/>
        </p:nvPicPr>
        <p:blipFill>
          <a:blip r:embed="rId2"/>
          <a:stretch>
            <a:fillRect/>
          </a:stretch>
        </p:blipFill>
        <p:spPr>
          <a:xfrm>
            <a:off x="5015880" y="1988840"/>
            <a:ext cx="1816100" cy="1117600"/>
          </a:xfrm>
          <a:prstGeom prst="rect">
            <a:avLst/>
          </a:prstGeom>
        </p:spPr>
      </p:pic>
    </p:spTree>
    <p:extLst>
      <p:ext uri="{BB962C8B-B14F-4D97-AF65-F5344CB8AC3E}">
        <p14:creationId xmlns:p14="http://schemas.microsoft.com/office/powerpoint/2010/main" val="153547056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70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89479" y="419773"/>
            <a:ext cx="8013041" cy="601845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11048154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9E06C69-74D9-434A-BE92-81164DD6844D}"/>
              </a:ext>
            </a:extLst>
          </p:cNvPr>
          <p:cNvSpPr>
            <a:spLocks noGrp="1"/>
          </p:cNvSpPr>
          <p:nvPr>
            <p:ph type="title"/>
          </p:nvPr>
        </p:nvSpPr>
        <p:spPr/>
        <p:txBody>
          <a:bodyPr/>
          <a:lstStyle/>
          <a:p>
            <a:r>
              <a:rPr lang="nl-NL" dirty="0"/>
              <a:t>Even het kennisniveau peilen?</a:t>
            </a:r>
          </a:p>
        </p:txBody>
      </p:sp>
      <p:sp>
        <p:nvSpPr>
          <p:cNvPr id="3" name="Tijdelijke aanduiding voor inhoud 2">
            <a:extLst>
              <a:ext uri="{FF2B5EF4-FFF2-40B4-BE49-F238E27FC236}">
                <a16:creationId xmlns:a16="http://schemas.microsoft.com/office/drawing/2014/main" id="{B7D1D7CD-61DF-8C4B-B508-A31E08A55C72}"/>
              </a:ext>
            </a:extLst>
          </p:cNvPr>
          <p:cNvSpPr>
            <a:spLocks noGrp="1"/>
          </p:cNvSpPr>
          <p:nvPr>
            <p:ph idx="1"/>
          </p:nvPr>
        </p:nvSpPr>
        <p:spPr>
          <a:xfrm>
            <a:off x="660400" y="1735686"/>
            <a:ext cx="5579616" cy="4631265"/>
          </a:xfrm>
        </p:spPr>
        <p:txBody>
          <a:bodyPr>
            <a:normAutofit/>
          </a:bodyPr>
          <a:lstStyle/>
          <a:p>
            <a:pPr>
              <a:spcBef>
                <a:spcPts val="1600"/>
              </a:spcBef>
            </a:pPr>
            <a:r>
              <a:rPr lang="nl-NL" dirty="0"/>
              <a:t>Jaarcontrole diabetes, vrouw, 68 jaar, dm2 sinds 6 jaar, </a:t>
            </a:r>
            <a:r>
              <a:rPr lang="nl-NL" dirty="0" err="1"/>
              <a:t>eGFR</a:t>
            </a:r>
            <a:r>
              <a:rPr lang="nl-NL" dirty="0"/>
              <a:t> was 54.</a:t>
            </a:r>
          </a:p>
          <a:p>
            <a:pPr>
              <a:spcBef>
                <a:spcPts val="1600"/>
              </a:spcBef>
            </a:pPr>
            <a:r>
              <a:rPr lang="nl-NL" dirty="0"/>
              <a:t>POH heeft dit herhaald: 56 en drie maanden later 53.</a:t>
            </a:r>
          </a:p>
          <a:p>
            <a:pPr>
              <a:spcBef>
                <a:spcPts val="1600"/>
              </a:spcBef>
            </a:pPr>
            <a:r>
              <a:rPr lang="nl-NL" dirty="0" err="1"/>
              <a:t>eGFR</a:t>
            </a:r>
            <a:r>
              <a:rPr lang="nl-NL" dirty="0"/>
              <a:t> nu 3 maanden later 48 (daling van 5 ml/min)</a:t>
            </a:r>
          </a:p>
          <a:p>
            <a:pPr>
              <a:spcBef>
                <a:spcPts val="1600"/>
              </a:spcBef>
            </a:pPr>
            <a:r>
              <a:rPr lang="nl-NL" dirty="0"/>
              <a:t>Wat nu?</a:t>
            </a:r>
            <a:br>
              <a:rPr lang="nl-NL" dirty="0"/>
            </a:br>
            <a:endParaRPr lang="nl-NL" dirty="0"/>
          </a:p>
        </p:txBody>
      </p:sp>
      <p:pic>
        <p:nvPicPr>
          <p:cNvPr id="4" name="Afbeelding 3">
            <a:extLst>
              <a:ext uri="{FF2B5EF4-FFF2-40B4-BE49-F238E27FC236}">
                <a16:creationId xmlns:a16="http://schemas.microsoft.com/office/drawing/2014/main" id="{A8587028-409F-0145-A1C2-6BEAFBAD2CA3}"/>
              </a:ext>
            </a:extLst>
          </p:cNvPr>
          <p:cNvPicPr>
            <a:picLocks noChangeAspect="1"/>
          </p:cNvPicPr>
          <p:nvPr/>
        </p:nvPicPr>
        <p:blipFill>
          <a:blip r:embed="rId3"/>
          <a:stretch>
            <a:fillRect/>
          </a:stretch>
        </p:blipFill>
        <p:spPr>
          <a:xfrm>
            <a:off x="7011813" y="2037562"/>
            <a:ext cx="4341987" cy="3256490"/>
          </a:xfrm>
          <a:prstGeom prst="rect">
            <a:avLst/>
          </a:prstGeom>
        </p:spPr>
      </p:pic>
    </p:spTree>
    <p:extLst>
      <p:ext uri="{BB962C8B-B14F-4D97-AF65-F5344CB8AC3E}">
        <p14:creationId xmlns:p14="http://schemas.microsoft.com/office/powerpoint/2010/main" val="305836343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Afbeelding 5">
            <a:extLst>
              <a:ext uri="{FF2B5EF4-FFF2-40B4-BE49-F238E27FC236}">
                <a16:creationId xmlns:a16="http://schemas.microsoft.com/office/drawing/2014/main" id="{03BDEA09-0237-4E10-B127-55BD0C780A3F}"/>
              </a:ext>
            </a:extLst>
          </p:cNvPr>
          <p:cNvPicPr>
            <a:picLocks noChangeAspect="1"/>
          </p:cNvPicPr>
          <p:nvPr/>
        </p:nvPicPr>
        <p:blipFill>
          <a:blip r:embed="rId3"/>
          <a:stretch>
            <a:fillRect/>
          </a:stretch>
        </p:blipFill>
        <p:spPr>
          <a:xfrm>
            <a:off x="1792248" y="465693"/>
            <a:ext cx="8256210" cy="5926613"/>
          </a:xfrm>
          <a:prstGeom prst="rect">
            <a:avLst/>
          </a:prstGeom>
        </p:spPr>
      </p:pic>
      <p:sp>
        <p:nvSpPr>
          <p:cNvPr id="5" name="Rechthoek 4">
            <a:extLst>
              <a:ext uri="{FF2B5EF4-FFF2-40B4-BE49-F238E27FC236}">
                <a16:creationId xmlns:a16="http://schemas.microsoft.com/office/drawing/2014/main" id="{1F7A7680-BE88-224C-9CD4-8701064B97E0}"/>
              </a:ext>
            </a:extLst>
          </p:cNvPr>
          <p:cNvSpPr/>
          <p:nvPr/>
        </p:nvSpPr>
        <p:spPr>
          <a:xfrm>
            <a:off x="5811865" y="1392746"/>
            <a:ext cx="4004260" cy="1458942"/>
          </a:xfrm>
          <a:prstGeom prst="rect">
            <a:avLst/>
          </a:prstGeom>
          <a:noFill/>
          <a:ln w="38100" cmpd="sng">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nl-NL"/>
          </a:p>
        </p:txBody>
      </p:sp>
    </p:spTree>
    <p:extLst>
      <p:ext uri="{BB962C8B-B14F-4D97-AF65-F5344CB8AC3E}">
        <p14:creationId xmlns:p14="http://schemas.microsoft.com/office/powerpoint/2010/main" val="284617675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dirty="0"/>
              <a:t>Gedaald, wat nu?</a:t>
            </a:r>
          </a:p>
        </p:txBody>
      </p:sp>
      <p:graphicFrame>
        <p:nvGraphicFramePr>
          <p:cNvPr id="4" name="Tijdelijke aanduiding voor inhoud 3"/>
          <p:cNvGraphicFramePr>
            <a:graphicFrameLocks noGrp="1"/>
          </p:cNvGraphicFramePr>
          <p:nvPr>
            <p:ph idx="1"/>
            <p:extLst>
              <p:ext uri="{D42A27DB-BD31-4B8C-83A1-F6EECF244321}">
                <p14:modId xmlns:p14="http://schemas.microsoft.com/office/powerpoint/2010/main" val="2929761294"/>
              </p:ext>
            </p:extLst>
          </p:nvPr>
        </p:nvGraphicFramePr>
        <p:xfrm>
          <a:off x="1981200" y="2659063"/>
          <a:ext cx="8229600" cy="457200"/>
        </p:xfrm>
        <a:graphic>
          <a:graphicData uri="http://schemas.openxmlformats.org/drawingml/2006/table">
            <a:tbl>
              <a:tblPr firstRow="1" bandRow="1">
                <a:tableStyleId>{5C22544A-7EE6-4342-B048-85BDC9FD1C3A}</a:tableStyleId>
              </a:tblPr>
              <a:tblGrid>
                <a:gridCol w="1844566">
                  <a:extLst>
                    <a:ext uri="{9D8B030D-6E8A-4147-A177-3AD203B41FA5}">
                      <a16:colId xmlns:a16="http://schemas.microsoft.com/office/drawing/2014/main" val="20000"/>
                    </a:ext>
                  </a:extLst>
                </a:gridCol>
                <a:gridCol w="1447274">
                  <a:extLst>
                    <a:ext uri="{9D8B030D-6E8A-4147-A177-3AD203B41FA5}">
                      <a16:colId xmlns:a16="http://schemas.microsoft.com/office/drawing/2014/main" val="20001"/>
                    </a:ext>
                  </a:extLst>
                </a:gridCol>
                <a:gridCol w="1645920">
                  <a:extLst>
                    <a:ext uri="{9D8B030D-6E8A-4147-A177-3AD203B41FA5}">
                      <a16:colId xmlns:a16="http://schemas.microsoft.com/office/drawing/2014/main" val="20002"/>
                    </a:ext>
                  </a:extLst>
                </a:gridCol>
                <a:gridCol w="1645920">
                  <a:extLst>
                    <a:ext uri="{9D8B030D-6E8A-4147-A177-3AD203B41FA5}">
                      <a16:colId xmlns:a16="http://schemas.microsoft.com/office/drawing/2014/main" val="20003"/>
                    </a:ext>
                  </a:extLst>
                </a:gridCol>
                <a:gridCol w="1645920">
                  <a:extLst>
                    <a:ext uri="{9D8B030D-6E8A-4147-A177-3AD203B41FA5}">
                      <a16:colId xmlns:a16="http://schemas.microsoft.com/office/drawing/2014/main" val="20004"/>
                    </a:ext>
                  </a:extLst>
                </a:gridCol>
              </a:tblGrid>
              <a:tr h="370840">
                <a:tc>
                  <a:txBody>
                    <a:bodyPr/>
                    <a:lstStyle/>
                    <a:p>
                      <a:r>
                        <a:rPr lang="nl-NL" sz="2400" dirty="0" err="1">
                          <a:latin typeface="Noto Sans" panose="020B0502040504020204" pitchFamily="34" charset="0"/>
                          <a:ea typeface="Noto Sans" panose="020B0502040504020204" pitchFamily="34" charset="0"/>
                          <a:cs typeface="Noto Sans" panose="020B0502040504020204" pitchFamily="34" charset="0"/>
                        </a:rPr>
                        <a:t>eGFR</a:t>
                      </a:r>
                      <a:endParaRPr lang="nl-NL" sz="2400" dirty="0">
                        <a:latin typeface="Noto Sans" panose="020B0502040504020204" pitchFamily="34" charset="0"/>
                        <a:ea typeface="Noto Sans" panose="020B0502040504020204" pitchFamily="34" charset="0"/>
                        <a:cs typeface="Noto Sans" panose="020B0502040504020204" pitchFamily="34" charset="0"/>
                      </a:endParaRPr>
                    </a:p>
                  </a:txBody>
                  <a:tcPr/>
                </a:tc>
                <a:tc>
                  <a:txBody>
                    <a:bodyPr/>
                    <a:lstStyle/>
                    <a:p>
                      <a:r>
                        <a:rPr lang="nl-NL" sz="2400" dirty="0">
                          <a:latin typeface="Noto Sans" panose="020B0502040504020204" pitchFamily="34" charset="0"/>
                          <a:ea typeface="Noto Sans" panose="020B0502040504020204" pitchFamily="34" charset="0"/>
                          <a:cs typeface="Noto Sans" panose="020B0502040504020204" pitchFamily="34" charset="0"/>
                        </a:rPr>
                        <a:t>54</a:t>
                      </a:r>
                    </a:p>
                  </a:txBody>
                  <a:tcPr/>
                </a:tc>
                <a:tc>
                  <a:txBody>
                    <a:bodyPr/>
                    <a:lstStyle/>
                    <a:p>
                      <a:r>
                        <a:rPr lang="nl-NL" sz="2400" dirty="0">
                          <a:latin typeface="Noto Sans" panose="020B0502040504020204" pitchFamily="34" charset="0"/>
                          <a:ea typeface="Noto Sans" panose="020B0502040504020204" pitchFamily="34" charset="0"/>
                          <a:cs typeface="Noto Sans" panose="020B0502040504020204" pitchFamily="34" charset="0"/>
                        </a:rPr>
                        <a:t>56</a:t>
                      </a:r>
                    </a:p>
                  </a:txBody>
                  <a:tcPr/>
                </a:tc>
                <a:tc>
                  <a:txBody>
                    <a:bodyPr/>
                    <a:lstStyle/>
                    <a:p>
                      <a:r>
                        <a:rPr lang="nl-NL" sz="2400" dirty="0">
                          <a:latin typeface="Noto Sans" panose="020B0502040504020204" pitchFamily="34" charset="0"/>
                          <a:ea typeface="Noto Sans" panose="020B0502040504020204" pitchFamily="34" charset="0"/>
                          <a:cs typeface="Noto Sans" panose="020B0502040504020204" pitchFamily="34" charset="0"/>
                        </a:rPr>
                        <a:t>53</a:t>
                      </a:r>
                    </a:p>
                  </a:txBody>
                  <a:tcPr/>
                </a:tc>
                <a:tc>
                  <a:txBody>
                    <a:bodyPr/>
                    <a:lstStyle/>
                    <a:p>
                      <a:r>
                        <a:rPr lang="nl-NL" sz="2400" dirty="0">
                          <a:latin typeface="Noto Sans" panose="020B0502040504020204" pitchFamily="34" charset="0"/>
                          <a:ea typeface="Noto Sans" panose="020B0502040504020204" pitchFamily="34" charset="0"/>
                          <a:cs typeface="Noto Sans" panose="020B0502040504020204" pitchFamily="34" charset="0"/>
                        </a:rPr>
                        <a:t>48</a:t>
                      </a:r>
                    </a:p>
                  </a:txBody>
                  <a:tcPr/>
                </a:tc>
                <a:extLst>
                  <a:ext uri="{0D108BD9-81ED-4DB2-BD59-A6C34878D82A}">
                    <a16:rowId xmlns:a16="http://schemas.microsoft.com/office/drawing/2014/main" val="10000"/>
                  </a:ext>
                </a:extLst>
              </a:tr>
            </a:tbl>
          </a:graphicData>
        </a:graphic>
      </p:graphicFrame>
      <p:sp>
        <p:nvSpPr>
          <p:cNvPr id="5" name="Tekstvak 4"/>
          <p:cNvSpPr txBox="1"/>
          <p:nvPr/>
        </p:nvSpPr>
        <p:spPr>
          <a:xfrm>
            <a:off x="2264979" y="4004441"/>
            <a:ext cx="6936828" cy="523220"/>
          </a:xfrm>
          <a:prstGeom prst="rect">
            <a:avLst/>
          </a:prstGeom>
          <a:noFill/>
        </p:spPr>
        <p:txBody>
          <a:bodyPr wrap="square" rtlCol="0">
            <a:spAutoFit/>
          </a:bodyPr>
          <a:lstStyle/>
          <a:p>
            <a:r>
              <a:rPr lang="nl-NL" sz="2800" dirty="0">
                <a:solidFill>
                  <a:srgbClr val="0075BF"/>
                </a:solidFill>
                <a:latin typeface="Noto Sans" panose="020B0502040504020204" pitchFamily="34" charset="0"/>
                <a:ea typeface="Noto Sans" panose="020B0502040504020204" pitchFamily="34" charset="0"/>
                <a:cs typeface="Noto Sans" panose="020B0502040504020204" pitchFamily="34" charset="0"/>
              </a:rPr>
              <a:t>Verschil eGFR 5 / 53 =  9,4 %</a:t>
            </a:r>
          </a:p>
        </p:txBody>
      </p:sp>
    </p:spTree>
    <p:extLst>
      <p:ext uri="{BB962C8B-B14F-4D97-AF65-F5344CB8AC3E}">
        <p14:creationId xmlns:p14="http://schemas.microsoft.com/office/powerpoint/2010/main" val="15161508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0111C15-C26C-554F-8131-6739BC69B434}"/>
              </a:ext>
            </a:extLst>
          </p:cNvPr>
          <p:cNvSpPr>
            <a:spLocks noGrp="1"/>
          </p:cNvSpPr>
          <p:nvPr>
            <p:ph type="title"/>
          </p:nvPr>
        </p:nvSpPr>
        <p:spPr>
          <a:xfrm>
            <a:off x="1464733" y="2539391"/>
            <a:ext cx="9262533" cy="1143000"/>
          </a:xfrm>
        </p:spPr>
        <p:txBody>
          <a:bodyPr>
            <a:normAutofit fontScale="90000"/>
          </a:bodyPr>
          <a:lstStyle/>
          <a:p>
            <a:pPr algn="ctr"/>
            <a:r>
              <a:rPr lang="nl-NL" dirty="0"/>
              <a:t>Wanneer gaat de </a:t>
            </a:r>
            <a:r>
              <a:rPr lang="nl-NL" dirty="0" err="1"/>
              <a:t>eGFR</a:t>
            </a:r>
            <a:r>
              <a:rPr lang="nl-NL" dirty="0"/>
              <a:t> te snel achteruit bij patiënten met CNS?</a:t>
            </a:r>
          </a:p>
        </p:txBody>
      </p:sp>
    </p:spTree>
    <p:extLst>
      <p:ext uri="{BB962C8B-B14F-4D97-AF65-F5344CB8AC3E}">
        <p14:creationId xmlns:p14="http://schemas.microsoft.com/office/powerpoint/2010/main" val="232839620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838200" y="500062"/>
            <a:ext cx="10515600" cy="1325563"/>
          </a:xfrm>
        </p:spPr>
        <p:txBody>
          <a:bodyPr>
            <a:normAutofit fontScale="90000"/>
          </a:bodyPr>
          <a:lstStyle/>
          <a:p>
            <a:br>
              <a:rPr lang="nl-NL" dirty="0"/>
            </a:br>
            <a:r>
              <a:rPr lang="nl-NL" dirty="0"/>
              <a:t>Blijft de </a:t>
            </a:r>
            <a:r>
              <a:rPr lang="nl-NL" dirty="0" err="1"/>
              <a:t>eGFR</a:t>
            </a:r>
            <a:r>
              <a:rPr lang="nl-NL" dirty="0"/>
              <a:t> bij CNS wat stabiel genoeg?</a:t>
            </a:r>
            <a:br>
              <a:rPr lang="nl-NL" dirty="0"/>
            </a:br>
            <a:br>
              <a:rPr lang="nl-NL" dirty="0"/>
            </a:br>
            <a:r>
              <a:rPr lang="nl-NL" dirty="0">
                <a:solidFill>
                  <a:srgbClr val="FF0000"/>
                </a:solidFill>
              </a:rPr>
              <a:t>Oftewel, wat is een te snelle daling</a:t>
            </a:r>
          </a:p>
        </p:txBody>
      </p:sp>
      <p:sp>
        <p:nvSpPr>
          <p:cNvPr id="3" name="Tijdelijke aanduiding voor inhoud 2"/>
          <p:cNvSpPr>
            <a:spLocks noGrp="1"/>
          </p:cNvSpPr>
          <p:nvPr>
            <p:ph idx="1"/>
          </p:nvPr>
        </p:nvSpPr>
        <p:spPr/>
        <p:txBody>
          <a:bodyPr>
            <a:normAutofit/>
          </a:bodyPr>
          <a:lstStyle/>
          <a:p>
            <a:endParaRPr lang="nl-NL" dirty="0"/>
          </a:p>
          <a:p>
            <a:endParaRPr lang="nl-NL" dirty="0"/>
          </a:p>
          <a:p>
            <a:r>
              <a:rPr lang="nl-NL" dirty="0"/>
              <a:t>meer dan 5 ml/min per jaar ( tenminste 3 metingen), of</a:t>
            </a:r>
          </a:p>
          <a:p>
            <a:endParaRPr lang="nl-NL" dirty="0"/>
          </a:p>
          <a:p>
            <a:r>
              <a:rPr lang="nl-NL" dirty="0"/>
              <a:t>≥ 25% daling eGFR </a:t>
            </a:r>
            <a:r>
              <a:rPr lang="nl-NL" dirty="0" err="1"/>
              <a:t>tov</a:t>
            </a:r>
            <a:r>
              <a:rPr lang="nl-NL" dirty="0"/>
              <a:t> 1</a:t>
            </a:r>
            <a:r>
              <a:rPr lang="nl-NL" baseline="30000" dirty="0"/>
              <a:t>e</a:t>
            </a:r>
            <a:r>
              <a:rPr lang="nl-NL" dirty="0"/>
              <a:t> meting in afgelopen 5 jaar + verslechtering stadium</a:t>
            </a:r>
          </a:p>
        </p:txBody>
      </p:sp>
    </p:spTree>
    <p:extLst>
      <p:ext uri="{BB962C8B-B14F-4D97-AF65-F5344CB8AC3E}">
        <p14:creationId xmlns:p14="http://schemas.microsoft.com/office/powerpoint/2010/main" val="123877937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31C5BE35-807A-0DD1-F6E4-41C41BE4556B}"/>
              </a:ext>
            </a:extLst>
          </p:cNvPr>
          <p:cNvSpPr>
            <a:spLocks noGrp="1"/>
          </p:cNvSpPr>
          <p:nvPr>
            <p:ph type="title"/>
          </p:nvPr>
        </p:nvSpPr>
        <p:spPr>
          <a:xfrm>
            <a:off x="660400" y="333905"/>
            <a:ext cx="9262533" cy="1143000"/>
          </a:xfrm>
        </p:spPr>
        <p:txBody>
          <a:bodyPr/>
          <a:lstStyle/>
          <a:p>
            <a:endParaRPr lang="en-US"/>
          </a:p>
        </p:txBody>
      </p:sp>
      <p:pic>
        <p:nvPicPr>
          <p:cNvPr id="4" name="Afbeelding 3">
            <a:extLst>
              <a:ext uri="{FF2B5EF4-FFF2-40B4-BE49-F238E27FC236}">
                <a16:creationId xmlns:a16="http://schemas.microsoft.com/office/drawing/2014/main" id="{573C37EA-AE20-0F5B-FD7D-0BA8278975D3}"/>
              </a:ext>
            </a:extLst>
          </p:cNvPr>
          <p:cNvPicPr>
            <a:picLocks noChangeAspect="1"/>
          </p:cNvPicPr>
          <p:nvPr/>
        </p:nvPicPr>
        <p:blipFill>
          <a:blip r:embed="rId2"/>
          <a:stretch>
            <a:fillRect/>
          </a:stretch>
        </p:blipFill>
        <p:spPr>
          <a:xfrm>
            <a:off x="854559" y="1266906"/>
            <a:ext cx="10482881" cy="4324187"/>
          </a:xfrm>
          <a:prstGeom prst="rect">
            <a:avLst/>
          </a:prstGeom>
          <a:noFill/>
        </p:spPr>
      </p:pic>
    </p:spTree>
    <p:extLst>
      <p:ext uri="{BB962C8B-B14F-4D97-AF65-F5344CB8AC3E}">
        <p14:creationId xmlns:p14="http://schemas.microsoft.com/office/powerpoint/2010/main" val="59262960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8E191D-D113-6421-7298-754618D833CD}"/>
            </a:ext>
          </a:extLst>
        </p:cNvPr>
        <p:cNvGrpSpPr/>
        <p:nvPr/>
      </p:nvGrpSpPr>
      <p:grpSpPr>
        <a:xfrm>
          <a:off x="0" y="0"/>
          <a:ext cx="0" cy="0"/>
          <a:chOff x="0" y="0"/>
          <a:chExt cx="0" cy="0"/>
        </a:xfrm>
      </p:grpSpPr>
      <p:pic>
        <p:nvPicPr>
          <p:cNvPr id="4" name="Afbeelding 3">
            <a:extLst>
              <a:ext uri="{FF2B5EF4-FFF2-40B4-BE49-F238E27FC236}">
                <a16:creationId xmlns:a16="http://schemas.microsoft.com/office/drawing/2014/main" id="{0555ED82-0DFA-BF47-3548-E6A9A6E980A0}"/>
              </a:ext>
            </a:extLst>
          </p:cNvPr>
          <p:cNvPicPr>
            <a:picLocks noChangeAspect="1"/>
          </p:cNvPicPr>
          <p:nvPr/>
        </p:nvPicPr>
        <p:blipFill>
          <a:blip r:embed="rId2"/>
          <a:stretch>
            <a:fillRect/>
          </a:stretch>
        </p:blipFill>
        <p:spPr>
          <a:xfrm>
            <a:off x="7068064" y="445220"/>
            <a:ext cx="3873046" cy="5967560"/>
          </a:xfrm>
          <a:prstGeom prst="rect">
            <a:avLst/>
          </a:prstGeom>
        </p:spPr>
      </p:pic>
      <p:pic>
        <p:nvPicPr>
          <p:cNvPr id="1026" name="Picture 2" descr="Screenshot 2024 03 27 at 11 37 2">
            <a:extLst>
              <a:ext uri="{FF2B5EF4-FFF2-40B4-BE49-F238E27FC236}">
                <a16:creationId xmlns:a16="http://schemas.microsoft.com/office/drawing/2014/main" id="{10BB9A9D-C2A1-5EAE-F653-5FBB778AF48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50890" y="611745"/>
            <a:ext cx="4445000" cy="4445000"/>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2" descr="Podcast - Free interface icons">
            <a:extLst>
              <a:ext uri="{FF2B5EF4-FFF2-40B4-BE49-F238E27FC236}">
                <a16:creationId xmlns:a16="http://schemas.microsoft.com/office/drawing/2014/main" id="{C751D4B7-AB50-1A81-5F36-86A3F3F1DA2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44028" y="5212451"/>
            <a:ext cx="1215799" cy="1215799"/>
          </a:xfrm>
          <a:prstGeom prst="rect">
            <a:avLst/>
          </a:prstGeom>
          <a:noFill/>
          <a:extLst>
            <a:ext uri="{909E8E84-426E-40DD-AFC4-6F175D3DCCD1}">
              <a14:hiddenFill xmlns:a14="http://schemas.microsoft.com/office/drawing/2010/main">
                <a:solidFill>
                  <a:srgbClr val="FFFFFF"/>
                </a:solidFill>
              </a14:hiddenFill>
            </a:ext>
          </a:extLst>
        </p:spPr>
      </p:pic>
      <p:sp>
        <p:nvSpPr>
          <p:cNvPr id="6" name="Tekstvak 5">
            <a:extLst>
              <a:ext uri="{FF2B5EF4-FFF2-40B4-BE49-F238E27FC236}">
                <a16:creationId xmlns:a16="http://schemas.microsoft.com/office/drawing/2014/main" id="{D41C986A-C2E9-82D6-B8F2-CC0F2E467D17}"/>
              </a:ext>
            </a:extLst>
          </p:cNvPr>
          <p:cNvSpPr txBox="1"/>
          <p:nvPr/>
        </p:nvSpPr>
        <p:spPr>
          <a:xfrm>
            <a:off x="2413023" y="5212451"/>
            <a:ext cx="4339469" cy="1200329"/>
          </a:xfrm>
          <a:prstGeom prst="rect">
            <a:avLst/>
          </a:prstGeom>
          <a:noFill/>
        </p:spPr>
        <p:txBody>
          <a:bodyPr wrap="square" rtlCol="0">
            <a:spAutoFit/>
          </a:bodyPr>
          <a:lstStyle/>
          <a:p>
            <a:r>
              <a:rPr lang="nl-NL" sz="3600" b="1" dirty="0">
                <a:solidFill>
                  <a:srgbClr val="FF0000"/>
                </a:solidFill>
              </a:rPr>
              <a:t>Luister podcast #29 </a:t>
            </a:r>
          </a:p>
          <a:p>
            <a:r>
              <a:rPr lang="nl-NL" sz="3600" b="1" dirty="0">
                <a:solidFill>
                  <a:srgbClr val="FF0000"/>
                </a:solidFill>
              </a:rPr>
              <a:t>Studio Langerhans</a:t>
            </a:r>
          </a:p>
        </p:txBody>
      </p:sp>
      <p:pic>
        <p:nvPicPr>
          <p:cNvPr id="3" name="Afbeelding 2">
            <a:extLst>
              <a:ext uri="{FF2B5EF4-FFF2-40B4-BE49-F238E27FC236}">
                <a16:creationId xmlns:a16="http://schemas.microsoft.com/office/drawing/2014/main" id="{7B0960CC-414E-3EAD-8194-A87F12634058}"/>
              </a:ext>
            </a:extLst>
          </p:cNvPr>
          <p:cNvPicPr>
            <a:picLocks noChangeAspect="1"/>
          </p:cNvPicPr>
          <p:nvPr/>
        </p:nvPicPr>
        <p:blipFill>
          <a:blip r:embed="rId5"/>
          <a:stretch>
            <a:fillRect/>
          </a:stretch>
        </p:blipFill>
        <p:spPr>
          <a:xfrm>
            <a:off x="6976926" y="445220"/>
            <a:ext cx="4071046" cy="6054132"/>
          </a:xfrm>
          <a:prstGeom prst="rect">
            <a:avLst/>
          </a:prstGeom>
        </p:spPr>
      </p:pic>
    </p:spTree>
    <p:extLst>
      <p:ext uri="{BB962C8B-B14F-4D97-AF65-F5344CB8AC3E}">
        <p14:creationId xmlns:p14="http://schemas.microsoft.com/office/powerpoint/2010/main" val="131301875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4" name="Freeform 4"/>
          <p:cNvSpPr/>
          <p:nvPr/>
        </p:nvSpPr>
        <p:spPr>
          <a:xfrm>
            <a:off x="9605775" y="763622"/>
            <a:ext cx="1832332" cy="1814009"/>
          </a:xfrm>
          <a:custGeom>
            <a:avLst/>
            <a:gdLst/>
            <a:ahLst/>
            <a:cxnLst/>
            <a:rect l="l" t="t" r="r" b="b"/>
            <a:pathLst>
              <a:path w="2748498" h="2721013">
                <a:moveTo>
                  <a:pt x="0" y="0"/>
                </a:moveTo>
                <a:lnTo>
                  <a:pt x="2748497" y="0"/>
                </a:lnTo>
                <a:lnTo>
                  <a:pt x="2748497" y="2721013"/>
                </a:lnTo>
                <a:lnTo>
                  <a:pt x="0" y="2721013"/>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l-NL"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5" name="TextBox 5"/>
          <p:cNvSpPr txBox="1"/>
          <p:nvPr/>
        </p:nvSpPr>
        <p:spPr>
          <a:xfrm>
            <a:off x="3259508" y="3117523"/>
            <a:ext cx="8482884" cy="1290481"/>
          </a:xfrm>
          <a:prstGeom prst="rect">
            <a:avLst/>
          </a:prstGeom>
        </p:spPr>
        <p:txBody>
          <a:bodyPr wrap="square" lIns="0" tIns="0" rIns="0" bIns="0" rtlCol="0" anchor="t">
            <a:spAutoFit/>
          </a:bodyPr>
          <a:lstStyle/>
          <a:p>
            <a:pPr>
              <a:lnSpc>
                <a:spcPts val="5227"/>
              </a:lnSpc>
              <a:defRPr/>
            </a:pPr>
            <a:r>
              <a:rPr kumimoji="0" lang="nl-NL" sz="3730" b="0" i="0" u="none" strike="noStrike" kern="1200" cap="none" spc="0" normalizeH="0" baseline="0" noProof="0" dirty="0">
                <a:ln>
                  <a:noFill/>
                </a:ln>
                <a:solidFill>
                  <a:srgbClr val="FCCE30"/>
                </a:solidFill>
                <a:effectLst/>
                <a:uLnTx/>
                <a:uFillTx/>
                <a:latin typeface="Noto Sans" panose="020B0502040504020204" pitchFamily="34" charset="0"/>
                <a:ea typeface="Noto Sans" panose="020B0502040504020204" pitchFamily="34" charset="0"/>
                <a:cs typeface="Noto Sans" panose="020B0502040504020204" pitchFamily="34" charset="0"/>
                <a:sym typeface="Noto Sans"/>
              </a:rPr>
              <a:t>Wat is de gemiddelde </a:t>
            </a:r>
            <a:r>
              <a:rPr kumimoji="0" lang="nl-NL" sz="3730" b="0" i="0" u="none" strike="noStrike" kern="1200" cap="none" spc="0" normalizeH="0" baseline="0" noProof="0" dirty="0" err="1">
                <a:ln>
                  <a:noFill/>
                </a:ln>
                <a:solidFill>
                  <a:srgbClr val="FCCE30"/>
                </a:solidFill>
                <a:effectLst/>
                <a:uLnTx/>
                <a:uFillTx/>
                <a:latin typeface="Noto Sans" panose="020B0502040504020204" pitchFamily="34" charset="0"/>
                <a:ea typeface="Noto Sans" panose="020B0502040504020204" pitchFamily="34" charset="0"/>
                <a:cs typeface="Noto Sans" panose="020B0502040504020204" pitchFamily="34" charset="0"/>
                <a:sym typeface="Noto Sans"/>
              </a:rPr>
              <a:t>eGFR</a:t>
            </a:r>
            <a:r>
              <a:rPr kumimoji="0" lang="nl-NL" sz="3730" b="0" i="0" u="none" strike="noStrike" kern="1200" cap="none" spc="0" normalizeH="0" baseline="0" noProof="0" dirty="0">
                <a:ln>
                  <a:noFill/>
                </a:ln>
                <a:solidFill>
                  <a:srgbClr val="FCCE30"/>
                </a:solidFill>
                <a:effectLst/>
                <a:uLnTx/>
                <a:uFillTx/>
                <a:latin typeface="Noto Sans" panose="020B0502040504020204" pitchFamily="34" charset="0"/>
                <a:ea typeface="Noto Sans" panose="020B0502040504020204" pitchFamily="34" charset="0"/>
                <a:cs typeface="Noto Sans" panose="020B0502040504020204" pitchFamily="34" charset="0"/>
                <a:sym typeface="Noto Sans"/>
              </a:rPr>
              <a:t> </a:t>
            </a:r>
            <a:br>
              <a:rPr kumimoji="0" lang="nl-NL" sz="3730" b="0" i="0" u="none" strike="noStrike" kern="1200" cap="none" spc="0" normalizeH="0" baseline="0" noProof="0" dirty="0">
                <a:ln>
                  <a:noFill/>
                </a:ln>
                <a:solidFill>
                  <a:srgbClr val="FCCE30"/>
                </a:solidFill>
                <a:effectLst/>
                <a:uLnTx/>
                <a:uFillTx/>
                <a:latin typeface="Noto Sans" panose="020B0502040504020204" pitchFamily="34" charset="0"/>
                <a:ea typeface="Noto Sans" panose="020B0502040504020204" pitchFamily="34" charset="0"/>
                <a:cs typeface="Noto Sans" panose="020B0502040504020204" pitchFamily="34" charset="0"/>
                <a:sym typeface="Noto Sans"/>
              </a:rPr>
            </a:br>
            <a:r>
              <a:rPr kumimoji="0" lang="nl-NL" sz="3730" b="0" i="0" u="none" strike="noStrike" kern="1200" cap="none" spc="0" normalizeH="0" baseline="0" noProof="0" dirty="0">
                <a:ln>
                  <a:noFill/>
                </a:ln>
                <a:solidFill>
                  <a:srgbClr val="FCCE30"/>
                </a:solidFill>
                <a:effectLst/>
                <a:uLnTx/>
                <a:uFillTx/>
                <a:latin typeface="Noto Sans" panose="020B0502040504020204" pitchFamily="34" charset="0"/>
                <a:ea typeface="Noto Sans" panose="020B0502040504020204" pitchFamily="34" charset="0"/>
                <a:cs typeface="Noto Sans" panose="020B0502040504020204" pitchFamily="34" charset="0"/>
                <a:sym typeface="Noto Sans"/>
              </a:rPr>
              <a:t>bij iemand &gt; 85 jaar?</a:t>
            </a:r>
          </a:p>
        </p:txBody>
      </p:sp>
    </p:spTree>
    <p:extLst>
      <p:ext uri="{BB962C8B-B14F-4D97-AF65-F5344CB8AC3E}">
        <p14:creationId xmlns:p14="http://schemas.microsoft.com/office/powerpoint/2010/main" val="288127415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el 1"/>
          <p:cNvSpPr>
            <a:spLocks noGrp="1"/>
          </p:cNvSpPr>
          <p:nvPr>
            <p:ph type="title"/>
          </p:nvPr>
        </p:nvSpPr>
        <p:spPr/>
        <p:txBody>
          <a:bodyPr>
            <a:normAutofit/>
          </a:bodyPr>
          <a:lstStyle/>
          <a:p>
            <a:r>
              <a:rPr lang="nl-NL" altLang="nl-NL" dirty="0" err="1"/>
              <a:t>eGFR</a:t>
            </a:r>
            <a:r>
              <a:rPr lang="nl-NL" altLang="nl-NL" dirty="0"/>
              <a:t> naar leeftijd </a:t>
            </a:r>
            <a:r>
              <a:rPr lang="nl-NL" altLang="nl-NL" sz="2200" dirty="0"/>
              <a:t>40 jaar: </a:t>
            </a:r>
            <a:r>
              <a:rPr lang="nl-NL" altLang="nl-NL" sz="2200" dirty="0" err="1"/>
              <a:t>eGFR</a:t>
            </a:r>
            <a:r>
              <a:rPr lang="nl-NL" altLang="nl-NL" sz="2200" dirty="0"/>
              <a:t> 80 ml/min/1.73m</a:t>
            </a:r>
            <a:r>
              <a:rPr lang="nl-NL" altLang="nl-NL" sz="2200" baseline="30000" dirty="0"/>
              <a:t>2</a:t>
            </a:r>
            <a:r>
              <a:rPr lang="nl-NL" altLang="nl-NL" sz="2200" dirty="0"/>
              <a:t> - afname 0.4 per jaar</a:t>
            </a:r>
          </a:p>
        </p:txBody>
      </p:sp>
      <p:sp>
        <p:nvSpPr>
          <p:cNvPr id="13315" name="Tijdelijke aanduiding voor inhoud 4"/>
          <p:cNvSpPr>
            <a:spLocks noGrp="1"/>
          </p:cNvSpPr>
          <p:nvPr>
            <p:ph idx="1"/>
          </p:nvPr>
        </p:nvSpPr>
        <p:spPr>
          <a:xfrm>
            <a:off x="2279668" y="2017713"/>
            <a:ext cx="8199439" cy="4114800"/>
          </a:xfrm>
        </p:spPr>
        <p:txBody>
          <a:bodyPr>
            <a:normAutofit/>
          </a:bodyPr>
          <a:lstStyle/>
          <a:p>
            <a:endParaRPr lang="nl-NL" altLang="nl-NL" sz="2400" dirty="0"/>
          </a:p>
          <a:p>
            <a:endParaRPr lang="nl-NL" altLang="nl-NL" sz="2400" dirty="0"/>
          </a:p>
          <a:p>
            <a:endParaRPr lang="nl-NL" altLang="nl-NL" sz="2400" dirty="0"/>
          </a:p>
          <a:p>
            <a:pPr marL="457032" lvl="1" indent="0">
              <a:buNone/>
            </a:pPr>
            <a:endParaRPr lang="nl-NL" altLang="nl-NL" dirty="0"/>
          </a:p>
        </p:txBody>
      </p:sp>
      <p:pic>
        <p:nvPicPr>
          <p:cNvPr id="6"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a:xfrm>
            <a:off x="2343833" y="1734858"/>
            <a:ext cx="3381375" cy="4114800"/>
          </a:xfrm>
          <a:prstGeom prst="rect">
            <a:avLst/>
          </a:prstGeom>
        </p:spPr>
      </p:pic>
      <p:pic>
        <p:nvPicPr>
          <p:cNvPr id="7" name="Picture 7"/>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819778" y="1714113"/>
            <a:ext cx="3752851" cy="4191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cxnSp>
        <p:nvCxnSpPr>
          <p:cNvPr id="8" name="Rechte verbindingslijn 7"/>
          <p:cNvCxnSpPr/>
          <p:nvPr/>
        </p:nvCxnSpPr>
        <p:spPr>
          <a:xfrm>
            <a:off x="2911366" y="3673367"/>
            <a:ext cx="6661262" cy="31531"/>
          </a:xfrm>
          <a:prstGeom prst="line">
            <a:avLst/>
          </a:prstGeom>
          <a:ln>
            <a:solidFill>
              <a:srgbClr val="FF0000"/>
            </a:solidFill>
          </a:ln>
        </p:spPr>
        <p:style>
          <a:lnRef idx="3">
            <a:schemeClr val="accent3"/>
          </a:lnRef>
          <a:fillRef idx="0">
            <a:schemeClr val="accent3"/>
          </a:fillRef>
          <a:effectRef idx="2">
            <a:schemeClr val="accent3"/>
          </a:effectRef>
          <a:fontRef idx="minor">
            <a:schemeClr val="tx1"/>
          </a:fontRef>
        </p:style>
      </p:cxnSp>
      <p:sp>
        <p:nvSpPr>
          <p:cNvPr id="2" name="Rechthoek 1"/>
          <p:cNvSpPr/>
          <p:nvPr/>
        </p:nvSpPr>
        <p:spPr>
          <a:xfrm>
            <a:off x="6241997" y="5970528"/>
            <a:ext cx="5464885" cy="523220"/>
          </a:xfrm>
          <a:prstGeom prst="rect">
            <a:avLst/>
          </a:prstGeom>
        </p:spPr>
        <p:txBody>
          <a:bodyPr wrap="square">
            <a:spAutoFit/>
          </a:bodyPr>
          <a:lstStyle/>
          <a:p>
            <a:pPr algn="r">
              <a:defRPr/>
            </a:pPr>
            <a:r>
              <a:rPr lang="nl-NL" altLang="nl-NL" sz="1400" i="1" dirty="0">
                <a:solidFill>
                  <a:srgbClr val="004876"/>
                </a:solidFill>
                <a:latin typeface="Noto Sans" panose="020B0502040504020204" pitchFamily="34" charset="0"/>
                <a:ea typeface="Noto Sans" panose="020B0502040504020204" pitchFamily="34" charset="0"/>
                <a:cs typeface="Noto Sans" panose="020B0502040504020204" pitchFamily="34" charset="0"/>
              </a:rPr>
              <a:t>Jack Wetzels et al. Nijmegen </a:t>
            </a:r>
            <a:r>
              <a:rPr lang="nl-NL" altLang="nl-NL" sz="1400" i="1" dirty="0" err="1">
                <a:solidFill>
                  <a:srgbClr val="004876"/>
                </a:solidFill>
                <a:latin typeface="Noto Sans" panose="020B0502040504020204" pitchFamily="34" charset="0"/>
                <a:ea typeface="Noto Sans" panose="020B0502040504020204" pitchFamily="34" charset="0"/>
                <a:cs typeface="Noto Sans" panose="020B0502040504020204" pitchFamily="34" charset="0"/>
              </a:rPr>
              <a:t>Biomedical</a:t>
            </a:r>
            <a:r>
              <a:rPr lang="nl-NL" altLang="nl-NL" sz="1400" i="1" dirty="0">
                <a:solidFill>
                  <a:srgbClr val="004876"/>
                </a:solidFill>
                <a:latin typeface="Noto Sans" panose="020B0502040504020204" pitchFamily="34" charset="0"/>
                <a:ea typeface="Noto Sans" panose="020B0502040504020204" pitchFamily="34" charset="0"/>
                <a:cs typeface="Noto Sans" panose="020B0502040504020204" pitchFamily="34" charset="0"/>
              </a:rPr>
              <a:t> </a:t>
            </a:r>
            <a:r>
              <a:rPr lang="nl-NL" altLang="nl-NL" sz="1400" i="1" dirty="0" err="1">
                <a:solidFill>
                  <a:srgbClr val="004876"/>
                </a:solidFill>
                <a:latin typeface="Noto Sans" panose="020B0502040504020204" pitchFamily="34" charset="0"/>
                <a:ea typeface="Noto Sans" panose="020B0502040504020204" pitchFamily="34" charset="0"/>
                <a:cs typeface="Noto Sans" panose="020B0502040504020204" pitchFamily="34" charset="0"/>
              </a:rPr>
              <a:t>Study</a:t>
            </a:r>
            <a:r>
              <a:rPr lang="nl-NL" altLang="nl-NL" sz="1400" i="1" dirty="0">
                <a:solidFill>
                  <a:srgbClr val="004876"/>
                </a:solidFill>
                <a:latin typeface="Noto Sans" panose="020B0502040504020204" pitchFamily="34" charset="0"/>
                <a:ea typeface="Noto Sans" panose="020B0502040504020204" pitchFamily="34" charset="0"/>
                <a:cs typeface="Noto Sans" panose="020B0502040504020204" pitchFamily="34" charset="0"/>
              </a:rPr>
              <a:t>, </a:t>
            </a:r>
            <a:r>
              <a:rPr lang="nl-NL" altLang="nl-NL" sz="1400" i="1" dirty="0" err="1">
                <a:solidFill>
                  <a:srgbClr val="004876"/>
                </a:solidFill>
                <a:latin typeface="Noto Sans" panose="020B0502040504020204" pitchFamily="34" charset="0"/>
                <a:ea typeface="Noto Sans" panose="020B0502040504020204" pitchFamily="34" charset="0"/>
                <a:cs typeface="Noto Sans" panose="020B0502040504020204" pitchFamily="34" charset="0"/>
              </a:rPr>
              <a:t>Kidney</a:t>
            </a:r>
            <a:r>
              <a:rPr lang="nl-NL" altLang="nl-NL" sz="1400" i="1" dirty="0">
                <a:solidFill>
                  <a:srgbClr val="004876"/>
                </a:solidFill>
                <a:latin typeface="Noto Sans" panose="020B0502040504020204" pitchFamily="34" charset="0"/>
                <a:ea typeface="Noto Sans" panose="020B0502040504020204" pitchFamily="34" charset="0"/>
                <a:cs typeface="Noto Sans" panose="020B0502040504020204" pitchFamily="34" charset="0"/>
              </a:rPr>
              <a:t> International 2007;72:632-737</a:t>
            </a:r>
            <a:endParaRPr lang="nl-NL" sz="1400" i="1" dirty="0">
              <a:solidFill>
                <a:srgbClr val="004876"/>
              </a:solidFill>
              <a:latin typeface="Noto Sans" panose="020B0502040504020204" pitchFamily="34" charset="0"/>
              <a:ea typeface="Noto Sans" panose="020B0502040504020204" pitchFamily="34" charset="0"/>
              <a:cs typeface="Noto Sans" panose="020B0502040504020204" pitchFamily="34" charset="0"/>
            </a:endParaRPr>
          </a:p>
        </p:txBody>
      </p:sp>
    </p:spTree>
    <p:extLst>
      <p:ext uri="{BB962C8B-B14F-4D97-AF65-F5344CB8AC3E}">
        <p14:creationId xmlns:p14="http://schemas.microsoft.com/office/powerpoint/2010/main" val="41288505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ppt_x"/>
                                          </p:val>
                                        </p:tav>
                                        <p:tav tm="100000">
                                          <p:val>
                                            <p:strVal val="#ppt_x"/>
                                          </p:val>
                                        </p:tav>
                                      </p:tavLst>
                                    </p:anim>
                                    <p:anim calcmode="lin" valueType="num">
                                      <p:cBhvr additive="base">
                                        <p:cTn id="8" dur="5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2" name="Rectangle 2"/>
          <p:cNvSpPr>
            <a:spLocks noGrp="1" noChangeArrowheads="1"/>
          </p:cNvSpPr>
          <p:nvPr>
            <p:ph type="title"/>
          </p:nvPr>
        </p:nvSpPr>
        <p:spPr>
          <a:xfrm>
            <a:off x="862044" y="2286000"/>
            <a:ext cx="10467911" cy="1143000"/>
          </a:xfrm>
        </p:spPr>
        <p:txBody>
          <a:bodyPr>
            <a:normAutofit fontScale="90000"/>
          </a:bodyPr>
          <a:lstStyle/>
          <a:p>
            <a:pPr eaLnBrk="1" hangingPunct="1"/>
            <a:br>
              <a:rPr lang="nl-NL" altLang="nl-NL" dirty="0"/>
            </a:br>
            <a:r>
              <a:rPr lang="nl-NL" altLang="nl-NL" sz="4400" dirty="0"/>
              <a:t>Conclusie CNS bij persisterend afwijkende</a:t>
            </a:r>
            <a:br>
              <a:rPr lang="nl-NL" altLang="nl-NL" sz="4400" dirty="0"/>
            </a:br>
            <a:r>
              <a:rPr lang="nl-NL" altLang="nl-NL" sz="4400" dirty="0" err="1"/>
              <a:t>albuminurie</a:t>
            </a:r>
            <a:r>
              <a:rPr lang="nl-NL" altLang="nl-NL" sz="4400" dirty="0"/>
              <a:t> en/of </a:t>
            </a:r>
            <a:r>
              <a:rPr lang="nl-NL" altLang="nl-NL" sz="4400" dirty="0" err="1"/>
              <a:t>eGFR</a:t>
            </a:r>
            <a:br>
              <a:rPr lang="nl-NL" altLang="nl-NL" sz="4400" dirty="0"/>
            </a:br>
            <a:br>
              <a:rPr lang="nl-NL" altLang="nl-NL" sz="4400" dirty="0"/>
            </a:br>
            <a:r>
              <a:rPr lang="nl-NL" altLang="nl-NL" sz="4400" dirty="0"/>
              <a:t>en dan weer gaan nadenken ………..</a:t>
            </a:r>
          </a:p>
        </p:txBody>
      </p:sp>
    </p:spTree>
    <p:extLst>
      <p:ext uri="{BB962C8B-B14F-4D97-AF65-F5344CB8AC3E}">
        <p14:creationId xmlns:p14="http://schemas.microsoft.com/office/powerpoint/2010/main" val="1901927976"/>
      </p:ext>
    </p:extLst>
  </p:cSld>
  <p:clrMapOvr>
    <a:masterClrMapping/>
  </p:clrMapOvr>
  <p:transition/>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Afbeelding 2">
            <a:extLst>
              <a:ext uri="{FF2B5EF4-FFF2-40B4-BE49-F238E27FC236}">
                <a16:creationId xmlns:a16="http://schemas.microsoft.com/office/drawing/2014/main" id="{5BDF6423-1FBA-466F-B613-3628FDE07894}"/>
              </a:ext>
            </a:extLst>
          </p:cNvPr>
          <p:cNvPicPr>
            <a:picLocks noChangeAspect="1"/>
          </p:cNvPicPr>
          <p:nvPr/>
        </p:nvPicPr>
        <p:blipFill rotWithShape="1">
          <a:blip r:embed="rId2"/>
          <a:srcRect b="2367"/>
          <a:stretch/>
        </p:blipFill>
        <p:spPr>
          <a:xfrm>
            <a:off x="1902585" y="478675"/>
            <a:ext cx="8386829" cy="5900649"/>
          </a:xfrm>
          <a:prstGeom prst="rect">
            <a:avLst/>
          </a:prstGeom>
        </p:spPr>
      </p:pic>
    </p:spTree>
    <p:extLst>
      <p:ext uri="{BB962C8B-B14F-4D97-AF65-F5344CB8AC3E}">
        <p14:creationId xmlns:p14="http://schemas.microsoft.com/office/powerpoint/2010/main" val="111543000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8" name="Rectangle 2"/>
          <p:cNvSpPr>
            <a:spLocks noGrp="1" noChangeArrowheads="1"/>
          </p:cNvSpPr>
          <p:nvPr>
            <p:ph type="title"/>
          </p:nvPr>
        </p:nvSpPr>
        <p:spPr/>
        <p:txBody>
          <a:bodyPr/>
          <a:lstStyle/>
          <a:p>
            <a:pPr eaLnBrk="1" hangingPunct="1"/>
            <a:r>
              <a:rPr lang="nl-NL" altLang="nl-NL" dirty="0"/>
              <a:t>Mogelijke oorzaken</a:t>
            </a:r>
          </a:p>
        </p:txBody>
      </p:sp>
      <p:sp>
        <p:nvSpPr>
          <p:cNvPr id="26629" name="Rectangle 3"/>
          <p:cNvSpPr>
            <a:spLocks noGrp="1" noChangeArrowheads="1"/>
          </p:cNvSpPr>
          <p:nvPr>
            <p:ph idx="1"/>
          </p:nvPr>
        </p:nvSpPr>
        <p:spPr>
          <a:xfrm>
            <a:off x="838200" y="1672497"/>
            <a:ext cx="10515600" cy="4665664"/>
          </a:xfrm>
        </p:spPr>
        <p:txBody>
          <a:bodyPr>
            <a:normAutofit fontScale="92500" lnSpcReduction="10000"/>
          </a:bodyPr>
          <a:lstStyle/>
          <a:p>
            <a:pPr lvl="1"/>
            <a:r>
              <a:rPr lang="nl-NL" altLang="nl-NL" dirty="0"/>
              <a:t>Beloop / leeftijd</a:t>
            </a:r>
          </a:p>
          <a:p>
            <a:pPr lvl="1"/>
            <a:endParaRPr lang="nl-NL" altLang="nl-NL" dirty="0"/>
          </a:p>
          <a:p>
            <a:pPr lvl="1"/>
            <a:r>
              <a:rPr lang="nl-NL" altLang="nl-NL" dirty="0"/>
              <a:t>Medicatie (verandering)  </a:t>
            </a:r>
          </a:p>
          <a:p>
            <a:pPr lvl="1"/>
            <a:endParaRPr lang="nl-NL" altLang="nl-NL" dirty="0"/>
          </a:p>
          <a:p>
            <a:pPr lvl="1"/>
            <a:r>
              <a:rPr lang="nl-NL" altLang="nl-NL" dirty="0" err="1"/>
              <a:t>Prerenaal</a:t>
            </a:r>
            <a:r>
              <a:rPr lang="nl-NL" altLang="nl-NL" dirty="0"/>
              <a:t> / </a:t>
            </a:r>
            <a:r>
              <a:rPr lang="nl-NL" altLang="nl-NL" dirty="0" err="1"/>
              <a:t>renaal</a:t>
            </a:r>
            <a:r>
              <a:rPr lang="nl-NL" altLang="nl-NL" dirty="0"/>
              <a:t> / </a:t>
            </a:r>
            <a:r>
              <a:rPr lang="nl-NL" altLang="nl-NL" dirty="0" err="1"/>
              <a:t>postrenaal</a:t>
            </a:r>
            <a:endParaRPr lang="nl-NL" altLang="nl-NL" dirty="0"/>
          </a:p>
          <a:p>
            <a:pPr lvl="1"/>
            <a:endParaRPr lang="nl-NL" altLang="nl-NL" dirty="0"/>
          </a:p>
          <a:p>
            <a:pPr lvl="1"/>
            <a:r>
              <a:rPr lang="nl-NL" altLang="nl-NL" dirty="0"/>
              <a:t>Familie (cystenieren, ziekte van </a:t>
            </a:r>
            <a:r>
              <a:rPr lang="nl-NL" altLang="nl-NL" dirty="0" err="1"/>
              <a:t>Alport</a:t>
            </a:r>
            <a:r>
              <a:rPr lang="nl-NL" altLang="nl-NL" dirty="0"/>
              <a:t>)</a:t>
            </a:r>
          </a:p>
          <a:p>
            <a:pPr lvl="1"/>
            <a:endParaRPr lang="nl-NL" altLang="nl-NL" dirty="0"/>
          </a:p>
          <a:p>
            <a:pPr lvl="1"/>
            <a:r>
              <a:rPr lang="nl-NL" altLang="nl-NL" dirty="0"/>
              <a:t>Voorgeschiedenis</a:t>
            </a:r>
          </a:p>
          <a:p>
            <a:pPr lvl="2"/>
            <a:r>
              <a:rPr lang="nl-NL" altLang="nl-NL" dirty="0"/>
              <a:t>vasculair (diabetes – hypertensie)</a:t>
            </a:r>
          </a:p>
          <a:p>
            <a:pPr lvl="2"/>
            <a:r>
              <a:rPr lang="nl-NL" altLang="nl-NL" dirty="0"/>
              <a:t>urologisch</a:t>
            </a:r>
          </a:p>
          <a:p>
            <a:pPr lvl="2"/>
            <a:r>
              <a:rPr lang="nl-NL" altLang="nl-NL" dirty="0"/>
              <a:t>auto-immuun</a:t>
            </a:r>
          </a:p>
        </p:txBody>
      </p:sp>
    </p:spTree>
    <p:extLst>
      <p:ext uri="{BB962C8B-B14F-4D97-AF65-F5344CB8AC3E}">
        <p14:creationId xmlns:p14="http://schemas.microsoft.com/office/powerpoint/2010/main" val="1407528897"/>
      </p:ext>
    </p:extLst>
  </p:cSld>
  <p:clrMapOvr>
    <a:masterClrMapping/>
  </p:clrMapOvr>
  <p:transition/>
</p:sld>
</file>

<file path=ppt/slides/slide4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4" name="Freeform 4"/>
          <p:cNvSpPr/>
          <p:nvPr/>
        </p:nvSpPr>
        <p:spPr>
          <a:xfrm>
            <a:off x="9605775" y="763622"/>
            <a:ext cx="1832332" cy="1814009"/>
          </a:xfrm>
          <a:custGeom>
            <a:avLst/>
            <a:gdLst/>
            <a:ahLst/>
            <a:cxnLst/>
            <a:rect l="l" t="t" r="r" b="b"/>
            <a:pathLst>
              <a:path w="2748498" h="2721013">
                <a:moveTo>
                  <a:pt x="0" y="0"/>
                </a:moveTo>
                <a:lnTo>
                  <a:pt x="2748497" y="0"/>
                </a:lnTo>
                <a:lnTo>
                  <a:pt x="2748497" y="2721013"/>
                </a:lnTo>
                <a:lnTo>
                  <a:pt x="0" y="2721013"/>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l-NL"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5" name="TextBox 5"/>
          <p:cNvSpPr txBox="1"/>
          <p:nvPr/>
        </p:nvSpPr>
        <p:spPr>
          <a:xfrm>
            <a:off x="1122891" y="763622"/>
            <a:ext cx="8482884" cy="1957331"/>
          </a:xfrm>
          <a:prstGeom prst="rect">
            <a:avLst/>
          </a:prstGeom>
        </p:spPr>
        <p:txBody>
          <a:bodyPr wrap="square" lIns="0" tIns="0" rIns="0" bIns="0" rtlCol="0" anchor="t">
            <a:spAutoFit/>
          </a:bodyPr>
          <a:lstStyle/>
          <a:p>
            <a:pPr>
              <a:lnSpc>
                <a:spcPts val="5227"/>
              </a:lnSpc>
              <a:defRPr/>
            </a:pPr>
            <a:r>
              <a:rPr kumimoji="0" lang="nl-NL" sz="3730" i="0" u="none" strike="noStrike" kern="1200" cap="none" spc="0" normalizeH="0" baseline="0" noProof="0" dirty="0">
                <a:ln>
                  <a:noFill/>
                </a:ln>
                <a:solidFill>
                  <a:srgbClr val="FCCE30"/>
                </a:solidFill>
                <a:effectLst/>
                <a:uLnTx/>
                <a:uFillTx/>
                <a:latin typeface="Noto Sans" panose="020B0502040504020204" pitchFamily="34" charset="0"/>
                <a:ea typeface="Noto Sans" panose="020B0502040504020204" pitchFamily="34" charset="0"/>
                <a:cs typeface="Noto Sans" panose="020B0502040504020204" pitchFamily="34" charset="0"/>
                <a:sym typeface="Noto Sans"/>
              </a:rPr>
              <a:t>Wat is erger voor het stadium CNS (en dus risico op eindstadiumnierfalen en/of HVZ)?</a:t>
            </a:r>
          </a:p>
        </p:txBody>
      </p:sp>
      <p:sp>
        <p:nvSpPr>
          <p:cNvPr id="6" name="TextBox 6"/>
          <p:cNvSpPr txBox="1"/>
          <p:nvPr/>
        </p:nvSpPr>
        <p:spPr>
          <a:xfrm>
            <a:off x="1093554" y="3429000"/>
            <a:ext cx="10004892" cy="1077218"/>
          </a:xfrm>
          <a:prstGeom prst="rect">
            <a:avLst/>
          </a:prstGeom>
        </p:spPr>
        <p:txBody>
          <a:bodyPr wrap="square" lIns="0" tIns="0" rIns="0" bIns="0" rtlCol="0" anchor="t">
            <a:spAutoFit/>
          </a:bodyPr>
          <a:lstStyle/>
          <a:p>
            <a:pPr marL="914400" marR="0" lvl="0" indent="-914400" algn="l" defTabSz="914400" rtl="0" eaLnBrk="1" fontAlgn="auto" latinLnBrk="0" hangingPunct="1">
              <a:lnSpc>
                <a:spcPct val="100000"/>
              </a:lnSpc>
              <a:spcBef>
                <a:spcPts val="1200"/>
              </a:spcBef>
              <a:spcAft>
                <a:spcPts val="0"/>
              </a:spcAft>
              <a:buClrTx/>
              <a:buSzTx/>
              <a:buFont typeface="+mj-lt"/>
              <a:buAutoNum type="alphaUcPeriod"/>
              <a:tabLst/>
              <a:defRPr/>
            </a:pPr>
            <a:r>
              <a:rPr kumimoji="0" lang="nl-NL" sz="3000" b="0" i="0" u="none" strike="noStrike" kern="1200" cap="none" spc="0" normalizeH="0" baseline="0" noProof="0" dirty="0" err="1">
                <a:ln>
                  <a:noFill/>
                </a:ln>
                <a:solidFill>
                  <a:prstClr val="white"/>
                </a:solidFill>
                <a:effectLst/>
                <a:uLnTx/>
                <a:uFillTx/>
                <a:latin typeface="Noto Sans" panose="020B0502040504020204" pitchFamily="34" charset="0"/>
                <a:ea typeface="Noto Sans" panose="020B0502040504020204" pitchFamily="34" charset="0"/>
                <a:cs typeface="Noto Sans" panose="020B0502040504020204" pitchFamily="34" charset="0"/>
              </a:rPr>
              <a:t>eGFR</a:t>
            </a:r>
            <a:r>
              <a:rPr kumimoji="0" lang="nl-NL" sz="3000" b="0" i="0" u="none" strike="noStrike" kern="1200" cap="none" spc="0" normalizeH="0" baseline="0" noProof="0" dirty="0">
                <a:ln>
                  <a:noFill/>
                </a:ln>
                <a:solidFill>
                  <a:prstClr val="white"/>
                </a:solidFill>
                <a:effectLst/>
                <a:uLnTx/>
                <a:uFillTx/>
                <a:latin typeface="Noto Sans" panose="020B0502040504020204" pitchFamily="34" charset="0"/>
                <a:ea typeface="Noto Sans" panose="020B0502040504020204" pitchFamily="34" charset="0"/>
                <a:cs typeface="Noto Sans" panose="020B0502040504020204" pitchFamily="34" charset="0"/>
              </a:rPr>
              <a:t> 102 en ACR 32</a:t>
            </a:r>
          </a:p>
          <a:p>
            <a:pPr marL="914400" marR="0" lvl="0" indent="-914400" algn="l" defTabSz="914400" rtl="0" eaLnBrk="1" fontAlgn="auto" latinLnBrk="0" hangingPunct="1">
              <a:lnSpc>
                <a:spcPct val="100000"/>
              </a:lnSpc>
              <a:spcBef>
                <a:spcPts val="1200"/>
              </a:spcBef>
              <a:spcAft>
                <a:spcPts val="0"/>
              </a:spcAft>
              <a:buClrTx/>
              <a:buSzTx/>
              <a:buFont typeface="+mj-lt"/>
              <a:buAutoNum type="alphaUcPeriod"/>
              <a:tabLst/>
              <a:defRPr/>
            </a:pPr>
            <a:r>
              <a:rPr kumimoji="0" lang="nl-NL" sz="3000" b="0" i="0" u="none" strike="noStrike" kern="1200" cap="none" spc="0" normalizeH="0" baseline="0" noProof="0" dirty="0" err="1">
                <a:ln>
                  <a:noFill/>
                </a:ln>
                <a:solidFill>
                  <a:prstClr val="white"/>
                </a:solidFill>
                <a:effectLst/>
                <a:uLnTx/>
                <a:uFillTx/>
                <a:latin typeface="Noto Sans" panose="020B0502040504020204" pitchFamily="34" charset="0"/>
                <a:ea typeface="Noto Sans" panose="020B0502040504020204" pitchFamily="34" charset="0"/>
                <a:cs typeface="Noto Sans" panose="020B0502040504020204" pitchFamily="34" charset="0"/>
              </a:rPr>
              <a:t>eGFR</a:t>
            </a:r>
            <a:r>
              <a:rPr kumimoji="0" lang="nl-NL" sz="3000" b="0" i="0" u="none" strike="noStrike" kern="1200" cap="none" spc="0" normalizeH="0" baseline="0" noProof="0" dirty="0">
                <a:ln>
                  <a:noFill/>
                </a:ln>
                <a:solidFill>
                  <a:prstClr val="white"/>
                </a:solidFill>
                <a:effectLst/>
                <a:uLnTx/>
                <a:uFillTx/>
                <a:latin typeface="Noto Sans" panose="020B0502040504020204" pitchFamily="34" charset="0"/>
                <a:ea typeface="Noto Sans" panose="020B0502040504020204" pitchFamily="34" charset="0"/>
                <a:cs typeface="Noto Sans" panose="020B0502040504020204" pitchFamily="34" charset="0"/>
              </a:rPr>
              <a:t> 38 en ACR 2,5</a:t>
            </a:r>
          </a:p>
        </p:txBody>
      </p:sp>
    </p:spTree>
    <p:extLst>
      <p:ext uri="{BB962C8B-B14F-4D97-AF65-F5344CB8AC3E}">
        <p14:creationId xmlns:p14="http://schemas.microsoft.com/office/powerpoint/2010/main" val="298118005"/>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915" name="Tijdelijke aanduiding voor inhoud 5"/>
          <p:cNvPicPr>
            <a:picLocks noGrp="1" noChangeAspect="1"/>
          </p:cNvPicPr>
          <p:nvPr>
            <p:ph idx="1"/>
          </p:nvPr>
        </p:nvPicPr>
        <p:blipFill>
          <a:blip r:embed="rId3">
            <a:extLst>
              <a:ext uri="{28A0092B-C50C-407E-A947-70E740481C1C}">
                <a14:useLocalDpi xmlns:a14="http://schemas.microsoft.com/office/drawing/2010/main" val="0"/>
              </a:ext>
            </a:extLst>
          </a:blip>
          <a:srcRect/>
          <a:stretch>
            <a:fillRect/>
          </a:stretch>
        </p:blipFill>
        <p:spPr>
          <a:xfrm>
            <a:off x="839416" y="790595"/>
            <a:ext cx="1525588" cy="1368425"/>
          </a:xfrm>
        </p:spPr>
      </p:pic>
      <p:pic>
        <p:nvPicPr>
          <p:cNvPr id="38918"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482490" y="565170"/>
            <a:ext cx="6796087" cy="56864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2841707855"/>
      </p:ext>
    </p:extLst>
  </p:cSld>
  <p:clrMapOvr>
    <a:masterClrMapping/>
  </p:clrMapOvr>
  <p:transition/>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7" name="Titel 1"/>
          <p:cNvSpPr>
            <a:spLocks noGrp="1"/>
          </p:cNvSpPr>
          <p:nvPr>
            <p:ph type="title"/>
          </p:nvPr>
        </p:nvSpPr>
        <p:spPr/>
        <p:txBody>
          <a:bodyPr/>
          <a:lstStyle/>
          <a:p>
            <a:r>
              <a:rPr lang="nl-NL" altLang="nl-NL"/>
              <a:t>Zo ziet het er anders uit</a:t>
            </a:r>
          </a:p>
        </p:txBody>
      </p:sp>
      <p:graphicFrame>
        <p:nvGraphicFramePr>
          <p:cNvPr id="1026" name="Tijdelijke aanduiding voor inhoud 5"/>
          <p:cNvGraphicFramePr>
            <a:graphicFrameLocks noGrp="1"/>
          </p:cNvGraphicFramePr>
          <p:nvPr>
            <p:ph idx="1"/>
          </p:nvPr>
        </p:nvGraphicFramePr>
        <p:xfrm>
          <a:off x="2087563" y="2030413"/>
          <a:ext cx="7874000" cy="4214812"/>
        </p:xfrm>
        <a:graphic>
          <a:graphicData uri="http://schemas.openxmlformats.org/presentationml/2006/ole">
            <mc:AlternateContent xmlns:mc="http://schemas.openxmlformats.org/markup-compatibility/2006">
              <mc:Choice xmlns:v="urn:schemas-microsoft-com:vml" Requires="v">
                <p:oleObj name="Werkblad" r:id="rId3" imgW="7870618" imgH="4212701" progId="Excel.Sheet.8">
                  <p:embed/>
                </p:oleObj>
              </mc:Choice>
              <mc:Fallback>
                <p:oleObj name="Werkblad" r:id="rId3" imgW="7870618" imgH="4212701" progId="Excel.Sheet.8">
                  <p:embed/>
                  <p:pic>
                    <p:nvPicPr>
                      <p:cNvPr id="1026" name="Tijdelijke aanduiding voor inhoud 5"/>
                      <p:cNvPicPr>
                        <a:picLocks noGrp="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087563" y="2030413"/>
                        <a:ext cx="7874000" cy="4214812"/>
                      </a:xfrm>
                      <a:prstGeom prst="rect">
                        <a:avLst/>
                      </a:prstGeom>
                      <a:noFill/>
                      <a:extLst>
                        <a:ext uri="{909E8E84-426E-40dd-AFC4-6F175D3DCCD1}">
                          <a14:hiddenFill xmlns:a14="http://schemas.microsoft.com/office/drawing/2010/main" xmlns="">
                            <a:solidFill>
                              <a:srgbClr val="FFFFFF"/>
                            </a:solidFill>
                          </a14:hiddenFill>
                        </a:ext>
                      </a:extLst>
                    </p:spPr>
                  </p:pic>
                </p:oleObj>
              </mc:Fallback>
            </mc:AlternateContent>
          </a:graphicData>
        </a:graphic>
      </p:graphicFrame>
    </p:spTree>
    <p:extLst>
      <p:ext uri="{BB962C8B-B14F-4D97-AF65-F5344CB8AC3E}">
        <p14:creationId xmlns:p14="http://schemas.microsoft.com/office/powerpoint/2010/main" val="1592970739"/>
      </p:ext>
    </p:extLst>
  </p:cSld>
  <p:clrMapOvr>
    <a:masterClrMapping/>
  </p:clrMapOvr>
  <p:transition/>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915" name="Tijdelijke aanduiding voor inhoud 5"/>
          <p:cNvPicPr>
            <a:picLocks noGrp="1" noChangeAspect="1"/>
          </p:cNvPicPr>
          <p:nvPr>
            <p:ph idx="1"/>
          </p:nvPr>
        </p:nvPicPr>
        <p:blipFill>
          <a:blip r:embed="rId3">
            <a:extLst>
              <a:ext uri="{28A0092B-C50C-407E-A947-70E740481C1C}">
                <a14:useLocalDpi xmlns:a14="http://schemas.microsoft.com/office/drawing/2010/main" val="0"/>
              </a:ext>
            </a:extLst>
          </a:blip>
          <a:srcRect/>
          <a:stretch>
            <a:fillRect/>
          </a:stretch>
        </p:blipFill>
        <p:spPr>
          <a:xfrm>
            <a:off x="839416" y="790595"/>
            <a:ext cx="1525588" cy="1368425"/>
          </a:xfrm>
        </p:spPr>
      </p:pic>
      <p:pic>
        <p:nvPicPr>
          <p:cNvPr id="38918"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482490" y="565170"/>
            <a:ext cx="6796087" cy="56864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2" name="Tekstvak 1">
            <a:extLst>
              <a:ext uri="{FF2B5EF4-FFF2-40B4-BE49-F238E27FC236}">
                <a16:creationId xmlns:a16="http://schemas.microsoft.com/office/drawing/2014/main" id="{D8A2EBD8-0CB9-49A7-8C4A-D3A74674AF96}"/>
              </a:ext>
            </a:extLst>
          </p:cNvPr>
          <p:cNvSpPr txBox="1"/>
          <p:nvPr/>
        </p:nvSpPr>
        <p:spPr>
          <a:xfrm>
            <a:off x="9312544" y="2373097"/>
            <a:ext cx="2306108" cy="1446550"/>
          </a:xfrm>
          <a:prstGeom prst="rect">
            <a:avLst/>
          </a:prstGeom>
          <a:noFill/>
          <a:ln w="76200">
            <a:solidFill>
              <a:srgbClr val="FFFF00"/>
            </a:solidFill>
          </a:ln>
        </p:spPr>
        <p:txBody>
          <a:bodyPr wrap="square" rtlCol="0">
            <a:spAutoFit/>
          </a:bodyPr>
          <a:lstStyle/>
          <a:p>
            <a:pPr algn="ctr"/>
            <a:r>
              <a:rPr lang="nl-NL" sz="4400" b="1" dirty="0">
                <a:solidFill>
                  <a:schemeClr val="accent6"/>
                </a:solidFill>
              </a:rPr>
              <a:t>Veel te winnen</a:t>
            </a:r>
          </a:p>
        </p:txBody>
      </p:sp>
      <p:sp>
        <p:nvSpPr>
          <p:cNvPr id="6" name="Tekstvak 5">
            <a:extLst>
              <a:ext uri="{FF2B5EF4-FFF2-40B4-BE49-F238E27FC236}">
                <a16:creationId xmlns:a16="http://schemas.microsoft.com/office/drawing/2014/main" id="{6E075B47-3D8E-4CB3-B6CA-92E389091EDB}"/>
              </a:ext>
            </a:extLst>
          </p:cNvPr>
          <p:cNvSpPr txBox="1"/>
          <p:nvPr/>
        </p:nvSpPr>
        <p:spPr>
          <a:xfrm>
            <a:off x="9327534" y="3933056"/>
            <a:ext cx="2306108" cy="1446550"/>
          </a:xfrm>
          <a:prstGeom prst="rect">
            <a:avLst/>
          </a:prstGeom>
          <a:noFill/>
          <a:ln w="76200">
            <a:solidFill>
              <a:srgbClr val="FF0000"/>
            </a:solidFill>
          </a:ln>
        </p:spPr>
        <p:txBody>
          <a:bodyPr wrap="square" rtlCol="0">
            <a:spAutoFit/>
          </a:bodyPr>
          <a:lstStyle/>
          <a:p>
            <a:pPr algn="ctr"/>
            <a:r>
              <a:rPr lang="nl-NL" sz="4400" b="1" dirty="0">
                <a:solidFill>
                  <a:srgbClr val="FF0000"/>
                </a:solidFill>
              </a:rPr>
              <a:t>Veel verloren</a:t>
            </a:r>
          </a:p>
        </p:txBody>
      </p:sp>
    </p:spTree>
    <p:extLst>
      <p:ext uri="{BB962C8B-B14F-4D97-AF65-F5344CB8AC3E}">
        <p14:creationId xmlns:p14="http://schemas.microsoft.com/office/powerpoint/2010/main" val="1340132020"/>
      </p:ext>
    </p:extLst>
  </p:cSld>
  <p:clrMapOvr>
    <a:masterClrMapping/>
  </p:clrMapOvr>
  <p:transition/>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4"/>
          <p:cNvPicPr>
            <a:picLocks noChangeAspect="1" noChangeArrowheads="1"/>
          </p:cNvPicPr>
          <p:nvPr/>
        </p:nvPicPr>
        <p:blipFill>
          <a:blip r:embed="rId3"/>
          <a:srcRect/>
          <a:stretch>
            <a:fillRect/>
          </a:stretch>
        </p:blipFill>
        <p:spPr bwMode="auto">
          <a:xfrm>
            <a:off x="1915828" y="1262911"/>
            <a:ext cx="7445944" cy="4658283"/>
          </a:xfrm>
          <a:prstGeom prst="rect">
            <a:avLst/>
          </a:prstGeom>
          <a:noFill/>
          <a:ln w="9525">
            <a:noFill/>
            <a:miter lim="800000"/>
            <a:headEnd/>
            <a:tailEnd/>
          </a:ln>
        </p:spPr>
      </p:pic>
      <p:sp>
        <p:nvSpPr>
          <p:cNvPr id="8" name="Rechthoek 7"/>
          <p:cNvSpPr/>
          <p:nvPr/>
        </p:nvSpPr>
        <p:spPr>
          <a:xfrm>
            <a:off x="2830228" y="5846725"/>
            <a:ext cx="4572000" cy="615525"/>
          </a:xfrm>
          <a:prstGeom prst="rect">
            <a:avLst/>
          </a:prstGeom>
        </p:spPr>
        <p:txBody>
          <a:bodyPr lIns="121893" tIns="60946" rIns="121893" bIns="60946">
            <a:spAutoFit/>
          </a:bodyPr>
          <a:lstStyle/>
          <a:p>
            <a:pPr algn="r" defTabSz="609443" eaLnBrk="0" hangingPunct="0"/>
            <a:r>
              <a:rPr lang="en-US" sz="1600" i="1" dirty="0">
                <a:solidFill>
                  <a:srgbClr val="004876"/>
                </a:solidFill>
                <a:latin typeface="Noto Sans" panose="020B0502040504020204" pitchFamily="34" charset="0"/>
                <a:ea typeface="Noto Sans" panose="020B0502040504020204" pitchFamily="34" charset="0"/>
                <a:cs typeface="Noto Sans" panose="020B0502040504020204" pitchFamily="34" charset="0"/>
              </a:rPr>
              <a:t>Based on 4 meta-analyses of 45 cohorts</a:t>
            </a:r>
          </a:p>
          <a:p>
            <a:pPr algn="r" defTabSz="609443" eaLnBrk="0" hangingPunct="0"/>
            <a:r>
              <a:rPr lang="en-US" sz="1600" i="1" dirty="0">
                <a:solidFill>
                  <a:srgbClr val="004876"/>
                </a:solidFill>
                <a:latin typeface="Noto Sans" panose="020B0502040504020204" pitchFamily="34" charset="0"/>
                <a:ea typeface="Noto Sans" panose="020B0502040504020204" pitchFamily="34" charset="0"/>
                <a:cs typeface="Noto Sans" panose="020B0502040504020204" pitchFamily="34" charset="0"/>
              </a:rPr>
              <a:t>with 1.5 million individuals en 5 endpoints</a:t>
            </a:r>
          </a:p>
        </p:txBody>
      </p:sp>
      <p:sp>
        <p:nvSpPr>
          <p:cNvPr id="5" name="Titel 4">
            <a:extLst>
              <a:ext uri="{FF2B5EF4-FFF2-40B4-BE49-F238E27FC236}">
                <a16:creationId xmlns:a16="http://schemas.microsoft.com/office/drawing/2014/main" id="{D54B722B-30B8-637B-9AB9-F59E3779F2B6}"/>
              </a:ext>
            </a:extLst>
          </p:cNvPr>
          <p:cNvSpPr>
            <a:spLocks noGrp="1"/>
          </p:cNvSpPr>
          <p:nvPr>
            <p:ph type="title"/>
          </p:nvPr>
        </p:nvSpPr>
        <p:spPr/>
        <p:txBody>
          <a:bodyPr>
            <a:normAutofit/>
          </a:bodyPr>
          <a:lstStyle/>
          <a:p>
            <a:r>
              <a:rPr lang="nl-NL" sz="3800" dirty="0"/>
              <a:t>Risico onafhankelijk geassocieerd met CNS</a:t>
            </a:r>
          </a:p>
        </p:txBody>
      </p:sp>
      <p:sp>
        <p:nvSpPr>
          <p:cNvPr id="6" name="Rechthoek 5">
            <a:extLst>
              <a:ext uri="{FF2B5EF4-FFF2-40B4-BE49-F238E27FC236}">
                <a16:creationId xmlns:a16="http://schemas.microsoft.com/office/drawing/2014/main" id="{8F1E624B-6EC5-94FE-5F35-2CB40E87A9E3}"/>
              </a:ext>
            </a:extLst>
          </p:cNvPr>
          <p:cNvSpPr/>
          <p:nvPr/>
        </p:nvSpPr>
        <p:spPr>
          <a:xfrm>
            <a:off x="8314806" y="6048694"/>
            <a:ext cx="3662335" cy="338526"/>
          </a:xfrm>
          <a:prstGeom prst="rect">
            <a:avLst/>
          </a:prstGeom>
        </p:spPr>
        <p:txBody>
          <a:bodyPr wrap="square" lIns="121893" tIns="60946" rIns="121893" bIns="60946">
            <a:spAutoFit/>
          </a:bodyPr>
          <a:lstStyle/>
          <a:p>
            <a:pPr defTabSz="609443" eaLnBrk="0" hangingPunct="0"/>
            <a:r>
              <a:rPr lang="en-US" sz="1400" i="1" dirty="0" err="1">
                <a:solidFill>
                  <a:srgbClr val="004876"/>
                </a:solidFill>
                <a:latin typeface="Noto Sans" panose="020B0502040504020204" pitchFamily="34" charset="0"/>
                <a:ea typeface="Noto Sans" panose="020B0502040504020204" pitchFamily="34" charset="0"/>
                <a:cs typeface="Noto Sans" panose="020B0502040504020204" pitchFamily="34" charset="0"/>
              </a:rPr>
              <a:t>Levey</a:t>
            </a:r>
            <a:r>
              <a:rPr lang="en-US" sz="1400" i="1" dirty="0">
                <a:solidFill>
                  <a:srgbClr val="004876"/>
                </a:solidFill>
                <a:latin typeface="Noto Sans" panose="020B0502040504020204" pitchFamily="34" charset="0"/>
                <a:ea typeface="Noto Sans" panose="020B0502040504020204" pitchFamily="34" charset="0"/>
                <a:cs typeface="Noto Sans" panose="020B0502040504020204" pitchFamily="34" charset="0"/>
              </a:rPr>
              <a:t>, </a:t>
            </a:r>
            <a:r>
              <a:rPr lang="en-US" sz="1400" i="1" dirty="0" err="1">
                <a:solidFill>
                  <a:srgbClr val="004876"/>
                </a:solidFill>
                <a:latin typeface="Noto Sans" panose="020B0502040504020204" pitchFamily="34" charset="0"/>
                <a:ea typeface="Noto Sans" panose="020B0502040504020204" pitchFamily="34" charset="0"/>
                <a:cs typeface="Noto Sans" panose="020B0502040504020204" pitchFamily="34" charset="0"/>
              </a:rPr>
              <a:t>Eckardt</a:t>
            </a:r>
            <a:r>
              <a:rPr lang="en-US" sz="1400" i="1" dirty="0">
                <a:solidFill>
                  <a:srgbClr val="004876"/>
                </a:solidFill>
                <a:latin typeface="Noto Sans" panose="020B0502040504020204" pitchFamily="34" charset="0"/>
                <a:ea typeface="Noto Sans" panose="020B0502040504020204" pitchFamily="34" charset="0"/>
                <a:cs typeface="Noto Sans" panose="020B0502040504020204" pitchFamily="34" charset="0"/>
              </a:rPr>
              <a:t>, Gansevoort et al, KI 2011</a:t>
            </a:r>
          </a:p>
        </p:txBody>
      </p:sp>
    </p:spTree>
    <p:extLst>
      <p:ext uri="{BB962C8B-B14F-4D97-AF65-F5344CB8AC3E}">
        <p14:creationId xmlns:p14="http://schemas.microsoft.com/office/powerpoint/2010/main" val="3471924813"/>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9E06C69-74D9-434A-BE92-81164DD6844D}"/>
              </a:ext>
            </a:extLst>
          </p:cNvPr>
          <p:cNvSpPr>
            <a:spLocks noGrp="1"/>
          </p:cNvSpPr>
          <p:nvPr>
            <p:ph type="title"/>
          </p:nvPr>
        </p:nvSpPr>
        <p:spPr/>
        <p:txBody>
          <a:bodyPr/>
          <a:lstStyle/>
          <a:p>
            <a:r>
              <a:rPr lang="nl-NL" dirty="0"/>
              <a:t>Even het kennisniveau peilen?</a:t>
            </a:r>
          </a:p>
        </p:txBody>
      </p:sp>
      <p:sp>
        <p:nvSpPr>
          <p:cNvPr id="3" name="Tijdelijke aanduiding voor inhoud 2">
            <a:extLst>
              <a:ext uri="{FF2B5EF4-FFF2-40B4-BE49-F238E27FC236}">
                <a16:creationId xmlns:a16="http://schemas.microsoft.com/office/drawing/2014/main" id="{B7D1D7CD-61DF-8C4B-B508-A31E08A55C72}"/>
              </a:ext>
            </a:extLst>
          </p:cNvPr>
          <p:cNvSpPr>
            <a:spLocks noGrp="1"/>
          </p:cNvSpPr>
          <p:nvPr>
            <p:ph idx="1"/>
          </p:nvPr>
        </p:nvSpPr>
        <p:spPr/>
        <p:txBody>
          <a:bodyPr>
            <a:normAutofit/>
          </a:bodyPr>
          <a:lstStyle/>
          <a:p>
            <a:pPr>
              <a:lnSpc>
                <a:spcPct val="130000"/>
              </a:lnSpc>
            </a:pPr>
            <a:r>
              <a:rPr lang="nl-NL" dirty="0"/>
              <a:t>Mw. Vos, 48 jaar, blanco VG. Wil graag </a:t>
            </a:r>
            <a:r>
              <a:rPr lang="nl-NL" dirty="0" err="1"/>
              <a:t>APK-keuring</a:t>
            </a:r>
            <a:endParaRPr lang="nl-NL" dirty="0"/>
          </a:p>
          <a:p>
            <a:pPr>
              <a:lnSpc>
                <a:spcPct val="130000"/>
              </a:lnSpc>
            </a:pPr>
            <a:r>
              <a:rPr lang="nl-NL" dirty="0"/>
              <a:t>Bloeddruk 138/88 </a:t>
            </a:r>
            <a:r>
              <a:rPr lang="nl-NL" dirty="0" err="1"/>
              <a:t>mmHg</a:t>
            </a:r>
            <a:r>
              <a:rPr lang="nl-NL" dirty="0"/>
              <a:t>, BMI 27 kg/m², normale lipiden Chol:5.2 mmol/l; HDL:1.4 mmol/l; LDL:2.8 mmol/l</a:t>
            </a:r>
          </a:p>
          <a:p>
            <a:pPr>
              <a:lnSpc>
                <a:spcPct val="130000"/>
              </a:lnSpc>
            </a:pPr>
            <a:r>
              <a:rPr lang="nl-NL" dirty="0" err="1"/>
              <a:t>eGFR</a:t>
            </a:r>
            <a:r>
              <a:rPr lang="nl-NL" dirty="0"/>
              <a:t>: 78 ml/min/1.73 </a:t>
            </a:r>
          </a:p>
          <a:p>
            <a:pPr>
              <a:lnSpc>
                <a:spcPct val="130000"/>
              </a:lnSpc>
            </a:pPr>
            <a:r>
              <a:rPr lang="nl-NL" dirty="0"/>
              <a:t>ACR	5,2 / week later 4,2 / 3 maanden later 5,6 mg/</a:t>
            </a:r>
            <a:r>
              <a:rPr lang="nl-NL" dirty="0" err="1"/>
              <a:t>mmol</a:t>
            </a:r>
            <a:endParaRPr lang="nl-NL" dirty="0"/>
          </a:p>
          <a:p>
            <a:pPr marL="0" indent="0">
              <a:lnSpc>
                <a:spcPct val="130000"/>
              </a:lnSpc>
              <a:buNone/>
            </a:pPr>
            <a:endParaRPr lang="nl-NL" dirty="0"/>
          </a:p>
        </p:txBody>
      </p:sp>
    </p:spTree>
    <p:extLst>
      <p:ext uri="{BB962C8B-B14F-4D97-AF65-F5344CB8AC3E}">
        <p14:creationId xmlns:p14="http://schemas.microsoft.com/office/powerpoint/2010/main" val="1505402209"/>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3449334" y="2933998"/>
            <a:ext cx="5688632" cy="1143000"/>
          </a:xfrm>
        </p:spPr>
        <p:txBody>
          <a:bodyPr>
            <a:normAutofit fontScale="90000"/>
          </a:bodyPr>
          <a:lstStyle/>
          <a:p>
            <a:r>
              <a:rPr lang="nl-NL" dirty="0"/>
              <a:t>Hoeveel levensmaanden levert deze mevrouw in t.o.v. iemand met een ACR van 2,5?</a:t>
            </a:r>
            <a:br>
              <a:rPr lang="nl-NL" dirty="0"/>
            </a:br>
            <a:r>
              <a:rPr lang="nl-NL" dirty="0">
                <a:solidFill>
                  <a:srgbClr val="FF0000"/>
                </a:solidFill>
              </a:rPr>
              <a:t>(roep maar)</a:t>
            </a:r>
          </a:p>
        </p:txBody>
      </p:sp>
    </p:spTree>
    <p:extLst>
      <p:ext uri="{BB962C8B-B14F-4D97-AF65-F5344CB8AC3E}">
        <p14:creationId xmlns:p14="http://schemas.microsoft.com/office/powerpoint/2010/main" val="4153905998"/>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915" name="Tijdelijke aanduiding voor inhoud 5"/>
          <p:cNvPicPr>
            <a:picLocks noGrp="1" noChangeAspect="1"/>
          </p:cNvPicPr>
          <p:nvPr>
            <p:ph idx="1"/>
          </p:nvPr>
        </p:nvPicPr>
        <p:blipFill>
          <a:blip r:embed="rId3">
            <a:extLst>
              <a:ext uri="{28A0092B-C50C-407E-A947-70E740481C1C}">
                <a14:useLocalDpi xmlns:a14="http://schemas.microsoft.com/office/drawing/2010/main" val="0"/>
              </a:ext>
            </a:extLst>
          </a:blip>
          <a:srcRect/>
          <a:stretch>
            <a:fillRect/>
          </a:stretch>
        </p:blipFill>
        <p:spPr>
          <a:xfrm>
            <a:off x="959571" y="790595"/>
            <a:ext cx="1525588" cy="1368425"/>
          </a:xfrm>
        </p:spPr>
      </p:pic>
      <p:pic>
        <p:nvPicPr>
          <p:cNvPr id="38918"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697956" y="585787"/>
            <a:ext cx="6796087" cy="56864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graphicFrame>
        <p:nvGraphicFramePr>
          <p:cNvPr id="64514" name="Object 2"/>
          <p:cNvGraphicFramePr>
            <a:graphicFrameLocks noGrp="1"/>
          </p:cNvGraphicFramePr>
          <p:nvPr>
            <p:extLst>
              <p:ext uri="{D42A27DB-BD31-4B8C-83A1-F6EECF244321}">
                <p14:modId xmlns:p14="http://schemas.microsoft.com/office/powerpoint/2010/main" val="2295502760"/>
              </p:ext>
            </p:extLst>
          </p:nvPr>
        </p:nvGraphicFramePr>
        <p:xfrm>
          <a:off x="703767" y="690717"/>
          <a:ext cx="2370301" cy="1385195"/>
        </p:xfrm>
        <a:graphic>
          <a:graphicData uri="http://schemas.openxmlformats.org/presentationml/2006/ole">
            <mc:AlternateContent xmlns:mc="http://schemas.openxmlformats.org/markup-compatibility/2006">
              <mc:Choice xmlns:v="urn:schemas-microsoft-com:vml" Requires="v">
                <p:oleObj r:id="rId5" imgW="7870618" imgH="4212701" progId="Excel.Sheet.8">
                  <p:embed/>
                </p:oleObj>
              </mc:Choice>
              <mc:Fallback>
                <p:oleObj r:id="rId5" imgW="7870618" imgH="4212701" progId="Excel.Sheet.8">
                  <p:embed/>
                  <p:pic>
                    <p:nvPicPr>
                      <p:cNvPr id="64514" name="Object 2"/>
                      <p:cNvPicPr>
                        <a:picLocks noGrp="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03767" y="690717"/>
                        <a:ext cx="2370301" cy="1385195"/>
                      </a:xfrm>
                      <a:prstGeom prst="rect">
                        <a:avLst/>
                      </a:prstGeom>
                      <a:noFill/>
                      <a:extLst>
                        <a:ext uri="{909E8E84-426E-40dd-AFC4-6F175D3DCCD1}">
                          <a14:hiddenFill xmlns:a14="http://schemas.microsoft.com/office/drawing/2010/main" xmlns="">
                            <a:solidFill>
                              <a:srgbClr val="FFFFFF"/>
                            </a:solidFill>
                          </a14:hiddenFill>
                        </a:ext>
                      </a:extLst>
                    </p:spPr>
                  </p:pic>
                </p:oleObj>
              </mc:Fallback>
            </mc:AlternateContent>
          </a:graphicData>
        </a:graphic>
      </p:graphicFrame>
      <p:sp>
        <p:nvSpPr>
          <p:cNvPr id="2" name="Ovaal 1"/>
          <p:cNvSpPr/>
          <p:nvPr/>
        </p:nvSpPr>
        <p:spPr>
          <a:xfrm>
            <a:off x="7137242" y="2876895"/>
            <a:ext cx="614855" cy="406874"/>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nl-NL"/>
          </a:p>
        </p:txBody>
      </p:sp>
    </p:spTree>
    <p:extLst>
      <p:ext uri="{BB962C8B-B14F-4D97-AF65-F5344CB8AC3E}">
        <p14:creationId xmlns:p14="http://schemas.microsoft.com/office/powerpoint/2010/main" val="826248696"/>
      </p:ext>
    </p:extLst>
  </p:cSld>
  <p:clrMapOvr>
    <a:masterClrMapping/>
  </p:clrMapOvr>
  <p:transition/>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Titel 1"/>
          <p:cNvSpPr>
            <a:spLocks noGrp="1"/>
          </p:cNvSpPr>
          <p:nvPr>
            <p:ph type="title"/>
          </p:nvPr>
        </p:nvSpPr>
        <p:spPr/>
        <p:txBody>
          <a:bodyPr/>
          <a:lstStyle/>
          <a:p>
            <a:endParaRPr lang="nl-NL" altLang="nl-NL" dirty="0"/>
          </a:p>
        </p:txBody>
      </p:sp>
      <p:pic>
        <p:nvPicPr>
          <p:cNvPr id="48133"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746285" y="445336"/>
            <a:ext cx="6699429" cy="6047539"/>
          </a:xfrm>
          <a:prstGeom prst="rect">
            <a:avLst/>
          </a:prstGeom>
          <a:noFill/>
          <a:ln>
            <a:noFill/>
          </a:ln>
          <a:extLst>
            <a:ext uri="{909E8E84-426E-40dd-AFC4-6F175D3DCCD1}">
              <a14:hiddenFill xmlns:a14="http://schemas.microsoft.com/office/drawing/2010/main" xmlns="">
                <a:solidFill>
                  <a:srgbClr val="B2B2B2"/>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 name="Ovaal 1"/>
          <p:cNvSpPr/>
          <p:nvPr/>
        </p:nvSpPr>
        <p:spPr>
          <a:xfrm>
            <a:off x="4834685" y="1997130"/>
            <a:ext cx="583325" cy="693683"/>
          </a:xfrm>
          <a:prstGeom prst="ellipse">
            <a:avLst/>
          </a:prstGeom>
          <a:noFill/>
          <a:ln w="44450">
            <a:solidFill>
              <a:srgbClr val="0075B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Tree>
    <p:extLst>
      <p:ext uri="{BB962C8B-B14F-4D97-AF65-F5344CB8AC3E}">
        <p14:creationId xmlns:p14="http://schemas.microsoft.com/office/powerpoint/2010/main" val="516186525"/>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TextBox 5"/>
          <p:cNvSpPr txBox="1"/>
          <p:nvPr/>
        </p:nvSpPr>
        <p:spPr>
          <a:xfrm>
            <a:off x="2154634" y="2991701"/>
            <a:ext cx="7882731" cy="874598"/>
          </a:xfrm>
          <a:prstGeom prst="rect">
            <a:avLst/>
          </a:prstGeom>
        </p:spPr>
        <p:txBody>
          <a:bodyPr lIns="0" tIns="0" rIns="0" bIns="0" rtlCol="0" anchor="t">
            <a:spAutoFit/>
          </a:bodyPr>
          <a:lstStyle/>
          <a:p>
            <a:pPr marL="0" marR="0" lvl="0" indent="0" algn="ctr" defTabSz="914400" rtl="0" eaLnBrk="1" fontAlgn="auto" latinLnBrk="0" hangingPunct="1">
              <a:lnSpc>
                <a:spcPts val="7294"/>
              </a:lnSpc>
              <a:spcBef>
                <a:spcPts val="0"/>
              </a:spcBef>
              <a:spcAft>
                <a:spcPts val="0"/>
              </a:spcAft>
              <a:buClrTx/>
              <a:buSzTx/>
              <a:buFontTx/>
              <a:buNone/>
              <a:tabLst/>
              <a:defRPr/>
            </a:pPr>
            <a:r>
              <a:rPr kumimoji="0" lang="nl-NL" sz="5210" b="0" i="0" u="none" strike="noStrike" kern="1200" cap="none" spc="0" normalizeH="0" baseline="0" dirty="0">
                <a:ln>
                  <a:noFill/>
                </a:ln>
                <a:solidFill>
                  <a:srgbClr val="FEFEFD"/>
                </a:solidFill>
                <a:effectLst/>
                <a:uLnTx/>
                <a:uFillTx/>
                <a:latin typeface="Noto Sans"/>
                <a:ea typeface="Noto Sans"/>
                <a:cs typeface="Noto Sans"/>
                <a:sym typeface="Noto Sans"/>
              </a:rPr>
              <a:t>Behandeling CNS</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Titel 1"/>
          <p:cNvSpPr>
            <a:spLocks noGrp="1"/>
          </p:cNvSpPr>
          <p:nvPr>
            <p:ph type="title"/>
          </p:nvPr>
        </p:nvSpPr>
        <p:spPr/>
        <p:txBody>
          <a:bodyPr>
            <a:normAutofit/>
          </a:bodyPr>
          <a:lstStyle/>
          <a:p>
            <a:r>
              <a:rPr lang="nl-NL" altLang="nl-NL" sz="3800" dirty="0"/>
              <a:t>Rood-Oranje = hoog risico</a:t>
            </a:r>
          </a:p>
        </p:txBody>
      </p:sp>
      <p:sp>
        <p:nvSpPr>
          <p:cNvPr id="40963" name="Tijdelijke aanduiding voor inhoud 2"/>
          <p:cNvSpPr>
            <a:spLocks noGrp="1"/>
          </p:cNvSpPr>
          <p:nvPr>
            <p:ph idx="1"/>
          </p:nvPr>
        </p:nvSpPr>
        <p:spPr>
          <a:xfrm>
            <a:off x="838200" y="1525821"/>
            <a:ext cx="10515600" cy="4770047"/>
          </a:xfrm>
        </p:spPr>
        <p:txBody>
          <a:bodyPr>
            <a:normAutofit fontScale="77500" lnSpcReduction="20000"/>
          </a:bodyPr>
          <a:lstStyle/>
          <a:p>
            <a:pPr>
              <a:lnSpc>
                <a:spcPct val="120000"/>
              </a:lnSpc>
            </a:pPr>
            <a:r>
              <a:rPr lang="nl-NL" altLang="nl-NL" sz="2000" b="1" dirty="0">
                <a:solidFill>
                  <a:schemeClr val="accent1"/>
                </a:solidFill>
                <a:highlight>
                  <a:srgbClr val="FF0000"/>
                </a:highlight>
              </a:rPr>
              <a:t>Zeer hoog risico (ROOD)</a:t>
            </a:r>
            <a:r>
              <a:rPr lang="nl-NL" altLang="nl-NL" sz="2000" dirty="0">
                <a:solidFill>
                  <a:schemeClr val="accent1"/>
                </a:solidFill>
                <a:highlight>
                  <a:srgbClr val="FF0000"/>
                </a:highlight>
              </a:rPr>
              <a:t>:</a:t>
            </a:r>
          </a:p>
          <a:p>
            <a:pPr lvl="1">
              <a:lnSpc>
                <a:spcPct val="120000"/>
              </a:lnSpc>
              <a:spcBef>
                <a:spcPts val="1000"/>
              </a:spcBef>
            </a:pPr>
            <a:r>
              <a:rPr lang="nl-NL" altLang="nl-NL" sz="1900" dirty="0">
                <a:solidFill>
                  <a:srgbClr val="0075BF"/>
                </a:solidFill>
              </a:rPr>
              <a:t>Leefstijladvies  en medicamenteuze therapie aangewezen. </a:t>
            </a:r>
          </a:p>
          <a:p>
            <a:pPr lvl="1">
              <a:lnSpc>
                <a:spcPct val="120000"/>
              </a:lnSpc>
              <a:spcBef>
                <a:spcPts val="1000"/>
              </a:spcBef>
            </a:pPr>
            <a:r>
              <a:rPr lang="nl-NL" altLang="nl-NL" sz="1900" dirty="0">
                <a:solidFill>
                  <a:srgbClr val="0075BF"/>
                </a:solidFill>
              </a:rPr>
              <a:t>Streefwaarde bloeddruk </a:t>
            </a:r>
            <a:r>
              <a:rPr lang="nl-NL" altLang="nl-NL" sz="1900" b="1" u="sng" dirty="0">
                <a:solidFill>
                  <a:srgbClr val="0075BF"/>
                </a:solidFill>
              </a:rPr>
              <a:t>&lt; </a:t>
            </a:r>
            <a:r>
              <a:rPr lang="nl-NL" altLang="nl-NL" sz="1900" b="1" dirty="0">
                <a:solidFill>
                  <a:srgbClr val="0075BF"/>
                </a:solidFill>
              </a:rPr>
              <a:t>130/80 </a:t>
            </a:r>
            <a:r>
              <a:rPr lang="nl-NL" altLang="nl-NL" sz="1900" b="1" dirty="0" err="1">
                <a:solidFill>
                  <a:srgbClr val="0075BF"/>
                </a:solidFill>
              </a:rPr>
              <a:t>mmHg</a:t>
            </a:r>
            <a:r>
              <a:rPr lang="nl-NL" altLang="nl-NL" sz="1900" b="1" dirty="0">
                <a:solidFill>
                  <a:srgbClr val="0075BF"/>
                </a:solidFill>
              </a:rPr>
              <a:t> </a:t>
            </a:r>
            <a:r>
              <a:rPr lang="nl-NL" altLang="nl-NL" sz="1900" b="1" u="sng" dirty="0">
                <a:solidFill>
                  <a:srgbClr val="0075BF"/>
                </a:solidFill>
              </a:rPr>
              <a:t>(spreekkamer)</a:t>
            </a:r>
            <a:r>
              <a:rPr lang="nl-NL" altLang="nl-NL" sz="1900" b="1" dirty="0">
                <a:solidFill>
                  <a:srgbClr val="0075BF"/>
                </a:solidFill>
              </a:rPr>
              <a:t> &amp; </a:t>
            </a:r>
            <a:r>
              <a:rPr lang="nl-NL" altLang="nl-NL" sz="1900" dirty="0">
                <a:solidFill>
                  <a:srgbClr val="0075BF"/>
                </a:solidFill>
              </a:rPr>
              <a:t>LDL</a:t>
            </a:r>
            <a:r>
              <a:rPr lang="nl-NL" altLang="nl-NL" sz="1900" b="1" dirty="0">
                <a:solidFill>
                  <a:srgbClr val="0075BF"/>
                </a:solidFill>
              </a:rPr>
              <a:t> &lt; 2.6 mmol/l</a:t>
            </a:r>
          </a:p>
          <a:p>
            <a:pPr lvl="1">
              <a:lnSpc>
                <a:spcPct val="120000"/>
              </a:lnSpc>
              <a:spcBef>
                <a:spcPts val="1000"/>
              </a:spcBef>
            </a:pPr>
            <a:r>
              <a:rPr lang="nl-NL" altLang="nl-NL" sz="1900" b="1" dirty="0">
                <a:solidFill>
                  <a:srgbClr val="0075BF"/>
                </a:solidFill>
              </a:rPr>
              <a:t>&gt;70? Aangepaste doelen afhankelijk van kwetsbaarheid</a:t>
            </a:r>
          </a:p>
          <a:p>
            <a:pPr>
              <a:lnSpc>
                <a:spcPct val="120000"/>
              </a:lnSpc>
            </a:pPr>
            <a:endParaRPr lang="nl-NL" altLang="nl-NL" sz="2400" b="1" dirty="0"/>
          </a:p>
          <a:p>
            <a:pPr>
              <a:lnSpc>
                <a:spcPct val="120000"/>
              </a:lnSpc>
            </a:pPr>
            <a:r>
              <a:rPr lang="nl-NL" altLang="nl-NL" sz="2000" b="1" dirty="0">
                <a:solidFill>
                  <a:schemeClr val="accent1"/>
                </a:solidFill>
                <a:highlight>
                  <a:srgbClr val="FCCE30"/>
                </a:highlight>
              </a:rPr>
              <a:t>Hoog risico (ORANJE)</a:t>
            </a:r>
            <a:r>
              <a:rPr lang="nl-NL" altLang="nl-NL" sz="2000" dirty="0">
                <a:solidFill>
                  <a:schemeClr val="accent1"/>
                </a:solidFill>
                <a:highlight>
                  <a:srgbClr val="FCCE30"/>
                </a:highlight>
              </a:rPr>
              <a:t>:</a:t>
            </a:r>
          </a:p>
          <a:p>
            <a:pPr lvl="1">
              <a:lnSpc>
                <a:spcPct val="120000"/>
              </a:lnSpc>
              <a:spcBef>
                <a:spcPts val="1000"/>
              </a:spcBef>
            </a:pPr>
            <a:r>
              <a:rPr lang="nl-NL" altLang="nl-NL" sz="1900" dirty="0">
                <a:solidFill>
                  <a:srgbClr val="0075BF"/>
                </a:solidFill>
              </a:rPr>
              <a:t>Leefstijladvies zeker en medicamenteuze therapie, bijna altijd aangewezen.</a:t>
            </a:r>
          </a:p>
          <a:p>
            <a:pPr lvl="1">
              <a:lnSpc>
                <a:spcPct val="120000"/>
              </a:lnSpc>
              <a:spcBef>
                <a:spcPts val="1000"/>
              </a:spcBef>
            </a:pPr>
            <a:r>
              <a:rPr lang="nl-NL" altLang="nl-NL" sz="1900" dirty="0">
                <a:solidFill>
                  <a:srgbClr val="0075BF"/>
                </a:solidFill>
              </a:rPr>
              <a:t>Streefwaarde bloeddruk </a:t>
            </a:r>
            <a:r>
              <a:rPr lang="nl-NL" altLang="nl-NL" sz="1900" b="1" u="sng" dirty="0">
                <a:solidFill>
                  <a:srgbClr val="0075BF"/>
                </a:solidFill>
              </a:rPr>
              <a:t>&lt;</a:t>
            </a:r>
            <a:r>
              <a:rPr lang="nl-NL" altLang="nl-NL" sz="1900" b="1" dirty="0">
                <a:solidFill>
                  <a:srgbClr val="0075BF"/>
                </a:solidFill>
              </a:rPr>
              <a:t> 130/80 </a:t>
            </a:r>
            <a:r>
              <a:rPr lang="nl-NL" altLang="nl-NL" sz="1900" b="1" dirty="0" err="1">
                <a:solidFill>
                  <a:srgbClr val="0075BF"/>
                </a:solidFill>
              </a:rPr>
              <a:t>mmHg</a:t>
            </a:r>
            <a:r>
              <a:rPr lang="nl-NL" altLang="nl-NL" sz="1900" b="1" dirty="0">
                <a:solidFill>
                  <a:srgbClr val="0075BF"/>
                </a:solidFill>
              </a:rPr>
              <a:t> </a:t>
            </a:r>
            <a:r>
              <a:rPr lang="nl-NL" altLang="nl-NL" sz="1900" b="1" u="sng" dirty="0">
                <a:solidFill>
                  <a:srgbClr val="0075BF"/>
                </a:solidFill>
              </a:rPr>
              <a:t>(spreekkamer)</a:t>
            </a:r>
            <a:r>
              <a:rPr lang="nl-NL" altLang="nl-NL" sz="1900" b="1" dirty="0">
                <a:solidFill>
                  <a:srgbClr val="0075BF"/>
                </a:solidFill>
              </a:rPr>
              <a:t> &amp; </a:t>
            </a:r>
            <a:r>
              <a:rPr lang="nl-NL" altLang="nl-NL" sz="1900" dirty="0">
                <a:solidFill>
                  <a:srgbClr val="0075BF"/>
                </a:solidFill>
              </a:rPr>
              <a:t>LDL</a:t>
            </a:r>
            <a:r>
              <a:rPr lang="nl-NL" altLang="nl-NL" sz="1900" b="1" dirty="0">
                <a:solidFill>
                  <a:srgbClr val="0075BF"/>
                </a:solidFill>
              </a:rPr>
              <a:t> &lt; 2.6 mmol/l</a:t>
            </a:r>
          </a:p>
          <a:p>
            <a:pPr lvl="1">
              <a:lnSpc>
                <a:spcPct val="120000"/>
              </a:lnSpc>
              <a:spcBef>
                <a:spcPts val="1000"/>
              </a:spcBef>
            </a:pPr>
            <a:r>
              <a:rPr lang="nl-NL" altLang="nl-NL" sz="1900" b="1" dirty="0">
                <a:solidFill>
                  <a:srgbClr val="0075BF"/>
                </a:solidFill>
              </a:rPr>
              <a:t>&gt;70? Aangepaste doelen afhankelijk van kwetsbaarheid</a:t>
            </a:r>
          </a:p>
          <a:p>
            <a:pPr>
              <a:lnSpc>
                <a:spcPct val="120000"/>
              </a:lnSpc>
            </a:pPr>
            <a:endParaRPr lang="nl-NL" altLang="nl-NL" sz="1900" dirty="0"/>
          </a:p>
          <a:p>
            <a:pPr>
              <a:lnSpc>
                <a:spcPct val="120000"/>
              </a:lnSpc>
            </a:pPr>
            <a:r>
              <a:rPr lang="nl-NL" altLang="nl-NL" sz="2000" b="1" dirty="0">
                <a:solidFill>
                  <a:schemeClr val="accent1"/>
                </a:solidFill>
                <a:highlight>
                  <a:srgbClr val="FFFF00"/>
                </a:highlight>
              </a:rPr>
              <a:t>Laag tot matig verhoogd risico (GEEL)</a:t>
            </a:r>
            <a:r>
              <a:rPr lang="nl-NL" altLang="nl-NL" sz="2000" dirty="0">
                <a:solidFill>
                  <a:schemeClr val="accent1"/>
                </a:solidFill>
                <a:highlight>
                  <a:srgbClr val="FFFF00"/>
                </a:highlight>
              </a:rPr>
              <a:t>: </a:t>
            </a:r>
          </a:p>
          <a:p>
            <a:pPr lvl="1">
              <a:lnSpc>
                <a:spcPct val="120000"/>
              </a:lnSpc>
              <a:spcBef>
                <a:spcPts val="1000"/>
              </a:spcBef>
            </a:pPr>
            <a:r>
              <a:rPr lang="nl-NL" altLang="nl-NL" sz="1900" dirty="0">
                <a:solidFill>
                  <a:srgbClr val="0075BF"/>
                </a:solidFill>
              </a:rPr>
              <a:t>Bereken SCORE 2</a:t>
            </a:r>
          </a:p>
          <a:p>
            <a:pPr lvl="1">
              <a:lnSpc>
                <a:spcPct val="120000"/>
              </a:lnSpc>
              <a:spcBef>
                <a:spcPts val="1000"/>
              </a:spcBef>
            </a:pPr>
            <a:r>
              <a:rPr lang="nl-NL" altLang="nl-NL" sz="1900" dirty="0">
                <a:solidFill>
                  <a:srgbClr val="0075BF"/>
                </a:solidFill>
              </a:rPr>
              <a:t>Leefstijladvies wel, medicamenteuze behandeling niet altijd aangewezen. </a:t>
            </a:r>
          </a:p>
        </p:txBody>
      </p:sp>
    </p:spTree>
    <p:extLst>
      <p:ext uri="{BB962C8B-B14F-4D97-AF65-F5344CB8AC3E}">
        <p14:creationId xmlns:p14="http://schemas.microsoft.com/office/powerpoint/2010/main" val="3173067593"/>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838200" y="500062"/>
            <a:ext cx="10515600" cy="1325563"/>
          </a:xfrm>
        </p:spPr>
        <p:txBody>
          <a:bodyPr>
            <a:normAutofit/>
          </a:bodyPr>
          <a:lstStyle/>
          <a:p>
            <a:r>
              <a:rPr lang="nl-NL" sz="3600" dirty="0"/>
              <a:t>Keuze bloeddruk verlagende middel BIJ </a:t>
            </a:r>
            <a:r>
              <a:rPr lang="nl-NL" sz="3600" dirty="0">
                <a:solidFill>
                  <a:schemeClr val="accent6"/>
                </a:solidFill>
              </a:rPr>
              <a:t>ACR &gt; 3</a:t>
            </a:r>
          </a:p>
        </p:txBody>
      </p:sp>
      <p:sp>
        <p:nvSpPr>
          <p:cNvPr id="3" name="Tijdelijke aanduiding voor inhoud 2"/>
          <p:cNvSpPr>
            <a:spLocks noGrp="1"/>
          </p:cNvSpPr>
          <p:nvPr>
            <p:ph idx="1"/>
          </p:nvPr>
        </p:nvSpPr>
        <p:spPr/>
        <p:txBody>
          <a:bodyPr>
            <a:noAutofit/>
          </a:bodyPr>
          <a:lstStyle/>
          <a:p>
            <a:pPr>
              <a:lnSpc>
                <a:spcPct val="110000"/>
              </a:lnSpc>
            </a:pPr>
            <a:r>
              <a:rPr lang="nl-NL" sz="2200" dirty="0"/>
              <a:t>Behandeling met een ACE-remmer of ARB wordt aanbevolen bij ACR ≥ 3</a:t>
            </a:r>
          </a:p>
          <a:p>
            <a:pPr>
              <a:lnSpc>
                <a:spcPct val="110000"/>
              </a:lnSpc>
            </a:pPr>
            <a:endParaRPr lang="nl-NL" sz="2200" dirty="0"/>
          </a:p>
          <a:p>
            <a:pPr>
              <a:lnSpc>
                <a:spcPct val="110000"/>
              </a:lnSpc>
            </a:pPr>
            <a:r>
              <a:rPr lang="nl-NL" sz="2200" b="1" dirty="0"/>
              <a:t>Bij het starten van een </a:t>
            </a:r>
            <a:r>
              <a:rPr lang="nl-NL" sz="2200" b="1" dirty="0" err="1"/>
              <a:t>ACE-remmer</a:t>
            </a:r>
            <a:r>
              <a:rPr lang="nl-NL" sz="2200" b="1" dirty="0"/>
              <a:t> of ARB bij patiënten met </a:t>
            </a:r>
            <a:r>
              <a:rPr lang="nl-NL" sz="2200" b="1" dirty="0" err="1"/>
              <a:t>eGFR</a:t>
            </a:r>
            <a:r>
              <a:rPr lang="nl-NL" sz="2200" b="1" dirty="0"/>
              <a:t> &lt; 60 na een tot twee weken controle van het serumkalium en de </a:t>
            </a:r>
            <a:r>
              <a:rPr lang="nl-NL" sz="2200" b="1" dirty="0" err="1"/>
              <a:t>eGFR</a:t>
            </a:r>
            <a:r>
              <a:rPr lang="nl-NL" sz="2200" b="1" dirty="0"/>
              <a:t> aanbevolen</a:t>
            </a:r>
            <a:r>
              <a:rPr lang="nl-NL" sz="2200" dirty="0"/>
              <a:t>. Een daling van de </a:t>
            </a:r>
            <a:r>
              <a:rPr lang="nl-NL" sz="2200" dirty="0" err="1"/>
              <a:t>eGFR</a:t>
            </a:r>
            <a:r>
              <a:rPr lang="nl-NL" sz="2200" dirty="0"/>
              <a:t> van maximaal 20% wordt geaccepteerd.</a:t>
            </a:r>
          </a:p>
          <a:p>
            <a:pPr>
              <a:lnSpc>
                <a:spcPct val="110000"/>
              </a:lnSpc>
            </a:pPr>
            <a:endParaRPr lang="nl-NL" sz="2200" dirty="0"/>
          </a:p>
          <a:p>
            <a:pPr>
              <a:lnSpc>
                <a:spcPct val="110000"/>
              </a:lnSpc>
            </a:pPr>
            <a:r>
              <a:rPr lang="nl-NL" sz="2200" dirty="0"/>
              <a:t>Voor de voorkeursmedicatie bij andere </a:t>
            </a:r>
            <a:r>
              <a:rPr lang="nl-NL" sz="2200" dirty="0" err="1"/>
              <a:t>comorbide</a:t>
            </a:r>
            <a:r>
              <a:rPr lang="nl-NL" sz="2200" dirty="0"/>
              <a:t> aandoeningen of condities wordt aanbevolen de multidisciplinaire richtlijn en NHG-Standaard CVRM te volgen.</a:t>
            </a:r>
          </a:p>
        </p:txBody>
      </p:sp>
    </p:spTree>
    <p:extLst>
      <p:ext uri="{BB962C8B-B14F-4D97-AF65-F5344CB8AC3E}">
        <p14:creationId xmlns:p14="http://schemas.microsoft.com/office/powerpoint/2010/main" val="2424607272"/>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9" name="Picture 5" descr="page26image10708352">
            <a:extLst>
              <a:ext uri="{FF2B5EF4-FFF2-40B4-BE49-F238E27FC236}">
                <a16:creationId xmlns:a16="http://schemas.microsoft.com/office/drawing/2014/main" id="{071B9E46-4C47-314E-A2CE-E3DCB258646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4699000" cy="12700"/>
          </a:xfrm>
          <a:prstGeom prst="rect">
            <a:avLst/>
          </a:prstGeom>
          <a:noFill/>
          <a:extLst>
            <a:ext uri="{909E8E84-426E-40DD-AFC4-6F175D3DCCD1}">
              <a14:hiddenFill xmlns:a14="http://schemas.microsoft.com/office/drawing/2010/main">
                <a:solidFill>
                  <a:srgbClr val="FFFFFF"/>
                </a:solidFill>
              </a14:hiddenFill>
            </a:ext>
          </a:extLst>
        </p:spPr>
      </p:pic>
      <p:pic>
        <p:nvPicPr>
          <p:cNvPr id="21512" name="Picture 8" descr="page26image5138176">
            <a:extLst>
              <a:ext uri="{FF2B5EF4-FFF2-40B4-BE49-F238E27FC236}">
                <a16:creationId xmlns:a16="http://schemas.microsoft.com/office/drawing/2014/main" id="{A9791E52-3D08-D646-9D8F-E62F5B5CB1B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54887" y="537960"/>
            <a:ext cx="4223312" cy="595616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45831105"/>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9" name="Picture 5" descr="page26image10708352">
            <a:extLst>
              <a:ext uri="{FF2B5EF4-FFF2-40B4-BE49-F238E27FC236}">
                <a16:creationId xmlns:a16="http://schemas.microsoft.com/office/drawing/2014/main" id="{071B9E46-4C47-314E-A2CE-E3DCB258646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4699000" cy="12700"/>
          </a:xfrm>
          <a:prstGeom prst="rect">
            <a:avLst/>
          </a:prstGeom>
          <a:noFill/>
          <a:extLst>
            <a:ext uri="{909E8E84-426E-40DD-AFC4-6F175D3DCCD1}">
              <a14:hiddenFill xmlns:a14="http://schemas.microsoft.com/office/drawing/2010/main">
                <a:solidFill>
                  <a:srgbClr val="FFFFFF"/>
                </a:solidFill>
              </a14:hiddenFill>
            </a:ext>
          </a:extLst>
        </p:spPr>
      </p:pic>
      <p:pic>
        <p:nvPicPr>
          <p:cNvPr id="21512" name="Picture 8" descr="page26image5138176">
            <a:extLst>
              <a:ext uri="{FF2B5EF4-FFF2-40B4-BE49-F238E27FC236}">
                <a16:creationId xmlns:a16="http://schemas.microsoft.com/office/drawing/2014/main" id="{A9791E52-3D08-D646-9D8F-E62F5B5CB1B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54887" y="537960"/>
            <a:ext cx="4223312" cy="5956160"/>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4" descr="page26image5128608">
            <a:extLst>
              <a:ext uri="{FF2B5EF4-FFF2-40B4-BE49-F238E27FC236}">
                <a16:creationId xmlns:a16="http://schemas.microsoft.com/office/drawing/2014/main" id="{42693310-CE31-7AB6-EABD-DDF836EC5C43}"/>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t="2839"/>
          <a:stretch/>
        </p:blipFill>
        <p:spPr bwMode="auto">
          <a:xfrm>
            <a:off x="6410377" y="537960"/>
            <a:ext cx="4346748" cy="595616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08047862"/>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4DDF19-E9A0-90F1-23B9-9A33DA09DCC6}"/>
            </a:ext>
          </a:extLst>
        </p:cNvPr>
        <p:cNvGrpSpPr/>
        <p:nvPr/>
      </p:nvGrpSpPr>
      <p:grpSpPr>
        <a:xfrm>
          <a:off x="0" y="0"/>
          <a:ext cx="0" cy="0"/>
          <a:chOff x="0" y="0"/>
          <a:chExt cx="0" cy="0"/>
        </a:xfrm>
      </p:grpSpPr>
      <p:pic>
        <p:nvPicPr>
          <p:cNvPr id="38918" name="Picture 2">
            <a:extLst>
              <a:ext uri="{FF2B5EF4-FFF2-40B4-BE49-F238E27FC236}">
                <a16:creationId xmlns:a16="http://schemas.microsoft.com/office/drawing/2014/main" id="{6D13EC18-94CF-3A81-6576-BE2855CCB1C9}"/>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845592" y="486148"/>
            <a:ext cx="6796087" cy="56864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5" name="Afbeelding 4">
            <a:extLst>
              <a:ext uri="{FF2B5EF4-FFF2-40B4-BE49-F238E27FC236}">
                <a16:creationId xmlns:a16="http://schemas.microsoft.com/office/drawing/2014/main" id="{BFD9CEFF-2FF1-0F1C-355D-3AA1398E3B34}"/>
              </a:ext>
            </a:extLst>
          </p:cNvPr>
          <p:cNvPicPr>
            <a:picLocks noChangeAspect="1"/>
          </p:cNvPicPr>
          <p:nvPr/>
        </p:nvPicPr>
        <p:blipFill>
          <a:blip r:embed="rId4"/>
          <a:stretch>
            <a:fillRect/>
          </a:stretch>
        </p:blipFill>
        <p:spPr>
          <a:xfrm rot="4776967">
            <a:off x="3375218" y="1933018"/>
            <a:ext cx="1969172" cy="1095546"/>
          </a:xfrm>
          <a:prstGeom prst="rect">
            <a:avLst/>
          </a:prstGeom>
        </p:spPr>
      </p:pic>
      <p:sp>
        <p:nvSpPr>
          <p:cNvPr id="6" name="Tekstvak 5">
            <a:extLst>
              <a:ext uri="{FF2B5EF4-FFF2-40B4-BE49-F238E27FC236}">
                <a16:creationId xmlns:a16="http://schemas.microsoft.com/office/drawing/2014/main" id="{5FFE0D76-C2E9-8D7D-A456-0CB131750055}"/>
              </a:ext>
            </a:extLst>
          </p:cNvPr>
          <p:cNvSpPr txBox="1"/>
          <p:nvPr/>
        </p:nvSpPr>
        <p:spPr>
          <a:xfrm>
            <a:off x="869505" y="3170436"/>
            <a:ext cx="3004509" cy="1077218"/>
          </a:xfrm>
          <a:prstGeom prst="rect">
            <a:avLst/>
          </a:prstGeom>
          <a:noFill/>
          <a:ln w="76200">
            <a:solidFill>
              <a:srgbClr val="FF9300"/>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l-NL" sz="1600" b="1" i="0" u="none" strike="noStrike" kern="1200" cap="none" spc="0" normalizeH="0" baseline="0" noProof="0" dirty="0">
                <a:ln>
                  <a:noFill/>
                </a:ln>
                <a:solidFill>
                  <a:srgbClr val="004876"/>
                </a:solidFill>
                <a:effectLst/>
                <a:uLnTx/>
                <a:uFillTx/>
                <a:latin typeface="Noto Sans" panose="020B0502040504020204" pitchFamily="34" charset="0"/>
                <a:ea typeface="Noto Sans" panose="020B0502040504020204" pitchFamily="34" charset="0"/>
                <a:cs typeface="Noto Sans" panose="020B0502040504020204" pitchFamily="34" charset="0"/>
              </a:rPr>
              <a:t>Welke mensen met CNS hebben extra baat bij door inzet van SGLT2-remmers naast huidige adviezen?</a:t>
            </a:r>
          </a:p>
        </p:txBody>
      </p:sp>
      <p:sp>
        <p:nvSpPr>
          <p:cNvPr id="7" name="Tekstvak 6">
            <a:extLst>
              <a:ext uri="{FF2B5EF4-FFF2-40B4-BE49-F238E27FC236}">
                <a16:creationId xmlns:a16="http://schemas.microsoft.com/office/drawing/2014/main" id="{7ED3B6D2-0B87-03A6-22D5-BFE008863AB1}"/>
              </a:ext>
            </a:extLst>
          </p:cNvPr>
          <p:cNvSpPr txBox="1"/>
          <p:nvPr/>
        </p:nvSpPr>
        <p:spPr>
          <a:xfrm>
            <a:off x="985557" y="766606"/>
            <a:ext cx="4047903" cy="954107"/>
          </a:xfrm>
          <a:prstGeom prst="rect">
            <a:avLst/>
          </a:prstGeom>
          <a:noFill/>
        </p:spPr>
        <p:txBody>
          <a:bodyPr wrap="none" rtlCol="0">
            <a:spAutoFit/>
          </a:bodyPr>
          <a:lstStyle/>
          <a:p>
            <a:r>
              <a:rPr lang="nl-NL" sz="2800" dirty="0">
                <a:solidFill>
                  <a:srgbClr val="FF0000"/>
                </a:solidFill>
              </a:rPr>
              <a:t>Vraag voor nieuwe (2027)</a:t>
            </a:r>
          </a:p>
          <a:p>
            <a:r>
              <a:rPr lang="nl-NL" sz="2800" dirty="0">
                <a:solidFill>
                  <a:srgbClr val="FF0000"/>
                </a:solidFill>
              </a:rPr>
              <a:t>NHG-Standaard CNS:</a:t>
            </a:r>
          </a:p>
        </p:txBody>
      </p:sp>
    </p:spTree>
    <p:extLst>
      <p:ext uri="{BB962C8B-B14F-4D97-AF65-F5344CB8AC3E}">
        <p14:creationId xmlns:p14="http://schemas.microsoft.com/office/powerpoint/2010/main" val="2319067861"/>
      </p:ext>
    </p:extLst>
  </p:cSld>
  <p:clrMapOvr>
    <a:masterClrMapping/>
  </p:clrMapOvr>
  <p:transition/>
</p:sld>
</file>

<file path=ppt/slides/slide5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TextBox 5"/>
          <p:cNvSpPr txBox="1"/>
          <p:nvPr/>
        </p:nvSpPr>
        <p:spPr>
          <a:xfrm>
            <a:off x="2154634" y="2991701"/>
            <a:ext cx="7882731" cy="874598"/>
          </a:xfrm>
          <a:prstGeom prst="rect">
            <a:avLst/>
          </a:prstGeom>
        </p:spPr>
        <p:txBody>
          <a:bodyPr lIns="0" tIns="0" rIns="0" bIns="0" rtlCol="0" anchor="t">
            <a:spAutoFit/>
          </a:bodyPr>
          <a:lstStyle/>
          <a:p>
            <a:pPr marL="0" marR="0" lvl="0" indent="0" algn="ctr" defTabSz="914400" rtl="0" eaLnBrk="1" fontAlgn="auto" latinLnBrk="0" hangingPunct="1">
              <a:lnSpc>
                <a:spcPts val="7294"/>
              </a:lnSpc>
              <a:spcBef>
                <a:spcPts val="0"/>
              </a:spcBef>
              <a:spcAft>
                <a:spcPts val="0"/>
              </a:spcAft>
              <a:buClrTx/>
              <a:buSzTx/>
              <a:buFontTx/>
              <a:buNone/>
              <a:tabLst/>
              <a:defRPr/>
            </a:pPr>
            <a:r>
              <a:rPr kumimoji="0" lang="nl-NL" sz="5210" b="0" i="0" u="none" strike="noStrike" kern="1200" cap="none" spc="0" normalizeH="0" baseline="0" noProof="0" dirty="0">
                <a:ln>
                  <a:noFill/>
                </a:ln>
                <a:solidFill>
                  <a:srgbClr val="FEFEFD"/>
                </a:solidFill>
                <a:effectLst/>
                <a:uLnTx/>
                <a:uFillTx/>
                <a:latin typeface="Noto Sans"/>
                <a:ea typeface="Noto Sans"/>
                <a:cs typeface="Noto Sans"/>
                <a:sym typeface="Noto Sans"/>
              </a:rPr>
              <a:t>Praktische uitvoering</a:t>
            </a:r>
          </a:p>
        </p:txBody>
      </p:sp>
    </p:spTree>
    <p:extLst>
      <p:ext uri="{BB962C8B-B14F-4D97-AF65-F5344CB8AC3E}">
        <p14:creationId xmlns:p14="http://schemas.microsoft.com/office/powerpoint/2010/main" val="478475802"/>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Afbeelding 3">
            <a:extLst>
              <a:ext uri="{FF2B5EF4-FFF2-40B4-BE49-F238E27FC236}">
                <a16:creationId xmlns:a16="http://schemas.microsoft.com/office/drawing/2014/main" id="{40D82FF8-FC98-F8BA-0A0D-A85BA335315F}"/>
              </a:ext>
            </a:extLst>
          </p:cNvPr>
          <p:cNvPicPr>
            <a:picLocks noChangeAspect="1"/>
          </p:cNvPicPr>
          <p:nvPr/>
        </p:nvPicPr>
        <p:blipFill>
          <a:blip r:embed="rId2"/>
          <a:srcRect t="1801"/>
          <a:stretch/>
        </p:blipFill>
        <p:spPr>
          <a:xfrm>
            <a:off x="5887701" y="438389"/>
            <a:ext cx="4951645" cy="6069925"/>
          </a:xfrm>
          <a:prstGeom prst="rect">
            <a:avLst/>
          </a:prstGeom>
        </p:spPr>
      </p:pic>
      <p:sp>
        <p:nvSpPr>
          <p:cNvPr id="5" name="Tekstvak 4">
            <a:extLst>
              <a:ext uri="{FF2B5EF4-FFF2-40B4-BE49-F238E27FC236}">
                <a16:creationId xmlns:a16="http://schemas.microsoft.com/office/drawing/2014/main" id="{496CC3C2-B1D6-861F-212D-8DF2DCB4D976}"/>
              </a:ext>
            </a:extLst>
          </p:cNvPr>
          <p:cNvSpPr txBox="1"/>
          <p:nvPr/>
        </p:nvSpPr>
        <p:spPr>
          <a:xfrm>
            <a:off x="1433878" y="1924022"/>
            <a:ext cx="3188693" cy="1569660"/>
          </a:xfrm>
          <a:prstGeom prst="rect">
            <a:avLst/>
          </a:prstGeom>
          <a:noFill/>
        </p:spPr>
        <p:txBody>
          <a:bodyPr wrap="none" rtlCol="0">
            <a:spAutoFit/>
          </a:bodyPr>
          <a:lstStyle/>
          <a:p>
            <a:r>
              <a:rPr lang="nl-NL" sz="3200" dirty="0">
                <a:solidFill>
                  <a:srgbClr val="FF0000"/>
                </a:solidFill>
                <a:latin typeface="Noto Sans" panose="020B0502040504020204" pitchFamily="34" charset="0"/>
                <a:ea typeface="Noto Sans" panose="020B0502040504020204" pitchFamily="34" charset="0"/>
                <a:cs typeface="Noto Sans" panose="020B0502040504020204" pitchFamily="34" charset="0"/>
              </a:rPr>
              <a:t>Scheurblok om </a:t>
            </a:r>
          </a:p>
          <a:p>
            <a:r>
              <a:rPr lang="nl-NL" sz="3200" dirty="0">
                <a:solidFill>
                  <a:srgbClr val="FF0000"/>
                </a:solidFill>
                <a:latin typeface="Noto Sans" panose="020B0502040504020204" pitchFamily="34" charset="0"/>
                <a:ea typeface="Noto Sans" panose="020B0502040504020204" pitchFamily="34" charset="0"/>
                <a:cs typeface="Noto Sans" panose="020B0502040504020204" pitchFamily="34" charset="0"/>
              </a:rPr>
              <a:t>mee te geven</a:t>
            </a:r>
          </a:p>
          <a:p>
            <a:endParaRPr lang="nl-NL" sz="3200" dirty="0">
              <a:solidFill>
                <a:srgbClr val="FF0000"/>
              </a:solidFill>
              <a:latin typeface="Noto Sans" panose="020B0502040504020204" pitchFamily="34" charset="0"/>
              <a:ea typeface="Noto Sans" panose="020B0502040504020204" pitchFamily="34" charset="0"/>
              <a:cs typeface="Noto Sans" panose="020B0502040504020204" pitchFamily="34" charset="0"/>
            </a:endParaRPr>
          </a:p>
        </p:txBody>
      </p:sp>
    </p:spTree>
    <p:extLst>
      <p:ext uri="{BB962C8B-B14F-4D97-AF65-F5344CB8AC3E}">
        <p14:creationId xmlns:p14="http://schemas.microsoft.com/office/powerpoint/2010/main" val="4233978753"/>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Afbeelding 3">
            <a:extLst>
              <a:ext uri="{FF2B5EF4-FFF2-40B4-BE49-F238E27FC236}">
                <a16:creationId xmlns:a16="http://schemas.microsoft.com/office/drawing/2014/main" id="{CD420940-ACA2-7982-6373-499037AAE4AD}"/>
              </a:ext>
            </a:extLst>
          </p:cNvPr>
          <p:cNvPicPr>
            <a:picLocks noChangeAspect="1"/>
          </p:cNvPicPr>
          <p:nvPr/>
        </p:nvPicPr>
        <p:blipFill>
          <a:blip r:embed="rId2"/>
          <a:stretch>
            <a:fillRect/>
          </a:stretch>
        </p:blipFill>
        <p:spPr>
          <a:xfrm>
            <a:off x="465486" y="824685"/>
            <a:ext cx="11261028" cy="5208630"/>
          </a:xfrm>
          <a:prstGeom prst="rect">
            <a:avLst/>
          </a:prstGeom>
        </p:spPr>
      </p:pic>
    </p:spTree>
    <p:extLst>
      <p:ext uri="{BB962C8B-B14F-4D97-AF65-F5344CB8AC3E}">
        <p14:creationId xmlns:p14="http://schemas.microsoft.com/office/powerpoint/2010/main" val="3908758215"/>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5F939303-0E6A-3AFC-1827-2A79DCE72DB7}"/>
              </a:ext>
            </a:extLst>
          </p:cNvPr>
          <p:cNvSpPr>
            <a:spLocks noGrp="1"/>
          </p:cNvSpPr>
          <p:nvPr>
            <p:ph type="title"/>
          </p:nvPr>
        </p:nvSpPr>
        <p:spPr>
          <a:xfrm>
            <a:off x="660400" y="333905"/>
            <a:ext cx="9262533" cy="1143000"/>
          </a:xfrm>
        </p:spPr>
        <p:txBody>
          <a:bodyPr/>
          <a:lstStyle/>
          <a:p>
            <a:endParaRPr lang="en-US"/>
          </a:p>
        </p:txBody>
      </p:sp>
      <p:pic>
        <p:nvPicPr>
          <p:cNvPr id="4" name="Afbeelding 3">
            <a:extLst>
              <a:ext uri="{FF2B5EF4-FFF2-40B4-BE49-F238E27FC236}">
                <a16:creationId xmlns:a16="http://schemas.microsoft.com/office/drawing/2014/main" id="{1970B8D2-9894-46D4-CFCA-90ED90F0AA3A}"/>
              </a:ext>
            </a:extLst>
          </p:cNvPr>
          <p:cNvPicPr>
            <a:picLocks noChangeAspect="1"/>
          </p:cNvPicPr>
          <p:nvPr/>
        </p:nvPicPr>
        <p:blipFill>
          <a:blip r:embed="rId2"/>
          <a:stretch>
            <a:fillRect/>
          </a:stretch>
        </p:blipFill>
        <p:spPr>
          <a:xfrm>
            <a:off x="597945" y="1600898"/>
            <a:ext cx="10996109" cy="3656203"/>
          </a:xfrm>
          <a:prstGeom prst="rect">
            <a:avLst/>
          </a:prstGeom>
          <a:noFill/>
        </p:spPr>
      </p:pic>
    </p:spTree>
    <p:extLst>
      <p:ext uri="{BB962C8B-B14F-4D97-AF65-F5344CB8AC3E}">
        <p14:creationId xmlns:p14="http://schemas.microsoft.com/office/powerpoint/2010/main" val="239368489"/>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Afbeelding 3">
            <a:extLst>
              <a:ext uri="{FF2B5EF4-FFF2-40B4-BE49-F238E27FC236}">
                <a16:creationId xmlns:a16="http://schemas.microsoft.com/office/drawing/2014/main" id="{1A67CD42-623D-A3F1-036A-BD98526115B4}"/>
              </a:ext>
            </a:extLst>
          </p:cNvPr>
          <p:cNvPicPr>
            <a:picLocks noChangeAspect="1"/>
          </p:cNvPicPr>
          <p:nvPr/>
        </p:nvPicPr>
        <p:blipFill>
          <a:blip r:embed="rId2"/>
          <a:stretch>
            <a:fillRect/>
          </a:stretch>
        </p:blipFill>
        <p:spPr>
          <a:xfrm>
            <a:off x="408577" y="609945"/>
            <a:ext cx="11374845" cy="5638109"/>
          </a:xfrm>
          <a:prstGeom prst="rect">
            <a:avLst/>
          </a:prstGeom>
        </p:spPr>
      </p:pic>
    </p:spTree>
    <p:extLst>
      <p:ext uri="{BB962C8B-B14F-4D97-AF65-F5344CB8AC3E}">
        <p14:creationId xmlns:p14="http://schemas.microsoft.com/office/powerpoint/2010/main" val="3324678088"/>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nl-NL" sz="3800" dirty="0"/>
              <a:t>Dieet</a:t>
            </a:r>
          </a:p>
        </p:txBody>
      </p:sp>
      <p:sp>
        <p:nvSpPr>
          <p:cNvPr id="3" name="Tijdelijke aanduiding voor tekst 2"/>
          <p:cNvSpPr>
            <a:spLocks noGrp="1"/>
          </p:cNvSpPr>
          <p:nvPr>
            <p:ph idx="1"/>
          </p:nvPr>
        </p:nvSpPr>
        <p:spPr/>
        <p:txBody>
          <a:bodyPr>
            <a:normAutofit/>
          </a:bodyPr>
          <a:lstStyle/>
          <a:p>
            <a:r>
              <a:rPr lang="nl-NL" dirty="0"/>
              <a:t>Richtlijn gezonde voeding</a:t>
            </a:r>
          </a:p>
          <a:p>
            <a:endParaRPr lang="nl-NL" dirty="0"/>
          </a:p>
          <a:p>
            <a:r>
              <a:rPr lang="nl-NL" dirty="0"/>
              <a:t>Zoutgebruik &lt; 6 gram/dag</a:t>
            </a:r>
          </a:p>
          <a:p>
            <a:endParaRPr lang="nl-NL" dirty="0"/>
          </a:p>
          <a:p>
            <a:r>
              <a:rPr lang="nl-NL" dirty="0"/>
              <a:t>Eiwitbeperking bij </a:t>
            </a:r>
            <a:r>
              <a:rPr lang="nl-NL" dirty="0" err="1"/>
              <a:t>eGFR</a:t>
            </a:r>
            <a:r>
              <a:rPr lang="nl-NL" dirty="0"/>
              <a:t>&lt;30</a:t>
            </a:r>
          </a:p>
          <a:p>
            <a:pPr marL="0" indent="0">
              <a:buNone/>
            </a:pPr>
            <a:endParaRPr lang="nl-NL" dirty="0"/>
          </a:p>
          <a:p>
            <a:endParaRPr lang="nl-NL" dirty="0"/>
          </a:p>
        </p:txBody>
      </p:sp>
      <p:pic>
        <p:nvPicPr>
          <p:cNvPr id="2050" name="Picture 2" descr="Afbeeldingsresultaat voor zout">
            <a:extLst>
              <a:ext uri="{FF2B5EF4-FFF2-40B4-BE49-F238E27FC236}">
                <a16:creationId xmlns:a16="http://schemas.microsoft.com/office/drawing/2014/main" id="{2734D053-177A-1E41-BE8B-A35A2C5AF53B}"/>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708483" y="1825625"/>
            <a:ext cx="4815858" cy="270892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69997950"/>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A831025-4563-2DD9-704A-20B97EFA92B0}"/>
              </a:ext>
            </a:extLst>
          </p:cNvPr>
          <p:cNvSpPr>
            <a:spLocks noGrp="1"/>
          </p:cNvSpPr>
          <p:nvPr>
            <p:ph type="title"/>
          </p:nvPr>
        </p:nvSpPr>
        <p:spPr>
          <a:xfrm>
            <a:off x="838200" y="604992"/>
            <a:ext cx="10515600" cy="1325563"/>
          </a:xfrm>
        </p:spPr>
        <p:txBody>
          <a:bodyPr>
            <a:normAutofit/>
          </a:bodyPr>
          <a:lstStyle/>
          <a:p>
            <a:r>
              <a:rPr lang="nl-NL" sz="3600" dirty="0"/>
              <a:t>Gezonde voedingspatronen hebben een veel overeenkomsten:</a:t>
            </a:r>
          </a:p>
        </p:txBody>
      </p:sp>
      <p:sp>
        <p:nvSpPr>
          <p:cNvPr id="3" name="Tijdelijke aanduiding voor inhoud 2">
            <a:extLst>
              <a:ext uri="{FF2B5EF4-FFF2-40B4-BE49-F238E27FC236}">
                <a16:creationId xmlns:a16="http://schemas.microsoft.com/office/drawing/2014/main" id="{B3A440DF-32ED-64F4-BA1A-913AB8A2333D}"/>
              </a:ext>
            </a:extLst>
          </p:cNvPr>
          <p:cNvSpPr>
            <a:spLocks noGrp="1"/>
          </p:cNvSpPr>
          <p:nvPr>
            <p:ph idx="1"/>
          </p:nvPr>
        </p:nvSpPr>
        <p:spPr>
          <a:xfrm>
            <a:off x="838200" y="2234629"/>
            <a:ext cx="10515600" cy="4018379"/>
          </a:xfrm>
        </p:spPr>
        <p:txBody>
          <a:bodyPr>
            <a:normAutofit fontScale="92500" lnSpcReduction="20000"/>
          </a:bodyPr>
          <a:lstStyle/>
          <a:p>
            <a:r>
              <a:rPr lang="nl-NL" dirty="0"/>
              <a:t>Beperk ultra bewerkt voeding zo veel mogelijk</a:t>
            </a:r>
          </a:p>
          <a:p>
            <a:endParaRPr lang="nl-NL" dirty="0"/>
          </a:p>
          <a:p>
            <a:r>
              <a:rPr lang="nl-NL" dirty="0"/>
              <a:t>Voldoende (veel) groente en fruit en peulvruchten</a:t>
            </a:r>
          </a:p>
          <a:p>
            <a:endParaRPr lang="nl-NL" dirty="0"/>
          </a:p>
          <a:p>
            <a:r>
              <a:rPr lang="nl-NL" dirty="0"/>
              <a:t>Noten</a:t>
            </a:r>
          </a:p>
          <a:p>
            <a:endParaRPr lang="nl-NL" dirty="0"/>
          </a:p>
          <a:p>
            <a:r>
              <a:rPr lang="nl-NL" dirty="0"/>
              <a:t>Volkoren graanproducten</a:t>
            </a:r>
          </a:p>
          <a:p>
            <a:endParaRPr lang="nl-NL" dirty="0"/>
          </a:p>
          <a:p>
            <a:r>
              <a:rPr lang="nl-NL" dirty="0"/>
              <a:t>Minder vlees</a:t>
            </a:r>
          </a:p>
          <a:p>
            <a:endParaRPr lang="nl-NL" dirty="0"/>
          </a:p>
        </p:txBody>
      </p:sp>
    </p:spTree>
    <p:extLst>
      <p:ext uri="{BB962C8B-B14F-4D97-AF65-F5344CB8AC3E}">
        <p14:creationId xmlns:p14="http://schemas.microsoft.com/office/powerpoint/2010/main" val="3540396766"/>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Afbeelding 3">
            <a:extLst>
              <a:ext uri="{FF2B5EF4-FFF2-40B4-BE49-F238E27FC236}">
                <a16:creationId xmlns:a16="http://schemas.microsoft.com/office/drawing/2014/main" id="{538E498B-7A3D-172E-629F-B5ED9847B96D}"/>
              </a:ext>
            </a:extLst>
          </p:cNvPr>
          <p:cNvPicPr>
            <a:picLocks noChangeAspect="1"/>
          </p:cNvPicPr>
          <p:nvPr/>
        </p:nvPicPr>
        <p:blipFill>
          <a:blip r:embed="rId3"/>
          <a:stretch>
            <a:fillRect/>
          </a:stretch>
        </p:blipFill>
        <p:spPr>
          <a:xfrm>
            <a:off x="827093" y="505702"/>
            <a:ext cx="7792252" cy="5846596"/>
          </a:xfrm>
          <a:prstGeom prst="rect">
            <a:avLst/>
          </a:prstGeom>
        </p:spPr>
      </p:pic>
      <p:sp>
        <p:nvSpPr>
          <p:cNvPr id="3" name="Tekstvak 2">
            <a:extLst>
              <a:ext uri="{FF2B5EF4-FFF2-40B4-BE49-F238E27FC236}">
                <a16:creationId xmlns:a16="http://schemas.microsoft.com/office/drawing/2014/main" id="{D3BCE8F7-A821-EF77-6B0A-A648CED4C90B}"/>
              </a:ext>
            </a:extLst>
          </p:cNvPr>
          <p:cNvSpPr txBox="1"/>
          <p:nvPr/>
        </p:nvSpPr>
        <p:spPr>
          <a:xfrm>
            <a:off x="9054059" y="4536416"/>
            <a:ext cx="2610652" cy="1815882"/>
          </a:xfrm>
          <a:prstGeom prst="rect">
            <a:avLst/>
          </a:prstGeom>
          <a:noFill/>
        </p:spPr>
        <p:txBody>
          <a:bodyPr wrap="square" rtlCol="0">
            <a:spAutoFit/>
          </a:bodyPr>
          <a:lstStyle/>
          <a:p>
            <a:r>
              <a:rPr lang="nl-NL" sz="1600" i="1" dirty="0">
                <a:solidFill>
                  <a:srgbClr val="004876"/>
                </a:solidFill>
                <a:latin typeface="Noto Sans" panose="020B0502040504020204" pitchFamily="34" charset="0"/>
                <a:ea typeface="Noto Sans" panose="020B0502040504020204" pitchFamily="34" charset="0"/>
                <a:cs typeface="Noto Sans" panose="020B0502040504020204" pitchFamily="34" charset="0"/>
              </a:rPr>
              <a:t>Houweling, et al. Gezonde voedingspatronen voor mensen met </a:t>
            </a:r>
          </a:p>
          <a:p>
            <a:r>
              <a:rPr lang="nl-NL" sz="1600" i="1" dirty="0">
                <a:solidFill>
                  <a:srgbClr val="004876"/>
                </a:solidFill>
                <a:latin typeface="Noto Sans" panose="020B0502040504020204" pitchFamily="34" charset="0"/>
                <a:ea typeface="Noto Sans" panose="020B0502040504020204" pitchFamily="34" charset="0"/>
                <a:cs typeface="Noto Sans" panose="020B0502040504020204" pitchFamily="34" charset="0"/>
              </a:rPr>
              <a:t>diabetes type 2 hebben veel overeenkomsten. Huisarts en wetenschap sept 2023</a:t>
            </a:r>
          </a:p>
        </p:txBody>
      </p:sp>
    </p:spTree>
    <p:extLst>
      <p:ext uri="{BB962C8B-B14F-4D97-AF65-F5344CB8AC3E}">
        <p14:creationId xmlns:p14="http://schemas.microsoft.com/office/powerpoint/2010/main" val="2068617885"/>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nl-NL" sz="3800" b="1" dirty="0"/>
              <a:t>Stap 2</a:t>
            </a:r>
            <a:r>
              <a:rPr lang="nl-NL" sz="3800" dirty="0"/>
              <a:t>: ICPC notatie</a:t>
            </a:r>
          </a:p>
        </p:txBody>
      </p:sp>
      <p:sp>
        <p:nvSpPr>
          <p:cNvPr id="3" name="Tijdelijke aanduiding voor inhoud 2"/>
          <p:cNvSpPr>
            <a:spLocks noGrp="1"/>
          </p:cNvSpPr>
          <p:nvPr>
            <p:ph idx="1"/>
          </p:nvPr>
        </p:nvSpPr>
        <p:spPr>
          <a:xfrm>
            <a:off x="838200" y="1690687"/>
            <a:ext cx="10515600" cy="4575201"/>
          </a:xfrm>
        </p:spPr>
        <p:txBody>
          <a:bodyPr>
            <a:normAutofit fontScale="92500"/>
          </a:bodyPr>
          <a:lstStyle/>
          <a:p>
            <a:pPr lvl="0"/>
            <a:r>
              <a:rPr lang="nl-NL" sz="2600" dirty="0"/>
              <a:t>Alle patiënten met een </a:t>
            </a:r>
            <a:r>
              <a:rPr lang="nl-NL" sz="2600" dirty="0" err="1"/>
              <a:t>eGFR</a:t>
            </a:r>
            <a:r>
              <a:rPr lang="nl-NL" sz="2600" dirty="0"/>
              <a:t> &lt; 60: </a:t>
            </a:r>
            <a:r>
              <a:rPr lang="nl-NL" sz="2600" b="1" dirty="0"/>
              <a:t>ICPC U99.01</a:t>
            </a:r>
          </a:p>
          <a:p>
            <a:pPr lvl="1"/>
            <a:r>
              <a:rPr lang="nl-NL" sz="2200" dirty="0">
                <a:solidFill>
                  <a:srgbClr val="0075BF"/>
                </a:solidFill>
              </a:rPr>
              <a:t>Dit activeert medicatie bewaking (</a:t>
            </a:r>
            <a:r>
              <a:rPr lang="nl-NL" sz="2200" dirty="0" err="1">
                <a:solidFill>
                  <a:srgbClr val="0075BF"/>
                </a:solidFill>
              </a:rPr>
              <a:t>G-standaard</a:t>
            </a:r>
            <a:r>
              <a:rPr lang="nl-NL" sz="1500" dirty="0">
                <a:solidFill>
                  <a:srgbClr val="0075BF"/>
                </a:solidFill>
              </a:rPr>
              <a:t>)</a:t>
            </a:r>
          </a:p>
          <a:p>
            <a:pPr lvl="1"/>
            <a:endParaRPr lang="nl-NL" sz="1500" dirty="0">
              <a:solidFill>
                <a:srgbClr val="0075BF"/>
              </a:solidFill>
            </a:endParaRPr>
          </a:p>
          <a:p>
            <a:pPr lvl="1">
              <a:buNone/>
            </a:pPr>
            <a:r>
              <a:rPr lang="nl-NL" sz="1500" dirty="0">
                <a:solidFill>
                  <a:srgbClr val="0075BF"/>
                </a:solidFill>
              </a:rPr>
              <a:t> </a:t>
            </a:r>
          </a:p>
          <a:p>
            <a:pPr lvl="0"/>
            <a:r>
              <a:rPr lang="nl-NL" sz="2600" dirty="0"/>
              <a:t>Alle patiënten met matige of ernstige </a:t>
            </a:r>
            <a:r>
              <a:rPr lang="nl-NL" sz="2600" dirty="0" err="1"/>
              <a:t>albuminurie</a:t>
            </a:r>
            <a:r>
              <a:rPr lang="nl-NL" sz="2600" dirty="0"/>
              <a:t> (ACR &gt; 3):  </a:t>
            </a:r>
            <a:r>
              <a:rPr lang="nl-NL" sz="2600" b="1" dirty="0"/>
              <a:t>U98.03</a:t>
            </a:r>
            <a:r>
              <a:rPr lang="nl-NL" sz="2600" dirty="0"/>
              <a:t> </a:t>
            </a:r>
          </a:p>
          <a:p>
            <a:pPr lvl="1"/>
            <a:r>
              <a:rPr lang="nl-NL" sz="2200" dirty="0">
                <a:solidFill>
                  <a:srgbClr val="0075BF"/>
                </a:solidFill>
              </a:rPr>
              <a:t>(</a:t>
            </a:r>
            <a:r>
              <a:rPr lang="nl-NL" sz="2200" dirty="0" err="1">
                <a:solidFill>
                  <a:srgbClr val="0075BF"/>
                </a:solidFill>
              </a:rPr>
              <a:t>Proteinurie</a:t>
            </a:r>
            <a:r>
              <a:rPr lang="nl-NL" sz="2200" dirty="0">
                <a:solidFill>
                  <a:srgbClr val="0075BF"/>
                </a:solidFill>
              </a:rPr>
              <a:t> U98.01 is vervallen)</a:t>
            </a:r>
          </a:p>
          <a:p>
            <a:endParaRPr lang="nl-NL" sz="2600" dirty="0"/>
          </a:p>
          <a:p>
            <a:r>
              <a:rPr lang="nl-NL" sz="2600" dirty="0"/>
              <a:t>Informeer apotheek (wettelijk verplicht / toestemming patiënt nodig)</a:t>
            </a:r>
          </a:p>
          <a:p>
            <a:endParaRPr lang="nl-NL" sz="2600" dirty="0"/>
          </a:p>
          <a:p>
            <a:r>
              <a:rPr lang="nl-NL" sz="2600" dirty="0"/>
              <a:t>Pas (</a:t>
            </a:r>
            <a:r>
              <a:rPr lang="nl-NL" sz="2600" b="1" i="1" dirty="0"/>
              <a:t>ook bestaande</a:t>
            </a:r>
            <a:r>
              <a:rPr lang="nl-NL" sz="2600" b="1" dirty="0"/>
              <a:t>) medicatie </a:t>
            </a:r>
            <a:r>
              <a:rPr lang="nl-NL" sz="2600" dirty="0"/>
              <a:t>zo nodig aan </a:t>
            </a:r>
            <a:endParaRPr lang="nl-NL" dirty="0"/>
          </a:p>
          <a:p>
            <a:endParaRPr lang="nl-NL" dirty="0"/>
          </a:p>
        </p:txBody>
      </p:sp>
    </p:spTree>
    <p:extLst>
      <p:ext uri="{BB962C8B-B14F-4D97-AF65-F5344CB8AC3E}">
        <p14:creationId xmlns:p14="http://schemas.microsoft.com/office/powerpoint/2010/main" val="1397278277"/>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7348" name="Rectangle 2"/>
          <p:cNvSpPr>
            <a:spLocks noGrp="1" noChangeArrowheads="1"/>
          </p:cNvSpPr>
          <p:nvPr>
            <p:ph type="title"/>
          </p:nvPr>
        </p:nvSpPr>
        <p:spPr/>
        <p:txBody>
          <a:bodyPr>
            <a:normAutofit/>
          </a:bodyPr>
          <a:lstStyle/>
          <a:p>
            <a:pPr eaLnBrk="1" hangingPunct="1"/>
            <a:r>
              <a:rPr lang="nl-NL" altLang="nl-NL" sz="3800" b="1" dirty="0"/>
              <a:t>Stap 3</a:t>
            </a:r>
            <a:r>
              <a:rPr lang="nl-NL" altLang="nl-NL" sz="3800" dirty="0"/>
              <a:t>: voorkom verslechtering</a:t>
            </a:r>
          </a:p>
        </p:txBody>
      </p:sp>
      <p:sp>
        <p:nvSpPr>
          <p:cNvPr id="57349" name="Rectangle 3"/>
          <p:cNvSpPr>
            <a:spLocks noGrp="1" noChangeArrowheads="1"/>
          </p:cNvSpPr>
          <p:nvPr>
            <p:ph idx="1"/>
          </p:nvPr>
        </p:nvSpPr>
        <p:spPr/>
        <p:txBody>
          <a:bodyPr/>
          <a:lstStyle/>
          <a:p>
            <a:pPr>
              <a:lnSpc>
                <a:spcPct val="120000"/>
              </a:lnSpc>
            </a:pPr>
            <a:r>
              <a:rPr lang="nl-NL" altLang="nl-NL" sz="2400" dirty="0"/>
              <a:t>Voorkom dehydratie, gevaar van ‘griepje’</a:t>
            </a:r>
          </a:p>
          <a:p>
            <a:pPr lvl="1" eaLnBrk="1" hangingPunct="1">
              <a:lnSpc>
                <a:spcPct val="120000"/>
              </a:lnSpc>
              <a:spcBef>
                <a:spcPts val="1000"/>
              </a:spcBef>
            </a:pPr>
            <a:r>
              <a:rPr lang="nl-NL" altLang="nl-NL" dirty="0">
                <a:solidFill>
                  <a:srgbClr val="0075BF"/>
                </a:solidFill>
              </a:rPr>
              <a:t>Belang ICPC codering – instructie assistentes in </a:t>
            </a:r>
            <a:r>
              <a:rPr lang="nl-NL" altLang="nl-NL" dirty="0" err="1">
                <a:solidFill>
                  <a:srgbClr val="0075BF"/>
                </a:solidFill>
              </a:rPr>
              <a:t>triage</a:t>
            </a:r>
            <a:r>
              <a:rPr lang="nl-NL" altLang="nl-NL" dirty="0">
                <a:solidFill>
                  <a:srgbClr val="0075BF"/>
                </a:solidFill>
              </a:rPr>
              <a:t> </a:t>
            </a:r>
          </a:p>
          <a:p>
            <a:pPr lvl="1" eaLnBrk="1" hangingPunct="1">
              <a:lnSpc>
                <a:spcPct val="120000"/>
              </a:lnSpc>
              <a:spcBef>
                <a:spcPts val="1000"/>
              </a:spcBef>
            </a:pPr>
            <a:r>
              <a:rPr lang="nl-NL" altLang="nl-NL" dirty="0">
                <a:solidFill>
                  <a:srgbClr val="0075BF"/>
                </a:solidFill>
              </a:rPr>
              <a:t>Zelfmanagementplan opstellen</a:t>
            </a:r>
          </a:p>
          <a:p>
            <a:pPr lvl="1" eaLnBrk="1" hangingPunct="1">
              <a:lnSpc>
                <a:spcPct val="120000"/>
              </a:lnSpc>
              <a:spcBef>
                <a:spcPts val="1000"/>
              </a:spcBef>
            </a:pPr>
            <a:endParaRPr lang="nl-NL" altLang="nl-NL" dirty="0">
              <a:solidFill>
                <a:srgbClr val="0075BF"/>
              </a:solidFill>
            </a:endParaRPr>
          </a:p>
          <a:p>
            <a:pPr>
              <a:lnSpc>
                <a:spcPct val="120000"/>
              </a:lnSpc>
            </a:pPr>
            <a:r>
              <a:rPr lang="nl-NL" altLang="nl-NL" sz="2400" dirty="0"/>
              <a:t>Pas op voor medicatie en ‘</a:t>
            </a:r>
            <a:r>
              <a:rPr lang="nl-NL" altLang="nl-NL" sz="2400" dirty="0" err="1"/>
              <a:t>NSAIDs</a:t>
            </a:r>
            <a:r>
              <a:rPr lang="nl-NL" altLang="nl-NL" sz="2400" dirty="0"/>
              <a:t> (zelf gekocht)’</a:t>
            </a:r>
          </a:p>
          <a:p>
            <a:pPr lvl="1" eaLnBrk="1" hangingPunct="1">
              <a:lnSpc>
                <a:spcPct val="120000"/>
              </a:lnSpc>
              <a:spcBef>
                <a:spcPts val="1000"/>
              </a:spcBef>
            </a:pPr>
            <a:endParaRPr lang="nl-NL" altLang="nl-NL" dirty="0">
              <a:solidFill>
                <a:srgbClr val="0075BF"/>
              </a:solidFill>
            </a:endParaRPr>
          </a:p>
          <a:p>
            <a:pPr>
              <a:lnSpc>
                <a:spcPct val="120000"/>
              </a:lnSpc>
            </a:pPr>
            <a:r>
              <a:rPr lang="nl-NL" altLang="nl-NL" sz="2400" dirty="0"/>
              <a:t>Pas op contrastmiddelen bij MRI/röntgen</a:t>
            </a:r>
          </a:p>
        </p:txBody>
      </p:sp>
    </p:spTree>
    <p:extLst>
      <p:ext uri="{BB962C8B-B14F-4D97-AF65-F5344CB8AC3E}">
        <p14:creationId xmlns:p14="http://schemas.microsoft.com/office/powerpoint/2010/main" val="2401988197"/>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888A58D-A6D8-3B47-8D0D-8CE70886FA45}"/>
              </a:ext>
            </a:extLst>
          </p:cNvPr>
          <p:cNvSpPr>
            <a:spLocks noGrp="1"/>
          </p:cNvSpPr>
          <p:nvPr>
            <p:ph type="title"/>
          </p:nvPr>
        </p:nvSpPr>
        <p:spPr>
          <a:xfrm>
            <a:off x="439833" y="2766218"/>
            <a:ext cx="5097905" cy="1325563"/>
          </a:xfrm>
        </p:spPr>
        <p:txBody>
          <a:bodyPr>
            <a:normAutofit fontScale="90000"/>
          </a:bodyPr>
          <a:lstStyle/>
          <a:p>
            <a:r>
              <a:rPr lang="nl-NL" sz="3800" dirty="0"/>
              <a:t>Sick Day Protocol – STOP DE PILLEN! (tijdelijk)</a:t>
            </a:r>
          </a:p>
        </p:txBody>
      </p:sp>
      <p:pic>
        <p:nvPicPr>
          <p:cNvPr id="5" name="Tijdelijke aanduiding voor inhoud 4">
            <a:extLst>
              <a:ext uri="{FF2B5EF4-FFF2-40B4-BE49-F238E27FC236}">
                <a16:creationId xmlns:a16="http://schemas.microsoft.com/office/drawing/2014/main" id="{0EEEF001-540E-8245-BAEA-B48CA738CD91}"/>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4095365" y="783477"/>
            <a:ext cx="7656799" cy="5291045"/>
          </a:xfrm>
        </p:spPr>
      </p:pic>
    </p:spTree>
    <p:extLst>
      <p:ext uri="{BB962C8B-B14F-4D97-AF65-F5344CB8AC3E}">
        <p14:creationId xmlns:p14="http://schemas.microsoft.com/office/powerpoint/2010/main" val="3375509606"/>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Titel 1"/>
          <p:cNvSpPr>
            <a:spLocks noGrp="1"/>
          </p:cNvSpPr>
          <p:nvPr>
            <p:ph type="title"/>
          </p:nvPr>
        </p:nvSpPr>
        <p:spPr/>
        <p:txBody>
          <a:bodyPr>
            <a:normAutofit/>
          </a:bodyPr>
          <a:lstStyle/>
          <a:p>
            <a:r>
              <a:rPr lang="nl-NL" altLang="nl-NL" sz="3800" b="1" dirty="0"/>
              <a:t>Stap 5</a:t>
            </a:r>
            <a:r>
              <a:rPr lang="nl-NL" altLang="nl-NL" sz="3800" dirty="0"/>
              <a:t>: verwijzen / consultatie?</a:t>
            </a:r>
          </a:p>
        </p:txBody>
      </p:sp>
      <p:sp>
        <p:nvSpPr>
          <p:cNvPr id="3" name="Tijdelijke aanduiding voor inhoud 2"/>
          <p:cNvSpPr>
            <a:spLocks noGrp="1"/>
          </p:cNvSpPr>
          <p:nvPr>
            <p:ph idx="1"/>
          </p:nvPr>
        </p:nvSpPr>
        <p:spPr>
          <a:xfrm>
            <a:off x="838200" y="1573967"/>
            <a:ext cx="10515600" cy="4918908"/>
          </a:xfrm>
        </p:spPr>
        <p:txBody>
          <a:bodyPr>
            <a:normAutofit/>
          </a:bodyPr>
          <a:lstStyle/>
          <a:p>
            <a:pPr>
              <a:lnSpc>
                <a:spcPct val="110000"/>
              </a:lnSpc>
              <a:defRPr/>
            </a:pPr>
            <a:r>
              <a:rPr lang="nl-NL" b="1" dirty="0"/>
              <a:t>Verwijzen</a:t>
            </a:r>
          </a:p>
          <a:p>
            <a:pPr lvl="1">
              <a:lnSpc>
                <a:spcPct val="110000"/>
              </a:lnSpc>
              <a:spcBef>
                <a:spcPts val="1000"/>
              </a:spcBef>
              <a:defRPr/>
            </a:pPr>
            <a:r>
              <a:rPr lang="nl-NL" sz="1900" b="1" dirty="0">
                <a:solidFill>
                  <a:srgbClr val="0075BF"/>
                </a:solidFill>
              </a:rPr>
              <a:t>SPOED</a:t>
            </a:r>
            <a:r>
              <a:rPr lang="nl-NL" sz="1900" dirty="0">
                <a:solidFill>
                  <a:srgbClr val="0075BF"/>
                </a:solidFill>
              </a:rPr>
              <a:t> vermoeden van acute nierschade</a:t>
            </a:r>
          </a:p>
          <a:p>
            <a:pPr lvl="1">
              <a:lnSpc>
                <a:spcPct val="110000"/>
              </a:lnSpc>
              <a:spcBef>
                <a:spcPts val="1000"/>
              </a:spcBef>
              <a:defRPr/>
            </a:pPr>
            <a:r>
              <a:rPr lang="nl-NL" sz="1900" dirty="0">
                <a:solidFill>
                  <a:srgbClr val="0075BF"/>
                </a:solidFill>
              </a:rPr>
              <a:t>High risk rood / ernstig verhoogde </a:t>
            </a:r>
            <a:r>
              <a:rPr lang="nl-NL" sz="1900" dirty="0" err="1">
                <a:solidFill>
                  <a:srgbClr val="0075BF"/>
                </a:solidFill>
              </a:rPr>
              <a:t>albuminurie</a:t>
            </a:r>
            <a:endParaRPr lang="nl-NL" sz="1900" dirty="0">
              <a:solidFill>
                <a:srgbClr val="0075BF"/>
              </a:solidFill>
            </a:endParaRPr>
          </a:p>
          <a:p>
            <a:pPr lvl="1">
              <a:lnSpc>
                <a:spcPct val="110000"/>
              </a:lnSpc>
              <a:spcBef>
                <a:spcPts val="1000"/>
              </a:spcBef>
              <a:defRPr/>
            </a:pPr>
            <a:r>
              <a:rPr lang="nl-NL" sz="1900" dirty="0">
                <a:solidFill>
                  <a:srgbClr val="0075BF"/>
                </a:solidFill>
              </a:rPr>
              <a:t>vermoeden specifieke nierziekte (</a:t>
            </a:r>
            <a:r>
              <a:rPr lang="nl-NL" sz="1900" dirty="0" err="1">
                <a:solidFill>
                  <a:srgbClr val="0075BF"/>
                </a:solidFill>
              </a:rPr>
              <a:t>sedimentsafw</a:t>
            </a:r>
            <a:r>
              <a:rPr lang="nl-NL" sz="1900" dirty="0">
                <a:solidFill>
                  <a:srgbClr val="0075BF"/>
                </a:solidFill>
              </a:rPr>
              <a:t>.)</a:t>
            </a:r>
          </a:p>
          <a:p>
            <a:pPr lvl="1">
              <a:lnSpc>
                <a:spcPct val="110000"/>
              </a:lnSpc>
              <a:spcBef>
                <a:spcPts val="1000"/>
              </a:spcBef>
              <a:defRPr/>
            </a:pPr>
            <a:r>
              <a:rPr lang="nl-NL" sz="1900" dirty="0">
                <a:solidFill>
                  <a:srgbClr val="0075BF"/>
                </a:solidFill>
              </a:rPr>
              <a:t>snelle progressie van chronische nierschade</a:t>
            </a:r>
          </a:p>
          <a:p>
            <a:pPr lvl="1">
              <a:lnSpc>
                <a:spcPct val="110000"/>
              </a:lnSpc>
              <a:spcBef>
                <a:spcPts val="1000"/>
              </a:spcBef>
              <a:defRPr/>
            </a:pPr>
            <a:endParaRPr lang="nl-NL" sz="1900" dirty="0">
              <a:solidFill>
                <a:srgbClr val="0075BF"/>
              </a:solidFill>
            </a:endParaRPr>
          </a:p>
          <a:p>
            <a:pPr>
              <a:lnSpc>
                <a:spcPct val="110000"/>
              </a:lnSpc>
              <a:defRPr/>
            </a:pPr>
            <a:r>
              <a:rPr lang="nl-NL" b="1" dirty="0"/>
              <a:t>Consultatie: </a:t>
            </a:r>
            <a:r>
              <a:rPr lang="nl-NL" b="1" i="1" dirty="0"/>
              <a:t>aarzel niet – </a:t>
            </a:r>
            <a:r>
              <a:rPr lang="nl-NL" b="1" i="1" dirty="0" err="1"/>
              <a:t>Telenefrologie</a:t>
            </a:r>
            <a:endParaRPr lang="nl-NL" b="1" i="1" dirty="0"/>
          </a:p>
        </p:txBody>
      </p:sp>
    </p:spTree>
    <p:extLst>
      <p:ext uri="{BB962C8B-B14F-4D97-AF65-F5344CB8AC3E}">
        <p14:creationId xmlns:p14="http://schemas.microsoft.com/office/powerpoint/2010/main" val="1029189447"/>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cSld>
  <p:clrMapOvr>
    <a:masterClrMapping/>
  </p:clrMapOvr>
</p:sld>
</file>

<file path=ppt/theme/theme1.xml><?xml version="1.0" encoding="utf-8"?>
<a:theme xmlns:a="http://schemas.openxmlformats.org/drawingml/2006/main" name="Kantoorthem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Template presentaties Langerhans sjabloon" id="{5D6B8CBC-04F8-3F46-BAD7-1FCC0A0B6F2A}" vid="{95F18F4F-2C3C-3E4E-BB72-9CA2474157DB}"/>
    </a:ext>
  </a:extLst>
</a:theme>
</file>

<file path=ppt/theme/theme2.xml><?xml version="1.0" encoding="utf-8"?>
<a:theme xmlns:a="http://schemas.openxmlformats.org/drawingml/2006/main" name="1_Kantoorthem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Template presentaties Langerhans sjabloon" id="{5D6B8CBC-04F8-3F46-BAD7-1FCC0A0B6F2A}" vid="{4D8569DC-9B39-3548-A74E-6E70C0BEAF1A}"/>
    </a:ext>
  </a:extLst>
</a:theme>
</file>

<file path=ppt/theme/theme3.xml><?xml version="1.0" encoding="utf-8"?>
<a:theme xmlns:a="http://schemas.openxmlformats.org/drawingml/2006/main" name="2_Kantoorthem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4.xml><?xml version="1.0" encoding="utf-8"?>
<a:theme xmlns:a="http://schemas.openxmlformats.org/drawingml/2006/main" name="Kantoorthem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8E15EF77317CBB4592D57B93E2943854" ma:contentTypeVersion="16" ma:contentTypeDescription="Een nieuw document maken." ma:contentTypeScope="" ma:versionID="924aa46a5cab82e0335fddc7b844ce86">
  <xsd:schema xmlns:xsd="http://www.w3.org/2001/XMLSchema" xmlns:xs="http://www.w3.org/2001/XMLSchema" xmlns:p="http://schemas.microsoft.com/office/2006/metadata/properties" xmlns:ns2="e5f5f7f0-a835-4cfc-a5e0-e2d6ddecd8bb" xmlns:ns3="02d7853b-d75d-4c50-bdc5-f99958211bb2" targetNamespace="http://schemas.microsoft.com/office/2006/metadata/properties" ma:root="true" ma:fieldsID="843f6bf4aaa60b99c7697a1668f490e3" ns2:_="" ns3:_="">
    <xsd:import namespace="e5f5f7f0-a835-4cfc-a5e0-e2d6ddecd8bb"/>
    <xsd:import namespace="02d7853b-d75d-4c50-bdc5-f99958211bb2"/>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ServiceAutoKeyPoints" minOccurs="0"/>
                <xsd:element ref="ns2:MediaServiceKeyPoints"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2:MediaServiceDateTaken" minOccurs="0"/>
                <xsd:element ref="ns2:MediaServiceObjectDetectorVersions" minOccurs="0"/>
                <xsd:element ref="ns2:MediaServiceSearchProperties"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e5f5f7f0-a835-4cfc-a5e0-e2d6ddecd8bb"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2" nillable="true" ma:displayName="MediaServiceAutoKeyPoints" ma:hidden="true" ma:internalName="MediaServiceAutoKeyPoints" ma:readOnly="true">
      <xsd:simpleType>
        <xsd:restriction base="dms:Note"/>
      </xsd:simpleType>
    </xsd:element>
    <xsd:element name="MediaServiceKeyPoints" ma:index="13" nillable="true" ma:displayName="KeyPoints" ma:internalName="MediaServiceKeyPoints" ma:readOnly="true">
      <xsd:simpleType>
        <xsd:restriction base="dms:Note">
          <xsd:maxLength value="255"/>
        </xsd:restriction>
      </xsd:simpleType>
    </xsd:element>
    <xsd:element name="lcf76f155ced4ddcb4097134ff3c332f" ma:index="15" nillable="true" ma:taxonomy="true" ma:internalName="lcf76f155ced4ddcb4097134ff3c332f" ma:taxonomyFieldName="MediaServiceImageTags" ma:displayName="Afbeeldingtags" ma:readOnly="false" ma:fieldId="{5cf76f15-5ced-4ddc-b409-7134ff3c332f}" ma:taxonomyMulti="true" ma:sspId="3d408531-16bf-4205-8b2e-2741fafa2de9" ma:termSetId="09814cd3-568e-fe90-9814-8d621ff8fb84" ma:anchorId="fba54fb3-c3e1-fe81-a776-ca4b69148c4d" ma:open="true" ma:isKeyword="false">
      <xsd:complexType>
        <xsd:sequence>
          <xsd:element ref="pc:Terms" minOccurs="0" maxOccurs="1"/>
        </xsd:sequence>
      </xsd:complexType>
    </xsd:element>
    <xsd:element name="MediaServiceOCR" ma:index="17" nillable="true" ma:displayName="Extracted Text" ma:internalName="MediaServiceOCR" ma:readOnly="true">
      <xsd:simpleType>
        <xsd:restriction base="dms:Note">
          <xsd:maxLength value="255"/>
        </xsd:restriction>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element name="MediaServiceDateTaken" ma:index="20" nillable="true" ma:displayName="MediaServiceDateTaken" ma:internalName="MediaServiceDateTaken" ma:readOnly="true">
      <xsd:simpleType>
        <xsd:restriction base="dms:Text"/>
      </xsd:simpleType>
    </xsd:element>
    <xsd:element name="MediaServiceObjectDetectorVersions" ma:index="21" nillable="true" ma:displayName="MediaServiceObjectDetectorVersions" ma:hidden="true" ma:indexed="true" ma:internalName="MediaServiceObjectDetectorVersions" ma:readOnly="true">
      <xsd:simpleType>
        <xsd:restriction base="dms:Text"/>
      </xsd:simpleType>
    </xsd:element>
    <xsd:element name="MediaServiceSearchProperties" ma:index="22" nillable="true" ma:displayName="MediaServiceSearchProperties" ma:hidden="true" ma:internalName="MediaServiceSearchProperties" ma:readOnly="true">
      <xsd:simpleType>
        <xsd:restriction base="dms:Note"/>
      </xsd:simpleType>
    </xsd:element>
    <xsd:element name="MediaLengthInSeconds" ma:index="23" nillable="true" ma:displayName="MediaLengthInSeconds" ma:hidden="true"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02d7853b-d75d-4c50-bdc5-f99958211bb2" elementFormDefault="qualified">
    <xsd:import namespace="http://schemas.microsoft.com/office/2006/documentManagement/types"/>
    <xsd:import namespace="http://schemas.microsoft.com/office/infopath/2007/PartnerControls"/>
    <xsd:element name="SharedWithUsers" ma:index="10" nillable="true" ma:displayName="Gedeeld met"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Gedeeld met details" ma:internalName="SharedWithDetails" ma:readOnly="true">
      <xsd:simpleType>
        <xsd:restriction base="dms:Note">
          <xsd:maxLength value="255"/>
        </xsd:restriction>
      </xsd:simpleType>
    </xsd:element>
    <xsd:element name="TaxCatchAll" ma:index="16" nillable="true" ma:displayName="Taxonomy Catch All Column" ma:hidden="true" ma:list="{ebfd8285-7118-4bc3-ba15-c3805359fcb6}" ma:internalName="TaxCatchAll" ma:showField="CatchAllData" ma:web="02d7853b-d75d-4c50-bdc5-f99958211bb2">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houdstype"/>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e5f5f7f0-a835-4cfc-a5e0-e2d6ddecd8bb">
      <Terms xmlns="http://schemas.microsoft.com/office/infopath/2007/PartnerControls"/>
    </lcf76f155ced4ddcb4097134ff3c332f>
    <TaxCatchAll xmlns="02d7853b-d75d-4c50-bdc5-f99958211bb2" xsi:nil="true"/>
  </documentManagement>
</p:properties>
</file>

<file path=customXml/itemProps1.xml><?xml version="1.0" encoding="utf-8"?>
<ds:datastoreItem xmlns:ds="http://schemas.openxmlformats.org/officeDocument/2006/customXml" ds:itemID="{000668C1-4CF3-49B8-99F1-678C4D3425E6}"/>
</file>

<file path=customXml/itemProps2.xml><?xml version="1.0" encoding="utf-8"?>
<ds:datastoreItem xmlns:ds="http://schemas.openxmlformats.org/officeDocument/2006/customXml" ds:itemID="{1D53A588-EA34-437D-B6D2-53F6CF2E667F}"/>
</file>

<file path=customXml/itemProps3.xml><?xml version="1.0" encoding="utf-8"?>
<ds:datastoreItem xmlns:ds="http://schemas.openxmlformats.org/officeDocument/2006/customXml" ds:itemID="{79EFE99E-43D2-4D0D-A63A-A56250DB78B6}"/>
</file>

<file path=docProps/app.xml><?xml version="1.0" encoding="utf-8"?>
<Properties xmlns="http://schemas.openxmlformats.org/officeDocument/2006/extended-properties" xmlns:vt="http://schemas.openxmlformats.org/officeDocument/2006/docPropsVTypes">
  <Template/>
  <TotalTime>7163</TotalTime>
  <Words>3868</Words>
  <Application>Microsoft Macintosh PowerPoint</Application>
  <PresentationFormat>Breedbeeld</PresentationFormat>
  <Paragraphs>535</Paragraphs>
  <Slides>71</Slides>
  <Notes>42</Notes>
  <HiddenSlides>0</HiddenSlides>
  <MMClips>0</MMClips>
  <ScaleCrop>false</ScaleCrop>
  <HeadingPairs>
    <vt:vector size="8" baseType="variant">
      <vt:variant>
        <vt:lpstr>Gebruikte lettertypen</vt:lpstr>
      </vt:variant>
      <vt:variant>
        <vt:i4>5</vt:i4>
      </vt:variant>
      <vt:variant>
        <vt:lpstr>Thema</vt:lpstr>
      </vt:variant>
      <vt:variant>
        <vt:i4>3</vt:i4>
      </vt:variant>
      <vt:variant>
        <vt:lpstr>Ingesloten OLE-bronprogramma's</vt:lpstr>
      </vt:variant>
      <vt:variant>
        <vt:i4>2</vt:i4>
      </vt:variant>
      <vt:variant>
        <vt:lpstr>Diatitels</vt:lpstr>
      </vt:variant>
      <vt:variant>
        <vt:i4>71</vt:i4>
      </vt:variant>
    </vt:vector>
  </HeadingPairs>
  <TitlesOfParts>
    <vt:vector size="81" baseType="lpstr">
      <vt:lpstr>Aptos</vt:lpstr>
      <vt:lpstr>Aptos Display</vt:lpstr>
      <vt:lpstr>Arial</vt:lpstr>
      <vt:lpstr>Noto Sans</vt:lpstr>
      <vt:lpstr>Wingdings</vt:lpstr>
      <vt:lpstr>Kantoorthema</vt:lpstr>
      <vt:lpstr>1_Kantoorthema</vt:lpstr>
      <vt:lpstr>2_Kantoorthema</vt:lpstr>
      <vt:lpstr>Werkblad</vt:lpstr>
      <vt:lpstr>Excel.Sheet.8</vt:lpstr>
      <vt:lpstr>PowerPoint-presentatie</vt:lpstr>
      <vt:lpstr>PowerPoint-presentatie</vt:lpstr>
      <vt:lpstr>WWW.LANGERHANS.COM</vt:lpstr>
      <vt:lpstr>PowerPoint-presentatie</vt:lpstr>
      <vt:lpstr>PowerPoint-presentatie</vt:lpstr>
      <vt:lpstr>PowerPoint-presentatie</vt:lpstr>
      <vt:lpstr>Nephron: Het mini-niertje</vt:lpstr>
      <vt:lpstr>Wanneer krijgen we “een superfilter”?</vt:lpstr>
      <vt:lpstr>Wanneer krijgen we “een superfilter”?</vt:lpstr>
      <vt:lpstr>Wanneer krijgen we “een superfilter”?</vt:lpstr>
      <vt:lpstr>Hoe bescherm je de nier?</vt:lpstr>
      <vt:lpstr>Hoe bescherm je de nier?</vt:lpstr>
      <vt:lpstr>Hoe bescherm je de nier?</vt:lpstr>
      <vt:lpstr>Hoe bescherm je de nier?</vt:lpstr>
      <vt:lpstr>Prevalentie / registratie </vt:lpstr>
      <vt:lpstr>Casus 1 CNS: uit een praktijk rond Nijmegen</vt:lpstr>
      <vt:lpstr>PowerPoint-presentatie</vt:lpstr>
      <vt:lpstr>PowerPoint-presentatie</vt:lpstr>
      <vt:lpstr>Acute nierinsufficiëntie: let op creatinine!</vt:lpstr>
      <vt:lpstr>PowerPoint-presentatie</vt:lpstr>
      <vt:lpstr>Diagnose CNS</vt:lpstr>
      <vt:lpstr>PowerPoint-presentatie</vt:lpstr>
      <vt:lpstr> Albuminurie  geen verschil meer man - vrouw / matig - ernstig  </vt:lpstr>
      <vt:lpstr>Instinkers bij de ACR</vt:lpstr>
      <vt:lpstr>PowerPoint-presentatie</vt:lpstr>
      <vt:lpstr>PowerPoint-presentatie</vt:lpstr>
      <vt:lpstr>eGFR   Let op geen leeftijdscriterium /  voorkeur CKD-EPI   </vt:lpstr>
      <vt:lpstr>eGFR   Let op geen leeftijdscriterium /  voorkeur CKD-EPI   </vt:lpstr>
      <vt:lpstr>GFR over- / onderschatting</vt:lpstr>
      <vt:lpstr>Stroomdiagram Diagnose</vt:lpstr>
      <vt:lpstr>PowerPoint-presentatie</vt:lpstr>
      <vt:lpstr>Even het kennisniveau peilen?</vt:lpstr>
      <vt:lpstr>PowerPoint-presentatie</vt:lpstr>
      <vt:lpstr>Gedaald, wat nu?</vt:lpstr>
      <vt:lpstr>Wanneer gaat de eGFR te snel achteruit bij patiënten met CNS?</vt:lpstr>
      <vt:lpstr> Blijft de eGFR bij CNS wat stabiel genoeg?  Oftewel, wat is een te snelle daling</vt:lpstr>
      <vt:lpstr>PowerPoint-presentatie</vt:lpstr>
      <vt:lpstr>PowerPoint-presentatie</vt:lpstr>
      <vt:lpstr>PowerPoint-presentatie</vt:lpstr>
      <vt:lpstr>eGFR naar leeftijd 40 jaar: eGFR 80 ml/min/1.73m2 - afname 0.4 per jaar</vt:lpstr>
      <vt:lpstr> Conclusie CNS bij persisterend afwijkende albuminurie en/of eGFR  en dan weer gaan nadenken ………..</vt:lpstr>
      <vt:lpstr>PowerPoint-presentatie</vt:lpstr>
      <vt:lpstr>Mogelijke oorzaken</vt:lpstr>
      <vt:lpstr>PowerPoint-presentatie</vt:lpstr>
      <vt:lpstr>PowerPoint-presentatie</vt:lpstr>
      <vt:lpstr>Zo ziet het er anders uit</vt:lpstr>
      <vt:lpstr>PowerPoint-presentatie</vt:lpstr>
      <vt:lpstr>Risico onafhankelijk geassocieerd met CNS</vt:lpstr>
      <vt:lpstr>Even het kennisniveau peilen?</vt:lpstr>
      <vt:lpstr>Hoeveel levensmaanden levert deze mevrouw in t.o.v. iemand met een ACR van 2,5? (roep maar)</vt:lpstr>
      <vt:lpstr>PowerPoint-presentatie</vt:lpstr>
      <vt:lpstr>PowerPoint-presentatie</vt:lpstr>
      <vt:lpstr>PowerPoint-presentatie</vt:lpstr>
      <vt:lpstr>Rood-Oranje = hoog risico</vt:lpstr>
      <vt:lpstr>Keuze bloeddruk verlagende middel BIJ ACR &gt; 3</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Dieet</vt:lpstr>
      <vt:lpstr>Gezonde voedingspatronen hebben een veel overeenkomsten:</vt:lpstr>
      <vt:lpstr>PowerPoint-presentatie</vt:lpstr>
      <vt:lpstr>Stap 2: ICPC notatie</vt:lpstr>
      <vt:lpstr>Stap 3: voorkom verslechtering</vt:lpstr>
      <vt:lpstr>Sick Day Protocol – STOP DE PILLEN! (tijdelijk)</vt:lpstr>
      <vt:lpstr>Stap 5: verwijzen / consultatie?</vt:lpstr>
      <vt:lpstr>PowerPoint-presentatie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Elfri Verstegen</dc:creator>
  <cp:lastModifiedBy>Bas H</cp:lastModifiedBy>
  <cp:revision>36</cp:revision>
  <dcterms:created xsi:type="dcterms:W3CDTF">2024-07-05T10:32:42Z</dcterms:created>
  <dcterms:modified xsi:type="dcterms:W3CDTF">2025-11-11T18:14:11Z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0x0101008E15EF77317CBB4592D57B93E2943854</vt:lpwstr>
  </property>
</Properties>
</file>