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sldIdLst>
    <p:sldId id="994" r:id="rId5"/>
    <p:sldId id="1215" r:id="rId6"/>
    <p:sldId id="993" r:id="rId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a Schut" initials="PS" lastIdx="1" clrIdx="0">
    <p:extLst>
      <p:ext uri="{19B8F6BF-5375-455C-9EA6-DF929625EA0E}">
        <p15:presenceInfo xmlns:p15="http://schemas.microsoft.com/office/powerpoint/2012/main" userId="S-1-5-21-1260063438-1056184833-1179000955-332713" providerId="AD"/>
      </p:ext>
    </p:extLst>
  </p:cmAuthor>
  <p:cmAuthor id="2" name="Rogier Olde bijvank" initials="ROb" lastIdx="1" clrIdx="1">
    <p:extLst>
      <p:ext uri="{19B8F6BF-5375-455C-9EA6-DF929625EA0E}">
        <p15:presenceInfo xmlns:p15="http://schemas.microsoft.com/office/powerpoint/2012/main" userId="S::rcoldeb@arkin.nl::ba97db85-88c2-4d70-893d-a500544975cc" providerId="AD"/>
      </p:ext>
    </p:extLst>
  </p:cmAuthor>
  <p:cmAuthor id="3" name="Tom Bart" initials="TB" lastIdx="4" clrIdx="2">
    <p:extLst>
      <p:ext uri="{19B8F6BF-5375-455C-9EA6-DF929625EA0E}">
        <p15:presenceInfo xmlns:p15="http://schemas.microsoft.com/office/powerpoint/2012/main" userId="S::tbart@arkin.nl::fd83ce21-00dd-4c0e-ba98-0ef1f4e623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948"/>
    <a:srgbClr val="4472C4"/>
    <a:srgbClr val="E0F2FA"/>
    <a:srgbClr val="D51316"/>
    <a:srgbClr val="63B8E8"/>
    <a:srgbClr val="D6CEA2"/>
    <a:srgbClr val="BDB59C"/>
    <a:srgbClr val="FFF5F5"/>
    <a:srgbClr val="FFFAFA"/>
    <a:srgbClr val="FF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577" autoAdjust="0"/>
  </p:normalViewPr>
  <p:slideViewPr>
    <p:cSldViewPr snapToGrid="0">
      <p:cViewPr varScale="1">
        <p:scale>
          <a:sx n="66" d="100"/>
          <a:sy n="66" d="100"/>
        </p:scale>
        <p:origin x="227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1-06-15T05:29:55.689" idx="4">
    <p:pos x="8151" y="-454"/>
    <p:text>slide 6 zou er uit kunnen, aanbod behandel je ook nog bij het laatste deel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1-06-15T05:29:55.689" idx="2">
    <p:pos x="8151" y="-454"/>
    <p:text>slide 6 zou er uit kunnen, aanbod behandel je ook nog bij het laatste deel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E18F6A-E51E-47C5-B6C5-1FDEAEEC1469}" type="datetimeFigureOut">
              <a:rPr lang="nl-NL" smtClean="0"/>
              <a:t>30-5-2024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4D0B10-62C6-46E3-8E9E-C0A39EF1CD7E}" type="slidenum">
              <a:rPr lang="nl-NL" smtClean="0"/>
              <a:t>‹nr.›</a:t>
            </a:fld>
            <a:endParaRPr lang="nl-NL"/>
          </a:p>
        </p:txBody>
      </p:sp>
    </p:spTree>
    <p:extLst>
      <p:ext uri="{BB962C8B-B14F-4D97-AF65-F5344CB8AC3E}">
        <p14:creationId xmlns:p14="http://schemas.microsoft.com/office/powerpoint/2010/main" val="4228882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Gebruik deze dia voor om je eigen taken en de taken van Preventie te verduidelijken. </a:t>
            </a:r>
          </a:p>
          <a:p>
            <a:r>
              <a:rPr lang="nl-NL" dirty="0"/>
              <a:t>In dagdeel 2 komt het uitgebreider aan bod.</a:t>
            </a:r>
          </a:p>
        </p:txBody>
      </p:sp>
      <p:sp>
        <p:nvSpPr>
          <p:cNvPr id="4" name="Tijdelijke aanduiding voor dianummer 3"/>
          <p:cNvSpPr>
            <a:spLocks noGrp="1"/>
          </p:cNvSpPr>
          <p:nvPr>
            <p:ph type="sldNum" sz="quarter" idx="10"/>
          </p:nvPr>
        </p:nvSpPr>
        <p:spPr/>
        <p:txBody>
          <a:bodyPr/>
          <a:lstStyle/>
          <a:p>
            <a:fld id="{974D0B10-62C6-46E3-8E9E-C0A39EF1CD7E}" type="slidenum">
              <a:rPr lang="nl-NL" smtClean="0"/>
              <a:t>1</a:t>
            </a:fld>
            <a:endParaRPr lang="nl-NL"/>
          </a:p>
        </p:txBody>
      </p:sp>
    </p:spTree>
    <p:extLst>
      <p:ext uri="{BB962C8B-B14F-4D97-AF65-F5344CB8AC3E}">
        <p14:creationId xmlns:p14="http://schemas.microsoft.com/office/powerpoint/2010/main" val="1444384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dirty="0"/>
              <a:t>Onder problemen wordt verstaan: lichamelijke-, persoonlijke-, en omgevingsschade, inclusief misbruik van- en verslaving aan alcohol, drugs, medicijnen, gokken, internetten en gamen.</a:t>
            </a:r>
            <a:endParaRPr lang="en-US" sz="1200" dirty="0"/>
          </a:p>
          <a:p>
            <a:endParaRPr lang="nl-NL" altLang="nl-NL" dirty="0"/>
          </a:p>
          <a:p>
            <a:r>
              <a:rPr lang="nl-NL" altLang="nl-NL" dirty="0"/>
              <a:t>De</a:t>
            </a:r>
            <a:r>
              <a:rPr lang="nl-NL" altLang="nl-NL" baseline="0" dirty="0"/>
              <a:t>ze training richt zich primair op het vroegtijdig signaleren van problemen, intermediairs, zoals de deelnemers, zijn daarin heel belangrijk. Met dit vroegtijdig signaleren kunnen problemen voorkomen worden, en kan </a:t>
            </a:r>
            <a:r>
              <a:rPr lang="nl-NL" altLang="nl-NL" baseline="0" dirty="0" err="1"/>
              <a:t>toegeleid</a:t>
            </a:r>
            <a:r>
              <a:rPr lang="nl-NL" altLang="nl-NL" baseline="0" dirty="0"/>
              <a:t> worden naar zorg. Het signaleren is dus essentieel</a:t>
            </a:r>
            <a:endParaRPr lang="nl-NL" altLang="nl-NL" dirty="0"/>
          </a:p>
          <a:p>
            <a:endParaRPr lang="nl-NL" dirty="0"/>
          </a:p>
          <a:p>
            <a:r>
              <a:rPr lang="nl-NL" dirty="0"/>
              <a:t>Notitie 25-8:</a:t>
            </a:r>
          </a:p>
          <a:p>
            <a:endParaRPr lang="nl-NL" dirty="0"/>
          </a:p>
          <a:p>
            <a:r>
              <a:rPr lang="nl-NL" dirty="0"/>
              <a:t>Bij bespreken toeleiding naar passend aanbod wordt uitleg gegeven over verschil tussen preventief aanbod en behandeling. Ook wordt hier al uitgelegd dat voor problematisch gebruik en verslaving preventie te licht is en dat dan op behandelaanbod gewezen wordt.</a:t>
            </a:r>
          </a:p>
        </p:txBody>
      </p:sp>
      <p:sp>
        <p:nvSpPr>
          <p:cNvPr id="4" name="Tijdelijke aanduiding voor dianummer 3"/>
          <p:cNvSpPr>
            <a:spLocks noGrp="1"/>
          </p:cNvSpPr>
          <p:nvPr>
            <p:ph type="sldNum" sz="quarter" idx="10"/>
          </p:nvPr>
        </p:nvSpPr>
        <p:spPr/>
        <p:txBody>
          <a:bodyPr/>
          <a:lstStyle/>
          <a:p>
            <a:fld id="{974D0B10-62C6-46E3-8E9E-C0A39EF1CD7E}" type="slidenum">
              <a:rPr lang="nl-NL" smtClean="0"/>
              <a:t>2</a:t>
            </a:fld>
            <a:endParaRPr lang="nl-NL"/>
          </a:p>
        </p:txBody>
      </p:sp>
    </p:spTree>
    <p:extLst>
      <p:ext uri="{BB962C8B-B14F-4D97-AF65-F5344CB8AC3E}">
        <p14:creationId xmlns:p14="http://schemas.microsoft.com/office/powerpoint/2010/main" val="2653770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5 min</a:t>
            </a:r>
          </a:p>
          <a:p>
            <a:endParaRPr lang="nl-NL" dirty="0"/>
          </a:p>
          <a:p>
            <a:r>
              <a:rPr lang="nl-NL" dirty="0"/>
              <a:t>Beschrijf hierbij kort hoe Jellinek Preventie er uit ziet. Je hoeft niet het gehele aanbod al te benoemen, dat komt later.</a:t>
            </a:r>
          </a:p>
        </p:txBody>
      </p:sp>
      <p:sp>
        <p:nvSpPr>
          <p:cNvPr id="4" name="Tijdelijke aanduiding voor dianummer 3"/>
          <p:cNvSpPr>
            <a:spLocks noGrp="1"/>
          </p:cNvSpPr>
          <p:nvPr>
            <p:ph type="sldNum" sz="quarter" idx="10"/>
          </p:nvPr>
        </p:nvSpPr>
        <p:spPr/>
        <p:txBody>
          <a:bodyPr/>
          <a:lstStyle/>
          <a:p>
            <a:fld id="{974D0B10-62C6-46E3-8E9E-C0A39EF1CD7E}" type="slidenum">
              <a:rPr lang="nl-NL" smtClean="0"/>
              <a:t>3</a:t>
            </a:fld>
            <a:endParaRPr lang="nl-NL"/>
          </a:p>
        </p:txBody>
      </p:sp>
    </p:spTree>
    <p:extLst>
      <p:ext uri="{BB962C8B-B14F-4D97-AF65-F5344CB8AC3E}">
        <p14:creationId xmlns:p14="http://schemas.microsoft.com/office/powerpoint/2010/main" val="1444384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2EB6A-806F-FA48-BDFF-1F1ECDD4534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F1FAECC-E332-D843-9264-5D1A8C0D5B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522B7CA-FB8B-9A4E-A28F-ECD01DBB9428}"/>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5" name="Tijdelijke aanduiding voor voettekst 4">
            <a:extLst>
              <a:ext uri="{FF2B5EF4-FFF2-40B4-BE49-F238E27FC236}">
                <a16:creationId xmlns:a16="http://schemas.microsoft.com/office/drawing/2014/main" id="{FE2968F1-D689-1D4A-A56D-3232E6712C6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03CBFB-F836-A04C-9979-66510036C0C4}"/>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905378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530B13-9365-5447-8558-4B1BA423570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F099C1C-6667-E14E-9965-AEC09A6F6CF2}"/>
              </a:ext>
            </a:extLst>
          </p:cNvPr>
          <p:cNvSpPr>
            <a:spLocks noGrp="1"/>
          </p:cNvSpPr>
          <p:nvPr>
            <p:ph idx="1"/>
          </p:nvPr>
        </p:nvSpPr>
        <p:spPr/>
        <p:txBody>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C8BF7F8F-9524-D842-9294-52BF69DBCC9C}"/>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5" name="Tijdelijke aanduiding voor voettekst 4">
            <a:extLst>
              <a:ext uri="{FF2B5EF4-FFF2-40B4-BE49-F238E27FC236}">
                <a16:creationId xmlns:a16="http://schemas.microsoft.com/office/drawing/2014/main" id="{BC181D50-BD59-6E4A-8114-022212E66FF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964F982-CAC7-CB45-A761-0AF7185D6CD1}"/>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1021711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688-3296-DF44-98C6-C5E659C42604}"/>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E3DB209-430D-604B-BC33-F5CB7124C1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45FE3CEB-113C-A04A-803D-1B912E19992D}"/>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5" name="Tijdelijke aanduiding voor voettekst 4">
            <a:extLst>
              <a:ext uri="{FF2B5EF4-FFF2-40B4-BE49-F238E27FC236}">
                <a16:creationId xmlns:a16="http://schemas.microsoft.com/office/drawing/2014/main" id="{D1C90576-A0CF-4543-AEAE-C6FB4E2EC3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F841CDD-8E87-9D4E-ADF6-FD35E89417AF}"/>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8813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301D6-840D-0F4C-903D-3944D1CA1E7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F75D51E-91F9-2E48-A2C0-0F68B5EE5A49}"/>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4FC43DC4-7A1E-BA4C-B37C-9833C6F78A29}"/>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D0D9BFBA-368C-5341-956D-96C6812A1580}"/>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6" name="Tijdelijke aanduiding voor voettekst 5">
            <a:extLst>
              <a:ext uri="{FF2B5EF4-FFF2-40B4-BE49-F238E27FC236}">
                <a16:creationId xmlns:a16="http://schemas.microsoft.com/office/drawing/2014/main" id="{FB8A3F01-C1FA-F54E-9DE4-1C0CFA018C8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6C18794-0CA3-5C41-8453-BC7422897539}"/>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198434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1B9D2A-138B-7A43-AE9B-82DD97DA478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25875AD-66EF-A545-B525-4E1E64B742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1CED79F5-51D4-7A46-B078-9885B4813A30}"/>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p>
        </p:txBody>
      </p:sp>
      <p:sp>
        <p:nvSpPr>
          <p:cNvPr id="5" name="Tijdelijke aanduiding voor tekst 4">
            <a:extLst>
              <a:ext uri="{FF2B5EF4-FFF2-40B4-BE49-F238E27FC236}">
                <a16:creationId xmlns:a16="http://schemas.microsoft.com/office/drawing/2014/main" id="{0D135DA6-BD4F-3A48-9EFC-8EEB69D6C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6" name="Tijdelijke aanduiding voor inhoud 5">
            <a:extLst>
              <a:ext uri="{FF2B5EF4-FFF2-40B4-BE49-F238E27FC236}">
                <a16:creationId xmlns:a16="http://schemas.microsoft.com/office/drawing/2014/main" id="{36B507AE-31D5-1E44-94A9-4DA9D7353ABB}"/>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p>
        </p:txBody>
      </p:sp>
      <p:sp>
        <p:nvSpPr>
          <p:cNvPr id="7" name="Tijdelijke aanduiding voor datum 6">
            <a:extLst>
              <a:ext uri="{FF2B5EF4-FFF2-40B4-BE49-F238E27FC236}">
                <a16:creationId xmlns:a16="http://schemas.microsoft.com/office/drawing/2014/main" id="{D43B60BA-4BBE-5C4B-AB25-D5017D1D0A71}"/>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8" name="Tijdelijke aanduiding voor voettekst 7">
            <a:extLst>
              <a:ext uri="{FF2B5EF4-FFF2-40B4-BE49-F238E27FC236}">
                <a16:creationId xmlns:a16="http://schemas.microsoft.com/office/drawing/2014/main" id="{9CAA42AA-F47A-5E48-B129-9D737116440D}"/>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BADB69C-40D6-BA44-9542-BFEC0AAA91D3}"/>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876426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495DC9-309C-A24F-8064-8D63B68C4A9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F859B16-2469-BC49-98A0-40D679B6A547}"/>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4" name="Tijdelijke aanduiding voor voettekst 3">
            <a:extLst>
              <a:ext uri="{FF2B5EF4-FFF2-40B4-BE49-F238E27FC236}">
                <a16:creationId xmlns:a16="http://schemas.microsoft.com/office/drawing/2014/main" id="{296D971C-7AFE-E24F-936E-33A4F61DC0A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D403342-7795-2341-8202-5C1F68AD0960}"/>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71030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4088644-A5FF-9E49-A2BF-13AEC5F82796}"/>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3" name="Tijdelijke aanduiding voor voettekst 2">
            <a:extLst>
              <a:ext uri="{FF2B5EF4-FFF2-40B4-BE49-F238E27FC236}">
                <a16:creationId xmlns:a16="http://schemas.microsoft.com/office/drawing/2014/main" id="{058A21D0-CC65-ED4F-9A71-0B56E9DCA8A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738C0F29-7AD2-FB44-9F7F-3DBE80C0F592}"/>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846025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CEF29-246D-2A42-BD36-875F7F68859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1A6A4B6-8F24-A642-BC17-52673E128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p>
        </p:txBody>
      </p:sp>
      <p:sp>
        <p:nvSpPr>
          <p:cNvPr id="4" name="Tijdelijke aanduiding voor tekst 3">
            <a:extLst>
              <a:ext uri="{FF2B5EF4-FFF2-40B4-BE49-F238E27FC236}">
                <a16:creationId xmlns:a16="http://schemas.microsoft.com/office/drawing/2014/main" id="{21924824-9A0C-4847-BAEC-A2DFCABB0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6B2EC2BA-88B7-5F48-B34D-DA5969D8FA15}"/>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6" name="Tijdelijke aanduiding voor voettekst 5">
            <a:extLst>
              <a:ext uri="{FF2B5EF4-FFF2-40B4-BE49-F238E27FC236}">
                <a16:creationId xmlns:a16="http://schemas.microsoft.com/office/drawing/2014/main" id="{4A67466F-0AD5-C243-A030-972B68FDFCF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A3DB8A8-B4F2-2C42-A325-C5ABC958DB9A}"/>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272242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BD4C8A-2445-504F-81B6-574CCA190FC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465399B-31F1-C14C-9436-DF0D5033DB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84449FC-B713-834E-931E-05C8D4AE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7AA70E9D-1D45-CD4F-AD3C-D628D8CBEFE6}"/>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6" name="Tijdelijke aanduiding voor voettekst 5">
            <a:extLst>
              <a:ext uri="{FF2B5EF4-FFF2-40B4-BE49-F238E27FC236}">
                <a16:creationId xmlns:a16="http://schemas.microsoft.com/office/drawing/2014/main" id="{E6CAB21B-387D-744E-AB52-5EB61336464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43760C7-9397-5041-9BE3-96DD73FF743F}"/>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852902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FA6232-2C87-6A44-AB08-161B500533F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918DEED-77A1-AC4C-B444-9FEC0EF04ACA}"/>
              </a:ext>
            </a:extLst>
          </p:cNvPr>
          <p:cNvSpPr>
            <a:spLocks noGrp="1"/>
          </p:cNvSpPr>
          <p:nvPr>
            <p:ph type="body" orient="vert" idx="1"/>
          </p:nvPr>
        </p:nvSpPr>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9B69DC3A-74AD-A242-8258-0AD73EEDEDF6}"/>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5" name="Tijdelijke aanduiding voor voettekst 4">
            <a:extLst>
              <a:ext uri="{FF2B5EF4-FFF2-40B4-BE49-F238E27FC236}">
                <a16:creationId xmlns:a16="http://schemas.microsoft.com/office/drawing/2014/main" id="{307C83BE-27DC-0049-BA74-12AE5645404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6C5A141-BA42-7545-BC08-621D09AD690E}"/>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4239208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6C21300-DC74-9340-A286-144375CF893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14F38B6-146D-CE4D-B064-DE0827641CDD}"/>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9CC8198F-B13B-F24B-984A-9FDD100B96B7}"/>
              </a:ext>
            </a:extLst>
          </p:cNvPr>
          <p:cNvSpPr>
            <a:spLocks noGrp="1"/>
          </p:cNvSpPr>
          <p:nvPr>
            <p:ph type="dt" sz="half" idx="10"/>
          </p:nvPr>
        </p:nvSpPr>
        <p:spPr/>
        <p:txBody>
          <a:bodyPr/>
          <a:lstStyle/>
          <a:p>
            <a:fld id="{72D9FEDF-92E7-544C-B069-89AB28F33863}" type="datetimeFigureOut">
              <a:rPr lang="nl-NL" smtClean="0"/>
              <a:t>30-5-2024</a:t>
            </a:fld>
            <a:endParaRPr lang="nl-NL"/>
          </a:p>
        </p:txBody>
      </p:sp>
      <p:sp>
        <p:nvSpPr>
          <p:cNvPr id="5" name="Tijdelijke aanduiding voor voettekst 4">
            <a:extLst>
              <a:ext uri="{FF2B5EF4-FFF2-40B4-BE49-F238E27FC236}">
                <a16:creationId xmlns:a16="http://schemas.microsoft.com/office/drawing/2014/main" id="{08CE101F-8831-1B49-854D-15F782C8008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EDD5D2D-F9B2-0747-A33E-9F8808333E0B}"/>
              </a:ext>
            </a:extLst>
          </p:cNvPr>
          <p:cNvSpPr>
            <a:spLocks noGrp="1"/>
          </p:cNvSpPr>
          <p:nvPr>
            <p:ph type="sldNum" sz="quarter" idx="12"/>
          </p:nvPr>
        </p:nvSpPr>
        <p:spPr/>
        <p:txBody>
          <a:bodyPr/>
          <a:lstStyle/>
          <a:p>
            <a:fld id="{D152C9AD-0AAF-4444-9511-45155E7DDDE7}" type="slidenum">
              <a:rPr lang="nl-NL" smtClean="0"/>
              <a:t>‹nr.›</a:t>
            </a:fld>
            <a:endParaRPr lang="nl-NL"/>
          </a:p>
        </p:txBody>
      </p:sp>
    </p:spTree>
    <p:extLst>
      <p:ext uri="{BB962C8B-B14F-4D97-AF65-F5344CB8AC3E}">
        <p14:creationId xmlns:p14="http://schemas.microsoft.com/office/powerpoint/2010/main" val="3178959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FDF7F47-D249-224F-957E-6484B6D151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9D91B75-D98E-5D4B-A888-3231422FF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99E0648B-1055-9644-9E3A-3A6F3811FE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9FEDF-92E7-544C-B069-89AB28F33863}" type="datetimeFigureOut">
              <a:rPr lang="nl-NL" smtClean="0"/>
              <a:t>30-5-2024</a:t>
            </a:fld>
            <a:endParaRPr lang="nl-NL"/>
          </a:p>
        </p:txBody>
      </p:sp>
      <p:sp>
        <p:nvSpPr>
          <p:cNvPr id="5" name="Tijdelijke aanduiding voor voettekst 4">
            <a:extLst>
              <a:ext uri="{FF2B5EF4-FFF2-40B4-BE49-F238E27FC236}">
                <a16:creationId xmlns:a16="http://schemas.microsoft.com/office/drawing/2014/main" id="{461D40C5-F6ED-0E4B-8E53-E95EA0701F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9BF36DFB-53E2-4243-A183-6E48C3CAA1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52C9AD-0AAF-4444-9511-45155E7DDDE7}" type="slidenum">
              <a:rPr lang="nl-NL" smtClean="0"/>
              <a:t>‹nr.›</a:t>
            </a:fld>
            <a:endParaRPr lang="nl-NL"/>
          </a:p>
        </p:txBody>
      </p:sp>
    </p:spTree>
    <p:extLst>
      <p:ext uri="{BB962C8B-B14F-4D97-AF65-F5344CB8AC3E}">
        <p14:creationId xmlns:p14="http://schemas.microsoft.com/office/powerpoint/2010/main" val="3241533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fif"/><Relationship Id="rId5" Type="http://schemas.openxmlformats.org/officeDocument/2006/relationships/hyperlink" Target="http://www.linkedin.com/in/dagmar-lips" TargetMode="Externa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omments" Target="../comments/comment2.xml"/><Relationship Id="rId5" Type="http://schemas.openxmlformats.org/officeDocument/2006/relationships/image" Target="../media/image2.emf"/><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39B4E2D2-5798-F543-8EBE-E114C18C525D}"/>
              </a:ext>
            </a:extLst>
          </p:cNvPr>
          <p:cNvSpPr/>
          <p:nvPr/>
        </p:nvSpPr>
        <p:spPr>
          <a:xfrm>
            <a:off x="0" y="5763"/>
            <a:ext cx="12192000" cy="14926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67D1F138-0C36-4A44-8CD7-4658AE56B8C8}"/>
              </a:ext>
            </a:extLst>
          </p:cNvPr>
          <p:cNvSpPr/>
          <p:nvPr/>
        </p:nvSpPr>
        <p:spPr>
          <a:xfrm>
            <a:off x="-129" y="1544330"/>
            <a:ext cx="12208702" cy="5313670"/>
          </a:xfrm>
          <a:prstGeom prst="rect">
            <a:avLst/>
          </a:prstGeom>
          <a:solidFill>
            <a:srgbClr val="E0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02FF7B63-68EB-E848-9C3D-586A061A13C2}"/>
              </a:ext>
            </a:extLst>
          </p:cNvPr>
          <p:cNvSpPr/>
          <p:nvPr/>
        </p:nvSpPr>
        <p:spPr>
          <a:xfrm>
            <a:off x="827958" y="370435"/>
            <a:ext cx="403412" cy="403412"/>
          </a:xfrm>
          <a:prstGeom prst="rect">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ekstvak 1">
            <a:extLst>
              <a:ext uri="{FF2B5EF4-FFF2-40B4-BE49-F238E27FC236}">
                <a16:creationId xmlns:a16="http://schemas.microsoft.com/office/drawing/2014/main" id="{E9151DE5-E9EA-B046-827E-FEDDAAC8D0DC}"/>
              </a:ext>
            </a:extLst>
          </p:cNvPr>
          <p:cNvSpPr txBox="1"/>
          <p:nvPr/>
        </p:nvSpPr>
        <p:spPr>
          <a:xfrm>
            <a:off x="1317174" y="370435"/>
            <a:ext cx="4778825" cy="461665"/>
          </a:xfrm>
          <a:prstGeom prst="rect">
            <a:avLst/>
          </a:prstGeom>
          <a:noFill/>
        </p:spPr>
        <p:txBody>
          <a:bodyPr wrap="square" rtlCol="0">
            <a:spAutoFit/>
          </a:bodyPr>
          <a:lstStyle/>
          <a:p>
            <a:r>
              <a:rPr lang="en-US" sz="2400">
                <a:solidFill>
                  <a:schemeClr val="bg1"/>
                </a:solidFill>
                <a:latin typeface="Fedra Sans Std Demi" panose="020B0503040000020004"/>
                <a:ea typeface="Fedra Sans Std Demi" panose="020B0503040000020004" pitchFamily="34" charset="77"/>
              </a:rPr>
              <a:t>E</a:t>
            </a:r>
            <a:r>
              <a:rPr lang="nl-NL" sz="2400">
                <a:solidFill>
                  <a:schemeClr val="bg1"/>
                </a:solidFill>
                <a:latin typeface="Fedra Sans Std Demi" panose="020B0503040000020004"/>
                <a:ea typeface="Fedra Sans Std Demi" panose="020B0503040000020004" pitchFamily="34" charset="77"/>
              </a:rPr>
              <a:t>ven voorstellen</a:t>
            </a:r>
          </a:p>
        </p:txBody>
      </p:sp>
      <p:pic>
        <p:nvPicPr>
          <p:cNvPr id="9" name="Afbeelding 8">
            <a:extLst>
              <a:ext uri="{FF2B5EF4-FFF2-40B4-BE49-F238E27FC236}">
                <a16:creationId xmlns:a16="http://schemas.microsoft.com/office/drawing/2014/main" id="{03F7D2A7-B2F3-544D-8C01-7BE907E1A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596" y="480950"/>
            <a:ext cx="248047" cy="193240"/>
          </a:xfrm>
          <a:prstGeom prst="rect">
            <a:avLst/>
          </a:prstGeom>
        </p:spPr>
      </p:pic>
      <p:pic>
        <p:nvPicPr>
          <p:cNvPr id="10" name="Afbeelding 9">
            <a:extLst>
              <a:ext uri="{FF2B5EF4-FFF2-40B4-BE49-F238E27FC236}">
                <a16:creationId xmlns:a16="http://schemas.microsoft.com/office/drawing/2014/main" id="{E60EFE66-5CC0-4CF0-AE8B-D1368FFA1591}"/>
              </a:ext>
            </a:extLst>
          </p:cNvPr>
          <p:cNvPicPr>
            <a:picLocks noChangeAspect="1"/>
          </p:cNvPicPr>
          <p:nvPr/>
        </p:nvPicPr>
        <p:blipFill>
          <a:blip r:embed="rId4"/>
          <a:stretch>
            <a:fillRect/>
          </a:stretch>
        </p:blipFill>
        <p:spPr>
          <a:xfrm>
            <a:off x="10488822" y="35123"/>
            <a:ext cx="1591163" cy="1074035"/>
          </a:xfrm>
          <a:prstGeom prst="rect">
            <a:avLst/>
          </a:prstGeom>
        </p:spPr>
      </p:pic>
      <p:sp>
        <p:nvSpPr>
          <p:cNvPr id="8" name="Tekstvak 7">
            <a:extLst>
              <a:ext uri="{FF2B5EF4-FFF2-40B4-BE49-F238E27FC236}">
                <a16:creationId xmlns:a16="http://schemas.microsoft.com/office/drawing/2014/main" id="{A8FED96F-6534-4C35-492D-EC18E90E81AB}"/>
              </a:ext>
            </a:extLst>
          </p:cNvPr>
          <p:cNvSpPr txBox="1"/>
          <p:nvPr/>
        </p:nvSpPr>
        <p:spPr>
          <a:xfrm>
            <a:off x="347746" y="1826289"/>
            <a:ext cx="5196711" cy="3276282"/>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latin typeface="Fedra Sans Std Demi" panose="020B0503040000020004" pitchFamily="34" charset="77"/>
              </a:rPr>
              <a:t>Contactgegevens</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Dagmar Lips</a:t>
            </a:r>
          </a:p>
          <a:p>
            <a:pPr marL="342900" indent="-342900">
              <a:lnSpc>
                <a:spcPct val="150000"/>
              </a:lnSpc>
              <a:buFont typeface="Arial" panose="020B0604020202020204" pitchFamily="34" charset="0"/>
              <a:buChar char="•"/>
            </a:pPr>
            <a:r>
              <a:rPr lang="nl-NL" sz="2000" i="1" dirty="0">
                <a:solidFill>
                  <a:srgbClr val="494948"/>
                </a:solidFill>
                <a:latin typeface="Fedra Sans Std Demi" panose="020B0503040000020004" pitchFamily="34" charset="77"/>
              </a:rPr>
              <a:t>Senior Preventiedeskundige Volwassenen</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Dagmar.lips@jellinek.nl</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06- 5245 1193</a:t>
            </a: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hlinkClick r:id="rId5"/>
              </a:rPr>
              <a:t>www.linkedin.com/in/dagmar-lips</a:t>
            </a:r>
            <a:endParaRPr lang="nl-NL" sz="2000" dirty="0">
              <a:solidFill>
                <a:srgbClr val="494948"/>
              </a:solidFill>
              <a:latin typeface="Fedra Sans Std Demi" panose="020B0503040000020004" pitchFamily="34" charset="77"/>
            </a:endParaRPr>
          </a:p>
          <a:p>
            <a:pPr marL="342900" indent="-342900">
              <a:lnSpc>
                <a:spcPct val="150000"/>
              </a:lnSpc>
              <a:buFont typeface="Arial" panose="020B0604020202020204" pitchFamily="34" charset="0"/>
              <a:buChar char="•"/>
            </a:pPr>
            <a:r>
              <a:rPr lang="nl-NL" sz="2000" dirty="0">
                <a:solidFill>
                  <a:srgbClr val="494948"/>
                </a:solidFill>
                <a:latin typeface="Fedra Sans Std Demi" panose="020B0503040000020004" pitchFamily="34" charset="77"/>
              </a:rPr>
              <a:t>preventiegv@jellinek.nl</a:t>
            </a:r>
          </a:p>
        </p:txBody>
      </p:sp>
      <p:sp>
        <p:nvSpPr>
          <p:cNvPr id="12" name="AutoShape 2">
            <a:extLst>
              <a:ext uri="{FF2B5EF4-FFF2-40B4-BE49-F238E27FC236}">
                <a16:creationId xmlns:a16="http://schemas.microsoft.com/office/drawing/2014/main" id="{3557D2C3-5334-FD93-B0F9-8017243480E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6" name="Afbeelding 15" descr="Afbeelding met tekst, schermopname, ontwerp&#10;&#10;Automatisch gegenereerde beschrijving">
            <a:extLst>
              <a:ext uri="{FF2B5EF4-FFF2-40B4-BE49-F238E27FC236}">
                <a16:creationId xmlns:a16="http://schemas.microsoft.com/office/drawing/2014/main" id="{3A90DBD9-8A74-4E34-79F0-ECC07A27C94C}"/>
              </a:ext>
            </a:extLst>
          </p:cNvPr>
          <p:cNvPicPr>
            <a:picLocks noChangeAspect="1"/>
          </p:cNvPicPr>
          <p:nvPr/>
        </p:nvPicPr>
        <p:blipFill rotWithShape="1">
          <a:blip r:embed="rId6"/>
          <a:srcRect l="23831" t="38006" r="23730" b="38544"/>
          <a:stretch/>
        </p:blipFill>
        <p:spPr>
          <a:xfrm>
            <a:off x="7852228" y="1790859"/>
            <a:ext cx="3294743" cy="3276282"/>
          </a:xfrm>
          <a:prstGeom prst="rect">
            <a:avLst/>
          </a:prstGeom>
        </p:spPr>
      </p:pic>
    </p:spTree>
    <p:extLst>
      <p:ext uri="{BB962C8B-B14F-4D97-AF65-F5344CB8AC3E}">
        <p14:creationId xmlns:p14="http://schemas.microsoft.com/office/powerpoint/2010/main" val="149424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E102D922-326C-C443-8409-42F36C88D4DD}"/>
              </a:ext>
            </a:extLst>
          </p:cNvPr>
          <p:cNvSpPr/>
          <p:nvPr/>
        </p:nvSpPr>
        <p:spPr>
          <a:xfrm>
            <a:off x="0" y="1534963"/>
            <a:ext cx="4072129" cy="5359613"/>
          </a:xfrm>
          <a:prstGeom prst="rect">
            <a:avLst/>
          </a:prstGeom>
          <a:solidFill>
            <a:srgbClr val="E5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   </a:t>
            </a:r>
          </a:p>
        </p:txBody>
      </p:sp>
      <p:sp>
        <p:nvSpPr>
          <p:cNvPr id="4" name="Rechthoek 3">
            <a:extLst>
              <a:ext uri="{FF2B5EF4-FFF2-40B4-BE49-F238E27FC236}">
                <a16:creationId xmlns:a16="http://schemas.microsoft.com/office/drawing/2014/main" id="{39B4E2D2-5798-F543-8EBE-E114C18C525D}"/>
              </a:ext>
            </a:extLst>
          </p:cNvPr>
          <p:cNvSpPr/>
          <p:nvPr/>
        </p:nvSpPr>
        <p:spPr>
          <a:xfrm>
            <a:off x="0" y="5763"/>
            <a:ext cx="12192000" cy="1492624"/>
          </a:xfrm>
          <a:prstGeom prst="rect">
            <a:avLst/>
          </a:prstGeom>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02FF7B63-68EB-E848-9C3D-586A061A13C2}"/>
              </a:ext>
            </a:extLst>
          </p:cNvPr>
          <p:cNvSpPr/>
          <p:nvPr/>
        </p:nvSpPr>
        <p:spPr>
          <a:xfrm>
            <a:off x="827958" y="370435"/>
            <a:ext cx="403412" cy="403412"/>
          </a:xfrm>
          <a:prstGeom prst="rect">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03F7D2A7-B2F3-544D-8C01-7BE907E1A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596" y="480950"/>
            <a:ext cx="248047" cy="193240"/>
          </a:xfrm>
          <a:prstGeom prst="rect">
            <a:avLst/>
          </a:prstGeom>
        </p:spPr>
      </p:pic>
      <p:pic>
        <p:nvPicPr>
          <p:cNvPr id="11" name="Afbeelding 10">
            <a:extLst>
              <a:ext uri="{FF2B5EF4-FFF2-40B4-BE49-F238E27FC236}">
                <a16:creationId xmlns:a16="http://schemas.microsoft.com/office/drawing/2014/main" id="{13A9759B-58B4-9B45-94E4-A48B5FEBE25F}"/>
              </a:ext>
            </a:extLst>
          </p:cNvPr>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5987142" y="-729342"/>
            <a:ext cx="6963987" cy="6858000"/>
          </a:xfrm>
          <a:prstGeom prst="rect">
            <a:avLst/>
          </a:prstGeom>
        </p:spPr>
      </p:pic>
      <p:sp>
        <p:nvSpPr>
          <p:cNvPr id="2" name="Tekstvak 1">
            <a:extLst>
              <a:ext uri="{FF2B5EF4-FFF2-40B4-BE49-F238E27FC236}">
                <a16:creationId xmlns:a16="http://schemas.microsoft.com/office/drawing/2014/main" id="{E9151DE5-E9EA-B046-827E-FEDDAAC8D0DC}"/>
              </a:ext>
            </a:extLst>
          </p:cNvPr>
          <p:cNvSpPr txBox="1"/>
          <p:nvPr/>
        </p:nvSpPr>
        <p:spPr>
          <a:xfrm>
            <a:off x="1317173" y="370435"/>
            <a:ext cx="5417455" cy="461665"/>
          </a:xfrm>
          <a:prstGeom prst="rect">
            <a:avLst/>
          </a:prstGeom>
          <a:noFill/>
        </p:spPr>
        <p:txBody>
          <a:bodyPr wrap="square" rtlCol="0">
            <a:spAutoFit/>
          </a:bodyPr>
          <a:lstStyle/>
          <a:p>
            <a:r>
              <a:rPr lang="nl-NL" sz="2400" dirty="0">
                <a:solidFill>
                  <a:schemeClr val="bg1"/>
                </a:solidFill>
                <a:latin typeface="Fedra Sans Std Demi" panose="020B0503040000020004" pitchFamily="34" charset="77"/>
                <a:ea typeface="Fedra Sans Std Demi" panose="020B0503040000020004" pitchFamily="34" charset="77"/>
              </a:rPr>
              <a:t>Waarom is </a:t>
            </a:r>
            <a:r>
              <a:rPr lang="nl-NL" sz="2400" dirty="0" err="1">
                <a:solidFill>
                  <a:schemeClr val="bg1"/>
                </a:solidFill>
                <a:latin typeface="Fedra Sans Std Demi" panose="020B0503040000020004" pitchFamily="34" charset="77"/>
                <a:ea typeface="Fedra Sans Std Demi" panose="020B0503040000020004" pitchFamily="34" charset="77"/>
              </a:rPr>
              <a:t>vroegsignalering</a:t>
            </a:r>
            <a:r>
              <a:rPr lang="nl-NL" sz="2400" dirty="0">
                <a:solidFill>
                  <a:schemeClr val="bg1"/>
                </a:solidFill>
                <a:latin typeface="Fedra Sans Std Demi" panose="020B0503040000020004" pitchFamily="34" charset="77"/>
                <a:ea typeface="Fedra Sans Std Demi" panose="020B0503040000020004" pitchFamily="34" charset="77"/>
              </a:rPr>
              <a:t> belangrijk?</a:t>
            </a:r>
          </a:p>
        </p:txBody>
      </p:sp>
      <p:sp>
        <p:nvSpPr>
          <p:cNvPr id="14" name="Rechthoek 13">
            <a:extLst>
              <a:ext uri="{FF2B5EF4-FFF2-40B4-BE49-F238E27FC236}">
                <a16:creationId xmlns:a16="http://schemas.microsoft.com/office/drawing/2014/main" id="{0D83FED2-17F6-4245-8D28-25DC2203EFF2}"/>
              </a:ext>
            </a:extLst>
          </p:cNvPr>
          <p:cNvSpPr/>
          <p:nvPr/>
        </p:nvSpPr>
        <p:spPr>
          <a:xfrm>
            <a:off x="8119871" y="1534963"/>
            <a:ext cx="4072129" cy="5359613"/>
          </a:xfrm>
          <a:prstGeom prst="rect">
            <a:avLst/>
          </a:prstGeom>
          <a:solidFill>
            <a:srgbClr val="E5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   </a:t>
            </a:r>
          </a:p>
        </p:txBody>
      </p:sp>
      <p:sp>
        <p:nvSpPr>
          <p:cNvPr id="8" name="Tekstvak 7">
            <a:extLst>
              <a:ext uri="{FF2B5EF4-FFF2-40B4-BE49-F238E27FC236}">
                <a16:creationId xmlns:a16="http://schemas.microsoft.com/office/drawing/2014/main" id="{C4DCA0E7-652B-2142-B640-EB65B1B930F3}"/>
              </a:ext>
            </a:extLst>
          </p:cNvPr>
          <p:cNvSpPr txBox="1"/>
          <p:nvPr/>
        </p:nvSpPr>
        <p:spPr>
          <a:xfrm>
            <a:off x="543415" y="3256432"/>
            <a:ext cx="3273552" cy="2239972"/>
          </a:xfrm>
          <a:prstGeom prst="rect">
            <a:avLst/>
          </a:prstGeom>
          <a:noFill/>
        </p:spPr>
        <p:txBody>
          <a:bodyPr wrap="square" rtlCol="0">
            <a:spAutoFit/>
          </a:bodyPr>
          <a:lstStyle/>
          <a:p>
            <a:pPr algn="ctr">
              <a:lnSpc>
                <a:spcPct val="150000"/>
              </a:lnSpc>
            </a:pPr>
            <a:r>
              <a:rPr lang="nl-NL" sz="1900">
                <a:solidFill>
                  <a:srgbClr val="494948"/>
                </a:solidFill>
                <a:latin typeface="Fedra Sans Std Demi" panose="020B0503040000020004" pitchFamily="34" charset="77"/>
                <a:ea typeface="Fedra Sans Std Demi" panose="020B0503040000020004" pitchFamily="34" charset="77"/>
              </a:rPr>
              <a:t>Het voorkomen van problemen die kunnen ontstaan door het gebruik van alcohol en andere drugs, medicijnen, gokken, internetten en gamen</a:t>
            </a:r>
          </a:p>
        </p:txBody>
      </p:sp>
      <p:pic>
        <p:nvPicPr>
          <p:cNvPr id="19" name="Afbeelding 18">
            <a:extLst>
              <a:ext uri="{FF2B5EF4-FFF2-40B4-BE49-F238E27FC236}">
                <a16:creationId xmlns:a16="http://schemas.microsoft.com/office/drawing/2014/main" id="{88981194-C632-F941-83FB-2FABF97F64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96829" y="2111149"/>
            <a:ext cx="966724" cy="859650"/>
          </a:xfrm>
          <a:prstGeom prst="rect">
            <a:avLst/>
          </a:prstGeom>
        </p:spPr>
      </p:pic>
      <p:sp>
        <p:nvSpPr>
          <p:cNvPr id="20" name="Tekstvak 19">
            <a:extLst>
              <a:ext uri="{FF2B5EF4-FFF2-40B4-BE49-F238E27FC236}">
                <a16:creationId xmlns:a16="http://schemas.microsoft.com/office/drawing/2014/main" id="{BBE0EB13-E382-9C4B-89A4-858BE691FA29}"/>
              </a:ext>
            </a:extLst>
          </p:cNvPr>
          <p:cNvSpPr txBox="1"/>
          <p:nvPr/>
        </p:nvSpPr>
        <p:spPr>
          <a:xfrm>
            <a:off x="4459224" y="3256432"/>
            <a:ext cx="3273552" cy="924164"/>
          </a:xfrm>
          <a:prstGeom prst="rect">
            <a:avLst/>
          </a:prstGeom>
          <a:noFill/>
        </p:spPr>
        <p:txBody>
          <a:bodyPr wrap="square" rtlCol="0">
            <a:spAutoFit/>
          </a:bodyPr>
          <a:lstStyle/>
          <a:p>
            <a:pPr algn="ctr">
              <a:lnSpc>
                <a:spcPct val="150000"/>
              </a:lnSpc>
              <a:defRPr/>
            </a:pPr>
            <a:r>
              <a:rPr lang="nl-NL" sz="1900">
                <a:latin typeface="Fedra Sans Std Demi" panose="020B0503040000020004" pitchFamily="34" charset="77"/>
                <a:ea typeface="Fedra Sans Std Demi" panose="020B0503040000020004" pitchFamily="34" charset="77"/>
              </a:rPr>
              <a:t>Het vroegtijdig signaleren van problemen</a:t>
            </a:r>
          </a:p>
        </p:txBody>
      </p:sp>
      <p:sp>
        <p:nvSpPr>
          <p:cNvPr id="21" name="Tekstvak 20">
            <a:extLst>
              <a:ext uri="{FF2B5EF4-FFF2-40B4-BE49-F238E27FC236}">
                <a16:creationId xmlns:a16="http://schemas.microsoft.com/office/drawing/2014/main" id="{C774CE06-2C3B-7444-824F-5619072E81AA}"/>
              </a:ext>
            </a:extLst>
          </p:cNvPr>
          <p:cNvSpPr txBox="1"/>
          <p:nvPr/>
        </p:nvSpPr>
        <p:spPr>
          <a:xfrm>
            <a:off x="8519159" y="3256432"/>
            <a:ext cx="3273552" cy="1801391"/>
          </a:xfrm>
          <a:prstGeom prst="rect">
            <a:avLst/>
          </a:prstGeom>
          <a:noFill/>
        </p:spPr>
        <p:txBody>
          <a:bodyPr wrap="square" rtlCol="0">
            <a:spAutoFit/>
          </a:bodyPr>
          <a:lstStyle/>
          <a:p>
            <a:pPr algn="ctr">
              <a:lnSpc>
                <a:spcPct val="150000"/>
              </a:lnSpc>
              <a:defRPr/>
            </a:pPr>
            <a:r>
              <a:rPr lang="nl-NL" sz="1900">
                <a:solidFill>
                  <a:srgbClr val="494948"/>
                </a:solidFill>
                <a:latin typeface="Fedra Sans Std Demi" panose="020B0503040000020004" pitchFamily="34" charset="77"/>
                <a:ea typeface="Fedra Sans Std Demi" panose="020B0503040000020004" pitchFamily="34" charset="77"/>
              </a:rPr>
              <a:t>Toeleiding naar preventief aanbod en -indien nodig- hulpverlening bij problematisch gebruik</a:t>
            </a:r>
          </a:p>
        </p:txBody>
      </p:sp>
      <p:pic>
        <p:nvPicPr>
          <p:cNvPr id="27" name="Afbeelding 26">
            <a:extLst>
              <a:ext uri="{FF2B5EF4-FFF2-40B4-BE49-F238E27FC236}">
                <a16:creationId xmlns:a16="http://schemas.microsoft.com/office/drawing/2014/main" id="{05C59DF4-3CE7-C24D-A653-CB228E2DDEB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66175" y="2111150"/>
            <a:ext cx="859650" cy="859650"/>
          </a:xfrm>
          <a:prstGeom prst="rect">
            <a:avLst/>
          </a:prstGeom>
        </p:spPr>
      </p:pic>
      <p:pic>
        <p:nvPicPr>
          <p:cNvPr id="31" name="Afbeelding 30">
            <a:extLst>
              <a:ext uri="{FF2B5EF4-FFF2-40B4-BE49-F238E27FC236}">
                <a16:creationId xmlns:a16="http://schemas.microsoft.com/office/drawing/2014/main" id="{95CCF4DE-C448-554B-B3C2-A55638BC35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87282" y="2172322"/>
            <a:ext cx="737307" cy="737307"/>
          </a:xfrm>
          <a:prstGeom prst="rect">
            <a:avLst/>
          </a:prstGeom>
        </p:spPr>
      </p:pic>
      <p:sp>
        <p:nvSpPr>
          <p:cNvPr id="32" name="Rechthoek 31">
            <a:extLst>
              <a:ext uri="{FF2B5EF4-FFF2-40B4-BE49-F238E27FC236}">
                <a16:creationId xmlns:a16="http://schemas.microsoft.com/office/drawing/2014/main" id="{8170B905-C8C1-764C-A85C-D11B66B9A3AE}"/>
              </a:ext>
            </a:extLst>
          </p:cNvPr>
          <p:cNvSpPr/>
          <p:nvPr/>
        </p:nvSpPr>
        <p:spPr>
          <a:xfrm>
            <a:off x="4074004" y="1534963"/>
            <a:ext cx="4072527" cy="5323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Tekstvak 32">
            <a:extLst>
              <a:ext uri="{FF2B5EF4-FFF2-40B4-BE49-F238E27FC236}">
                <a16:creationId xmlns:a16="http://schemas.microsoft.com/office/drawing/2014/main" id="{2C05B01B-4959-2A47-A1AE-F418FFA23FCC}"/>
              </a:ext>
            </a:extLst>
          </p:cNvPr>
          <p:cNvSpPr txBox="1"/>
          <p:nvPr/>
        </p:nvSpPr>
        <p:spPr>
          <a:xfrm>
            <a:off x="4447030" y="3256432"/>
            <a:ext cx="3273552" cy="924164"/>
          </a:xfrm>
          <a:prstGeom prst="rect">
            <a:avLst/>
          </a:prstGeom>
          <a:noFill/>
          <a:ln>
            <a:noFill/>
          </a:ln>
        </p:spPr>
        <p:txBody>
          <a:bodyPr wrap="square" rtlCol="0">
            <a:spAutoFit/>
          </a:bodyPr>
          <a:lstStyle/>
          <a:p>
            <a:pPr algn="ctr">
              <a:lnSpc>
                <a:spcPct val="150000"/>
              </a:lnSpc>
              <a:defRPr/>
            </a:pPr>
            <a:r>
              <a:rPr lang="nl-NL" sz="1900">
                <a:solidFill>
                  <a:schemeClr val="bg1"/>
                </a:solidFill>
                <a:latin typeface="Fedra Sans Std Demi" panose="020B0503040000020004" pitchFamily="34" charset="77"/>
                <a:ea typeface="Fedra Sans Std Demi" panose="020B0503040000020004" pitchFamily="34" charset="77"/>
              </a:rPr>
              <a:t>Het vroegtijdig signaleren van problemen</a:t>
            </a:r>
          </a:p>
        </p:txBody>
      </p:sp>
      <p:pic>
        <p:nvPicPr>
          <p:cNvPr id="35" name="Afbeelding 34">
            <a:extLst>
              <a:ext uri="{FF2B5EF4-FFF2-40B4-BE49-F238E27FC236}">
                <a16:creationId xmlns:a16="http://schemas.microsoft.com/office/drawing/2014/main" id="{0E7144EA-D5B8-BF4B-B8ED-1452109E868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53981" y="2111148"/>
            <a:ext cx="859651" cy="859651"/>
          </a:xfrm>
          <a:prstGeom prst="rect">
            <a:avLst/>
          </a:prstGeom>
        </p:spPr>
      </p:pic>
      <p:pic>
        <p:nvPicPr>
          <p:cNvPr id="18" name="Afbeelding 17">
            <a:extLst>
              <a:ext uri="{FF2B5EF4-FFF2-40B4-BE49-F238E27FC236}">
                <a16:creationId xmlns:a16="http://schemas.microsoft.com/office/drawing/2014/main" id="{4BFEC621-A1A8-4083-992D-05B27FF47A05}"/>
              </a:ext>
            </a:extLst>
          </p:cNvPr>
          <p:cNvPicPr>
            <a:picLocks noChangeAspect="1"/>
          </p:cNvPicPr>
          <p:nvPr/>
        </p:nvPicPr>
        <p:blipFill>
          <a:blip r:embed="rId9"/>
          <a:stretch>
            <a:fillRect/>
          </a:stretch>
        </p:blipFill>
        <p:spPr>
          <a:xfrm>
            <a:off x="10488822" y="35123"/>
            <a:ext cx="1591163" cy="1074035"/>
          </a:xfrm>
          <a:prstGeom prst="rect">
            <a:avLst/>
          </a:prstGeom>
        </p:spPr>
      </p:pic>
    </p:spTree>
    <p:extLst>
      <p:ext uri="{BB962C8B-B14F-4D97-AF65-F5344CB8AC3E}">
        <p14:creationId xmlns:p14="http://schemas.microsoft.com/office/powerpoint/2010/main" val="68628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67D1F138-0C36-4A44-8CD7-4658AE56B8C8}"/>
              </a:ext>
            </a:extLst>
          </p:cNvPr>
          <p:cNvSpPr/>
          <p:nvPr/>
        </p:nvSpPr>
        <p:spPr>
          <a:xfrm>
            <a:off x="-129" y="1544330"/>
            <a:ext cx="12208702" cy="5313670"/>
          </a:xfrm>
          <a:prstGeom prst="rect">
            <a:avLst/>
          </a:prstGeom>
          <a:solidFill>
            <a:srgbClr val="E0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39B4E2D2-5798-F543-8EBE-E114C18C525D}"/>
              </a:ext>
            </a:extLst>
          </p:cNvPr>
          <p:cNvSpPr/>
          <p:nvPr/>
        </p:nvSpPr>
        <p:spPr>
          <a:xfrm>
            <a:off x="0" y="5763"/>
            <a:ext cx="12192000" cy="14926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02FF7B63-68EB-E848-9C3D-586A061A13C2}"/>
              </a:ext>
            </a:extLst>
          </p:cNvPr>
          <p:cNvSpPr/>
          <p:nvPr/>
        </p:nvSpPr>
        <p:spPr>
          <a:xfrm>
            <a:off x="827958" y="370435"/>
            <a:ext cx="403412" cy="403412"/>
          </a:xfrm>
          <a:prstGeom prst="rect">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03F7D2A7-B2F3-544D-8C01-7BE907E1A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596" y="480950"/>
            <a:ext cx="248047" cy="193240"/>
          </a:xfrm>
          <a:prstGeom prst="rect">
            <a:avLst/>
          </a:prstGeom>
        </p:spPr>
      </p:pic>
      <p:pic>
        <p:nvPicPr>
          <p:cNvPr id="11" name="Afbeelding 10">
            <a:extLst>
              <a:ext uri="{FF2B5EF4-FFF2-40B4-BE49-F238E27FC236}">
                <a16:creationId xmlns:a16="http://schemas.microsoft.com/office/drawing/2014/main" id="{13A9759B-58B4-9B45-94E4-A48B5FEBE25F}"/>
              </a:ext>
            </a:extLst>
          </p:cNvPr>
          <p:cNvPicPr>
            <a:picLocks noChangeAspect="1"/>
          </p:cNvPicPr>
          <p:nvPr/>
        </p:nvPicPr>
        <p:blipFill>
          <a:blip r:embed="rId4" cstate="screen">
            <a:alphaModFix amt="35000"/>
            <a:extLst>
              <a:ext uri="{28A0092B-C50C-407E-A947-70E740481C1C}">
                <a14:useLocalDpi xmlns:a14="http://schemas.microsoft.com/office/drawing/2010/main"/>
              </a:ext>
            </a:extLst>
          </a:blip>
          <a:stretch>
            <a:fillRect/>
          </a:stretch>
        </p:blipFill>
        <p:spPr>
          <a:xfrm>
            <a:off x="5987142" y="-729342"/>
            <a:ext cx="6963987" cy="6858000"/>
          </a:xfrm>
          <a:prstGeom prst="rect">
            <a:avLst/>
          </a:prstGeom>
        </p:spPr>
      </p:pic>
      <p:sp>
        <p:nvSpPr>
          <p:cNvPr id="2" name="Tekstvak 1">
            <a:extLst>
              <a:ext uri="{FF2B5EF4-FFF2-40B4-BE49-F238E27FC236}">
                <a16:creationId xmlns:a16="http://schemas.microsoft.com/office/drawing/2014/main" id="{E9151DE5-E9EA-B046-827E-FEDDAAC8D0DC}"/>
              </a:ext>
            </a:extLst>
          </p:cNvPr>
          <p:cNvSpPr txBox="1"/>
          <p:nvPr/>
        </p:nvSpPr>
        <p:spPr>
          <a:xfrm>
            <a:off x="1317174" y="370435"/>
            <a:ext cx="5825611" cy="461665"/>
          </a:xfrm>
          <a:prstGeom prst="rect">
            <a:avLst/>
          </a:prstGeom>
          <a:noFill/>
        </p:spPr>
        <p:txBody>
          <a:bodyPr wrap="square" rtlCol="0">
            <a:spAutoFit/>
          </a:bodyPr>
          <a:lstStyle/>
          <a:p>
            <a:r>
              <a:rPr lang="nl-NL" sz="2400" dirty="0">
                <a:solidFill>
                  <a:schemeClr val="bg1"/>
                </a:solidFill>
                <a:latin typeface="+mj-lt"/>
                <a:ea typeface="Fedra Sans Std Demi" panose="020B0503040000020004" pitchFamily="34" charset="77"/>
              </a:rPr>
              <a:t>Wat bieden wij vanuit Jellinek Preventie?</a:t>
            </a:r>
          </a:p>
        </p:txBody>
      </p:sp>
      <p:sp>
        <p:nvSpPr>
          <p:cNvPr id="3" name="Tekstvak 2">
            <a:extLst>
              <a:ext uri="{FF2B5EF4-FFF2-40B4-BE49-F238E27FC236}">
                <a16:creationId xmlns:a16="http://schemas.microsoft.com/office/drawing/2014/main" id="{5ED89AAF-3807-457F-91E7-814335587096}"/>
              </a:ext>
            </a:extLst>
          </p:cNvPr>
          <p:cNvSpPr txBox="1"/>
          <p:nvPr/>
        </p:nvSpPr>
        <p:spPr>
          <a:xfrm>
            <a:off x="621437" y="1847575"/>
            <a:ext cx="5365705" cy="2814617"/>
          </a:xfrm>
          <a:prstGeom prst="rect">
            <a:avLst/>
          </a:prstGeom>
          <a:solidFill>
            <a:schemeClr val="bg1"/>
          </a:solidFill>
          <a:ln w="28575">
            <a:solidFill>
              <a:schemeClr val="accent1"/>
            </a:solidFill>
          </a:ln>
        </p:spPr>
        <p:txBody>
          <a:bodyPr wrap="square" lIns="91440" tIns="45720" rIns="91440" bIns="45720" rtlCol="0" anchor="t">
            <a:spAutoFit/>
          </a:bodyPr>
          <a:lstStyle/>
          <a:p>
            <a:pPr algn="ctr">
              <a:lnSpc>
                <a:spcPct val="150000"/>
              </a:lnSpc>
            </a:pPr>
            <a:r>
              <a:rPr lang="nl-NL" sz="2000" b="1" dirty="0" err="1">
                <a:solidFill>
                  <a:srgbClr val="494948"/>
                </a:solidFill>
              </a:rPr>
              <a:t>Moti</a:t>
            </a:r>
            <a:r>
              <a:rPr lang="nl-NL" sz="2000" b="1" dirty="0">
                <a:solidFill>
                  <a:srgbClr val="494948"/>
                </a:solidFill>
              </a:rPr>
              <a:t> 4 / </a:t>
            </a:r>
            <a:r>
              <a:rPr lang="nl-NL" sz="2000" b="1" dirty="0" err="1">
                <a:solidFill>
                  <a:srgbClr val="494948"/>
                </a:solidFill>
              </a:rPr>
              <a:t>Moti</a:t>
            </a:r>
            <a:r>
              <a:rPr lang="nl-NL" sz="2000" b="1" dirty="0">
                <a:solidFill>
                  <a:srgbClr val="494948"/>
                </a:solidFill>
              </a:rPr>
              <a:t> 55</a:t>
            </a:r>
          </a:p>
          <a:p>
            <a:pPr marL="342900" indent="-342900">
              <a:lnSpc>
                <a:spcPct val="150000"/>
              </a:lnSpc>
              <a:buFont typeface="Arial" panose="020B0604020202020204" pitchFamily="34" charset="0"/>
              <a:buChar char="•"/>
            </a:pPr>
            <a:r>
              <a:rPr lang="nl-NL" sz="2000" dirty="0">
                <a:solidFill>
                  <a:srgbClr val="494948"/>
                </a:solidFill>
              </a:rPr>
              <a:t>Jongeren 12-24 jaar / volwassenen / ouderen</a:t>
            </a:r>
          </a:p>
          <a:p>
            <a:pPr marL="342900" indent="-342900">
              <a:lnSpc>
                <a:spcPct val="150000"/>
              </a:lnSpc>
              <a:buFont typeface="Arial" panose="020B0604020202020204" pitchFamily="34" charset="0"/>
              <a:buChar char="•"/>
            </a:pPr>
            <a:r>
              <a:rPr lang="nl-NL" sz="2000" dirty="0">
                <a:solidFill>
                  <a:srgbClr val="494948"/>
                </a:solidFill>
              </a:rPr>
              <a:t>4 gesprekken met een preventiewerker</a:t>
            </a:r>
          </a:p>
          <a:p>
            <a:pPr marL="342900" indent="-342900">
              <a:lnSpc>
                <a:spcPct val="150000"/>
              </a:lnSpc>
              <a:buFont typeface="Arial" panose="020B0604020202020204" pitchFamily="34" charset="0"/>
              <a:buChar char="•"/>
            </a:pPr>
            <a:r>
              <a:rPr lang="nl-NL" sz="2000" dirty="0">
                <a:solidFill>
                  <a:srgbClr val="494948"/>
                </a:solidFill>
              </a:rPr>
              <a:t>Inzicht in het eigen gebruik/gedrag</a:t>
            </a:r>
          </a:p>
          <a:p>
            <a:pPr marL="342900" indent="-342900">
              <a:lnSpc>
                <a:spcPct val="150000"/>
              </a:lnSpc>
              <a:buFont typeface="Arial" panose="020B0604020202020204" pitchFamily="34" charset="0"/>
              <a:buChar char="•"/>
            </a:pPr>
            <a:r>
              <a:rPr lang="nl-NL" sz="2000" dirty="0">
                <a:solidFill>
                  <a:srgbClr val="494948"/>
                </a:solidFill>
              </a:rPr>
              <a:t>Alcohol, drugs, gamen of gokken</a:t>
            </a:r>
          </a:p>
          <a:p>
            <a:pPr marL="342900" indent="-342900">
              <a:lnSpc>
                <a:spcPct val="150000"/>
              </a:lnSpc>
              <a:buFont typeface="Arial" panose="020B0604020202020204" pitchFamily="34" charset="0"/>
              <a:buChar char="•"/>
            </a:pPr>
            <a:r>
              <a:rPr lang="nl-NL" sz="2000" dirty="0">
                <a:solidFill>
                  <a:srgbClr val="494948"/>
                </a:solidFill>
                <a:ea typeface="+mn-lt"/>
                <a:cs typeface="+mn-lt"/>
              </a:rPr>
              <a:t>Geen verwijzing, geen dossier en kosteloos </a:t>
            </a:r>
            <a:endParaRPr lang="nl-NL" sz="2000" dirty="0">
              <a:ea typeface="+mn-lt"/>
              <a:cs typeface="+mn-lt"/>
            </a:endParaRPr>
          </a:p>
        </p:txBody>
      </p:sp>
      <p:pic>
        <p:nvPicPr>
          <p:cNvPr id="10" name="Afbeelding 9">
            <a:extLst>
              <a:ext uri="{FF2B5EF4-FFF2-40B4-BE49-F238E27FC236}">
                <a16:creationId xmlns:a16="http://schemas.microsoft.com/office/drawing/2014/main" id="{E60EFE66-5CC0-4CF0-AE8B-D1368FFA1591}"/>
              </a:ext>
            </a:extLst>
          </p:cNvPr>
          <p:cNvPicPr>
            <a:picLocks noChangeAspect="1"/>
          </p:cNvPicPr>
          <p:nvPr/>
        </p:nvPicPr>
        <p:blipFill>
          <a:blip r:embed="rId5"/>
          <a:stretch>
            <a:fillRect/>
          </a:stretch>
        </p:blipFill>
        <p:spPr>
          <a:xfrm>
            <a:off x="10488822" y="35123"/>
            <a:ext cx="1591163" cy="1074035"/>
          </a:xfrm>
          <a:prstGeom prst="rect">
            <a:avLst/>
          </a:prstGeom>
        </p:spPr>
      </p:pic>
      <p:sp>
        <p:nvSpPr>
          <p:cNvPr id="12" name="Tekstvak 11">
            <a:extLst>
              <a:ext uri="{FF2B5EF4-FFF2-40B4-BE49-F238E27FC236}">
                <a16:creationId xmlns:a16="http://schemas.microsoft.com/office/drawing/2014/main" id="{90A168A2-AD44-456C-B9D2-1DB2BE964E01}"/>
              </a:ext>
            </a:extLst>
          </p:cNvPr>
          <p:cNvSpPr txBox="1"/>
          <p:nvPr/>
        </p:nvSpPr>
        <p:spPr>
          <a:xfrm>
            <a:off x="6273741" y="1847575"/>
            <a:ext cx="5010662" cy="967957"/>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Adviesgesprekken</a:t>
            </a:r>
            <a:r>
              <a:rPr lang="nl-NL" sz="2000" dirty="0">
                <a:solidFill>
                  <a:srgbClr val="494948"/>
                </a:solidFill>
              </a:rPr>
              <a:t> </a:t>
            </a:r>
            <a:r>
              <a:rPr lang="nl-NL" sz="2000" i="1" dirty="0">
                <a:solidFill>
                  <a:srgbClr val="494948"/>
                </a:solidFill>
              </a:rPr>
              <a:t>face </a:t>
            </a:r>
            <a:r>
              <a:rPr lang="nl-NL" sz="2000" i="1" dirty="0" err="1">
                <a:solidFill>
                  <a:srgbClr val="494948"/>
                </a:solidFill>
              </a:rPr>
              <a:t>to</a:t>
            </a:r>
            <a:r>
              <a:rPr lang="nl-NL" sz="2000" i="1" dirty="0">
                <a:solidFill>
                  <a:srgbClr val="494948"/>
                </a:solidFill>
              </a:rPr>
              <a:t> face </a:t>
            </a:r>
          </a:p>
          <a:p>
            <a:pPr algn="ctr">
              <a:lnSpc>
                <a:spcPct val="150000"/>
              </a:lnSpc>
            </a:pPr>
            <a:r>
              <a:rPr lang="nl-NL" sz="2000" dirty="0">
                <a:solidFill>
                  <a:srgbClr val="494948"/>
                </a:solidFill>
              </a:rPr>
              <a:t>potentiële cliënten, naasten en professionals</a:t>
            </a:r>
          </a:p>
        </p:txBody>
      </p:sp>
      <p:sp>
        <p:nvSpPr>
          <p:cNvPr id="13" name="Tekstvak 12">
            <a:extLst>
              <a:ext uri="{FF2B5EF4-FFF2-40B4-BE49-F238E27FC236}">
                <a16:creationId xmlns:a16="http://schemas.microsoft.com/office/drawing/2014/main" id="{00FF5941-89AB-4EE3-AA0D-04C62F9D9726}"/>
              </a:ext>
            </a:extLst>
          </p:cNvPr>
          <p:cNvSpPr txBox="1"/>
          <p:nvPr/>
        </p:nvSpPr>
        <p:spPr>
          <a:xfrm>
            <a:off x="6273741" y="3074512"/>
            <a:ext cx="5010662" cy="967957"/>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Jellinek Advieslijn</a:t>
            </a:r>
          </a:p>
          <a:p>
            <a:pPr algn="ctr">
              <a:lnSpc>
                <a:spcPct val="150000"/>
              </a:lnSpc>
            </a:pPr>
            <a:r>
              <a:rPr lang="nl-NL" sz="2000" dirty="0">
                <a:solidFill>
                  <a:srgbClr val="494948"/>
                </a:solidFill>
                <a:highlight>
                  <a:srgbClr val="FFFF00"/>
                </a:highlight>
              </a:rPr>
              <a:t>088- 505 1220 </a:t>
            </a:r>
            <a:r>
              <a:rPr lang="nl-NL" sz="2000" dirty="0">
                <a:solidFill>
                  <a:srgbClr val="494948"/>
                </a:solidFill>
              </a:rPr>
              <a:t>/ </a:t>
            </a:r>
            <a:r>
              <a:rPr lang="nl-NL" sz="2000" dirty="0">
                <a:solidFill>
                  <a:srgbClr val="494948"/>
                </a:solidFill>
                <a:highlight>
                  <a:srgbClr val="FFFF00"/>
                </a:highlight>
              </a:rPr>
              <a:t>preventiegv@jellinek.nl</a:t>
            </a:r>
          </a:p>
        </p:txBody>
      </p:sp>
      <p:sp>
        <p:nvSpPr>
          <p:cNvPr id="14" name="Tekstvak 13">
            <a:extLst>
              <a:ext uri="{FF2B5EF4-FFF2-40B4-BE49-F238E27FC236}">
                <a16:creationId xmlns:a16="http://schemas.microsoft.com/office/drawing/2014/main" id="{A899D533-8D7A-4672-97FA-5827E0448488}"/>
              </a:ext>
            </a:extLst>
          </p:cNvPr>
          <p:cNvSpPr txBox="1"/>
          <p:nvPr/>
        </p:nvSpPr>
        <p:spPr>
          <a:xfrm>
            <a:off x="621437" y="4828526"/>
            <a:ext cx="5365705" cy="1429622"/>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(Begeleide) Zelfhulp</a:t>
            </a:r>
          </a:p>
          <a:p>
            <a:pPr>
              <a:lnSpc>
                <a:spcPct val="150000"/>
              </a:lnSpc>
            </a:pPr>
            <a:r>
              <a:rPr lang="nl-NL" sz="2000" dirty="0">
                <a:solidFill>
                  <a:srgbClr val="494948"/>
                </a:solidFill>
              </a:rPr>
              <a:t>Patiënten die online een zelfhulptraject willen doorlopen. Evt. begeleiding door </a:t>
            </a:r>
            <a:r>
              <a:rPr lang="nl-NL" sz="2000" dirty="0" err="1">
                <a:solidFill>
                  <a:srgbClr val="494948"/>
                </a:solidFill>
              </a:rPr>
              <a:t>POH’er</a:t>
            </a:r>
            <a:endParaRPr lang="nl-NL" sz="2000" dirty="0">
              <a:solidFill>
                <a:srgbClr val="494948"/>
              </a:solidFill>
            </a:endParaRPr>
          </a:p>
        </p:txBody>
      </p:sp>
      <p:sp>
        <p:nvSpPr>
          <p:cNvPr id="6" name="Tekstvak 5">
            <a:extLst>
              <a:ext uri="{FF2B5EF4-FFF2-40B4-BE49-F238E27FC236}">
                <a16:creationId xmlns:a16="http://schemas.microsoft.com/office/drawing/2014/main" id="{72AEFE1A-0BE7-705B-FAEC-505EFBEA2674}"/>
              </a:ext>
            </a:extLst>
          </p:cNvPr>
          <p:cNvSpPr txBox="1"/>
          <p:nvPr/>
        </p:nvSpPr>
        <p:spPr>
          <a:xfrm>
            <a:off x="6273741" y="4366861"/>
            <a:ext cx="5010662" cy="1891287"/>
          </a:xfrm>
          <a:prstGeom prst="rect">
            <a:avLst/>
          </a:prstGeom>
          <a:solidFill>
            <a:schemeClr val="bg1"/>
          </a:solidFill>
          <a:ln w="28575">
            <a:solidFill>
              <a:schemeClr val="accent1"/>
            </a:solidFill>
          </a:ln>
        </p:spPr>
        <p:txBody>
          <a:bodyPr wrap="square" rtlCol="0">
            <a:spAutoFit/>
          </a:bodyPr>
          <a:lstStyle/>
          <a:p>
            <a:pPr algn="ctr">
              <a:lnSpc>
                <a:spcPct val="150000"/>
              </a:lnSpc>
            </a:pPr>
            <a:r>
              <a:rPr lang="nl-NL" sz="2000" b="1" dirty="0">
                <a:solidFill>
                  <a:srgbClr val="494948"/>
                </a:solidFill>
              </a:rPr>
              <a:t>KOPPKOV</a:t>
            </a:r>
            <a:r>
              <a:rPr lang="nl-NL" sz="2000" dirty="0">
                <a:solidFill>
                  <a:srgbClr val="494948"/>
                </a:solidFill>
              </a:rPr>
              <a:t> </a:t>
            </a:r>
            <a:r>
              <a:rPr lang="nl-NL" sz="2000" i="1" dirty="0">
                <a:solidFill>
                  <a:srgbClr val="494948"/>
                </a:solidFill>
              </a:rPr>
              <a:t>groepen</a:t>
            </a:r>
          </a:p>
          <a:p>
            <a:pPr marL="342900" indent="-342900">
              <a:lnSpc>
                <a:spcPct val="150000"/>
              </a:lnSpc>
              <a:buFont typeface="Arial" panose="020B0604020202020204" pitchFamily="34" charset="0"/>
              <a:buChar char="•"/>
            </a:pPr>
            <a:r>
              <a:rPr lang="nl-NL" sz="2000" dirty="0">
                <a:solidFill>
                  <a:srgbClr val="494948"/>
                </a:solidFill>
              </a:rPr>
              <a:t>Kinderen van ouders met psychische of verslavingsproblematiek</a:t>
            </a:r>
          </a:p>
          <a:p>
            <a:pPr marL="342900" indent="-342900">
              <a:lnSpc>
                <a:spcPct val="150000"/>
              </a:lnSpc>
              <a:buFont typeface="Arial" panose="020B0604020202020204" pitchFamily="34" charset="0"/>
              <a:buChar char="•"/>
            </a:pPr>
            <a:r>
              <a:rPr lang="nl-NL" sz="2000" dirty="0">
                <a:solidFill>
                  <a:srgbClr val="494948"/>
                </a:solidFill>
              </a:rPr>
              <a:t>Verschillende groepen / 4-16 jaar</a:t>
            </a:r>
          </a:p>
        </p:txBody>
      </p:sp>
    </p:spTree>
    <p:extLst>
      <p:ext uri="{BB962C8B-B14F-4D97-AF65-F5344CB8AC3E}">
        <p14:creationId xmlns:p14="http://schemas.microsoft.com/office/powerpoint/2010/main" val="24726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6" grpId="0" animBg="1"/>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57e2e95-89c5-4c72-ab5b-9d3213a2b85e">
      <UserInfo>
        <DisplayName>Tom Bart</DisplayName>
        <AccountId>17</AccountId>
        <AccountType/>
      </UserInfo>
      <UserInfo>
        <DisplayName>Rolof Groothoff</DisplayName>
        <AccountId>39</AccountId>
        <AccountType/>
      </UserInfo>
      <UserInfo>
        <DisplayName>Dagmar Lips</DisplayName>
        <AccountId>41</AccountId>
        <AccountType/>
      </UserInfo>
      <UserInfo>
        <DisplayName>Jurrit Stoeten</DisplayName>
        <AccountId>55</AccountId>
        <AccountType/>
      </UserInfo>
      <UserInfo>
        <DisplayName>Jacqueline Krouwel</DisplayName>
        <AccountId>18</AccountId>
        <AccountType/>
      </UserInfo>
      <UserInfo>
        <DisplayName>Hanneke van der Kooy</DisplayName>
        <AccountId>24</AccountId>
        <AccountType/>
      </UserInfo>
      <UserInfo>
        <DisplayName>Yvonne Kistemaker</DisplayName>
        <AccountId>64</AccountId>
        <AccountType/>
      </UserInfo>
    </SharedWithUsers>
    <_activity xmlns="f4f745f7-605e-485f-b612-0d9a86aec8d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D855742A8668A4AA995DFAA4A94BFBC" ma:contentTypeVersion="40" ma:contentTypeDescription="Create a new document." ma:contentTypeScope="" ma:versionID="f936b15b4886ae027beeeb08d70fe200">
  <xsd:schema xmlns:xsd="http://www.w3.org/2001/XMLSchema" xmlns:xs="http://www.w3.org/2001/XMLSchema" xmlns:p="http://schemas.microsoft.com/office/2006/metadata/properties" xmlns:ns2="b7e44006-bffd-4b32-920e-885e52fb21da" xmlns:ns3="4d3cac63-527b-437f-a460-a816939a23f2" xmlns:ns4="d25439a2-f1d8-4b9f-9944-a1e58534ac62" targetNamespace="http://schemas.microsoft.com/office/2006/metadata/properties" ma:root="true" ma:fieldsID="d69fc1c8a8fa9e4cbe06f659a6c6947f" ns2:_="" ns3:_="" ns4:_="">
    <xsd:import namespace="b7e44006-bffd-4b32-920e-885e52fb21da"/>
    <xsd:import namespace="4d3cac63-527b-437f-a460-a816939a23f2"/>
    <xsd:import namespace="d25439a2-f1d8-4b9f-9944-a1e58534ac62"/>
    <xsd:element name="properties">
      <xsd:complexType>
        <xsd:sequence>
          <xsd:element name="documentManagement">
            <xsd:complexType>
              <xsd:all>
                <xsd:element ref="ns2:Regio_x0027_s" minOccurs="0"/>
                <xsd:element ref="ns2:Regio"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_Flow_SignoffStatus" minOccurs="0"/>
                <xsd:element ref="ns2:24cb73f9-74ed-4087-9255-f26f9bfa95f3CountryOrRegion" minOccurs="0"/>
                <xsd:element ref="ns2:24cb73f9-74ed-4087-9255-f26f9bfa95f3State" minOccurs="0"/>
                <xsd:element ref="ns2:24cb73f9-74ed-4087-9255-f26f9bfa95f3City" minOccurs="0"/>
                <xsd:element ref="ns2:24cb73f9-74ed-4087-9255-f26f9bfa95f3PostalCode" minOccurs="0"/>
                <xsd:element ref="ns2:24cb73f9-74ed-4087-9255-f26f9bfa95f3Street" minOccurs="0"/>
                <xsd:element ref="ns2:24cb73f9-74ed-4087-9255-f26f9bfa95f3GeoLoc" minOccurs="0"/>
                <xsd:element ref="ns2:24cb73f9-74ed-4087-9255-f26f9bfa95f3DispName" minOccurs="0"/>
                <xsd:element ref="ns2:lcf76f155ced4ddcb4097134ff3c332f" minOccurs="0"/>
                <xsd:element ref="ns4:TaxCatchAll" minOccurs="0"/>
                <xsd:element ref="ns2:Locatie" minOccurs="0"/>
                <xsd:element ref="ns2:a9e0908e-2d14-4a1f-b9d9-f70d63d75495CountryOrRegion" minOccurs="0"/>
                <xsd:element ref="ns2:a9e0908e-2d14-4a1f-b9d9-f70d63d75495State" minOccurs="0"/>
                <xsd:element ref="ns2:a9e0908e-2d14-4a1f-b9d9-f70d63d75495City" minOccurs="0"/>
                <xsd:element ref="ns2:a9e0908e-2d14-4a1f-b9d9-f70d63d75495PostalCode" minOccurs="0"/>
                <xsd:element ref="ns2:a9e0908e-2d14-4a1f-b9d9-f70d63d75495Street" minOccurs="0"/>
                <xsd:element ref="ns2:a9e0908e-2d14-4a1f-b9d9-f70d63d75495GeoLoc" minOccurs="0"/>
                <xsd:element ref="ns2:a9e0908e-2d14-4a1f-b9d9-f70d63d75495DispNam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e44006-bffd-4b32-920e-885e52fb21da" elementFormDefault="qualified">
    <xsd:import namespace="http://schemas.microsoft.com/office/2006/documentManagement/types"/>
    <xsd:import namespace="http://schemas.microsoft.com/office/infopath/2007/PartnerControls"/>
    <xsd:element name="Regio_x0027_s" ma:index="1" nillable="true" ma:displayName="Regio's" ma:default="Amsterdam" ma:internalName="Regio_x0027_s" ma:readOnly="false" ma:requiredMultiChoice="true">
      <xsd:complexType>
        <xsd:complexContent>
          <xsd:extension base="dms:MultiChoice">
            <xsd:sequence>
              <xsd:element name="Value" maxOccurs="unbounded" minOccurs="0" nillable="true">
                <xsd:simpleType>
                  <xsd:restriction base="dms:Choice">
                    <xsd:enumeration value="Amsterdam"/>
                    <xsd:enumeration value="Utrecht"/>
                    <xsd:enumeration value="Amersfoort"/>
                    <xsd:enumeration value="G&amp;V"/>
                    <xsd:enumeration value="Regio-overstijgend"/>
                  </xsd:restriction>
                </xsd:simpleType>
              </xsd:element>
            </xsd:sequence>
          </xsd:extension>
        </xsd:complexContent>
      </xsd:complexType>
    </xsd:element>
    <xsd:element name="Regio" ma:index="2" nillable="true" ma:displayName="Regio" ma:format="Dropdown" ma:hidden="true" ma:internalName="Regio" ma:readOnly="false">
      <xsd:simpleType>
        <xsd:restriction base="dms:Unknow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hidden="true"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true">
      <xsd:simpleType>
        <xsd:restriction base="dms:Note"/>
      </xsd:simpleType>
    </xsd:element>
    <xsd:element name="MediaLengthInSeconds" ma:index="20" nillable="true" ma:displayName="Length (seconds)" ma:hidden="true" ma:internalName="MediaLengthInSeconds" ma:readOnly="true">
      <xsd:simpleType>
        <xsd:restriction base="dms:Unknown"/>
      </xsd:simpleType>
    </xsd:element>
    <xsd:element name="_Flow_SignoffStatus" ma:index="21" nillable="true" ma:displayName="Sign-off status" ma:hidden="true" ma:internalName="Sign_x002d_off_x0020_status" ma:readOnly="false">
      <xsd:simpleType>
        <xsd:restriction base="dms:Text"/>
      </xsd:simpleType>
    </xsd:element>
    <xsd:element name="24cb73f9-74ed-4087-9255-f26f9bfa95f3CountryOrRegion" ma:index="23" nillable="true" ma:displayName="Regio: land" ma:hidden="true" ma:internalName="CountryOrRegion" ma:readOnly="true">
      <xsd:simpleType>
        <xsd:restriction base="dms:Text"/>
      </xsd:simpleType>
    </xsd:element>
    <xsd:element name="24cb73f9-74ed-4087-9255-f26f9bfa95f3State" ma:index="24" nillable="true" ma:displayName="Regio: provincie" ma:hidden="true" ma:internalName="State" ma:readOnly="true">
      <xsd:simpleType>
        <xsd:restriction base="dms:Text"/>
      </xsd:simpleType>
    </xsd:element>
    <xsd:element name="24cb73f9-74ed-4087-9255-f26f9bfa95f3City" ma:index="25" nillable="true" ma:displayName="Regio: stad" ma:hidden="true" ma:internalName="City" ma:readOnly="true">
      <xsd:simpleType>
        <xsd:restriction base="dms:Text"/>
      </xsd:simpleType>
    </xsd:element>
    <xsd:element name="24cb73f9-74ed-4087-9255-f26f9bfa95f3PostalCode" ma:index="26" nillable="true" ma:displayName="Regio: postcode" ma:hidden="true" ma:internalName="PostalCode" ma:readOnly="true">
      <xsd:simpleType>
        <xsd:restriction base="dms:Text"/>
      </xsd:simpleType>
    </xsd:element>
    <xsd:element name="24cb73f9-74ed-4087-9255-f26f9bfa95f3Street" ma:index="27" nillable="true" ma:displayName="Regio: straat" ma:hidden="true" ma:internalName="Street" ma:readOnly="true">
      <xsd:simpleType>
        <xsd:restriction base="dms:Text"/>
      </xsd:simpleType>
    </xsd:element>
    <xsd:element name="24cb73f9-74ed-4087-9255-f26f9bfa95f3GeoLoc" ma:index="28" nillable="true" ma:displayName="Regio: coördinaten" ma:hidden="true" ma:internalName="GeoLoc" ma:readOnly="true">
      <xsd:simpleType>
        <xsd:restriction base="dms:Unknown"/>
      </xsd:simpleType>
    </xsd:element>
    <xsd:element name="24cb73f9-74ed-4087-9255-f26f9bfa95f3DispName" ma:index="29" nillable="true" ma:displayName="Regio: naam" ma:hidden="true" ma:internalName="DispName" ma:readOnly="true">
      <xsd:simpleType>
        <xsd:restriction base="dms:Text"/>
      </xsd:simpleType>
    </xsd:element>
    <xsd:element name="lcf76f155ced4ddcb4097134ff3c332f" ma:index="32" nillable="true" ma:taxonomy="true" ma:internalName="lcf76f155ced4ddcb4097134ff3c332f" ma:taxonomyFieldName="MediaServiceImageTags" ma:displayName="Image Tags" ma:readOnly="false" ma:fieldId="{5cf76f15-5ced-4ddc-b409-7134ff3c332f}" ma:taxonomyMulti="true" ma:sspId="c2eaf54c-1bec-4124-91a9-ec5d1a692b72" ma:termSetId="09814cd3-568e-fe90-9814-8d621ff8fb84" ma:anchorId="fba54fb3-c3e1-fe81-a776-ca4b69148c4d" ma:open="true" ma:isKeyword="false">
      <xsd:complexType>
        <xsd:sequence>
          <xsd:element ref="pc:Terms" minOccurs="0" maxOccurs="1"/>
        </xsd:sequence>
      </xsd:complexType>
    </xsd:element>
    <xsd:element name="Locatie" ma:index="34" nillable="true" ma:displayName="Locatie" ma:description="Waar staat het document?" ma:format="Dropdown" ma:internalName="Locatie">
      <xsd:simpleType>
        <xsd:restriction base="dms:Unknown"/>
      </xsd:simpleType>
    </xsd:element>
    <xsd:element name="a9e0908e-2d14-4a1f-b9d9-f70d63d75495CountryOrRegion" ma:index="35" nillable="true" ma:displayName="Locatie: land" ma:internalName="CountryOrRegion0" ma:readOnly="true">
      <xsd:simpleType>
        <xsd:restriction base="dms:Text"/>
      </xsd:simpleType>
    </xsd:element>
    <xsd:element name="a9e0908e-2d14-4a1f-b9d9-f70d63d75495State" ma:index="36" nillable="true" ma:displayName="Locatie: provincie" ma:internalName="State0" ma:readOnly="true">
      <xsd:simpleType>
        <xsd:restriction base="dms:Text"/>
      </xsd:simpleType>
    </xsd:element>
    <xsd:element name="a9e0908e-2d14-4a1f-b9d9-f70d63d75495City" ma:index="37" nillable="true" ma:displayName="Locatie: stad" ma:internalName="City0" ma:readOnly="true">
      <xsd:simpleType>
        <xsd:restriction base="dms:Text"/>
      </xsd:simpleType>
    </xsd:element>
    <xsd:element name="a9e0908e-2d14-4a1f-b9d9-f70d63d75495PostalCode" ma:index="38" nillable="true" ma:displayName="Locatie: postcode" ma:internalName="PostalCode0" ma:readOnly="true">
      <xsd:simpleType>
        <xsd:restriction base="dms:Text"/>
      </xsd:simpleType>
    </xsd:element>
    <xsd:element name="a9e0908e-2d14-4a1f-b9d9-f70d63d75495Street" ma:index="39" nillable="true" ma:displayName="Locatie: straat" ma:internalName="Street0" ma:readOnly="true">
      <xsd:simpleType>
        <xsd:restriction base="dms:Text"/>
      </xsd:simpleType>
    </xsd:element>
    <xsd:element name="a9e0908e-2d14-4a1f-b9d9-f70d63d75495GeoLoc" ma:index="40" nillable="true" ma:displayName="Locatie: coördinaten" ma:internalName="GeoLoc0" ma:readOnly="true">
      <xsd:simpleType>
        <xsd:restriction base="dms:Unknown"/>
      </xsd:simpleType>
    </xsd:element>
    <xsd:element name="a9e0908e-2d14-4a1f-b9d9-f70d63d75495DispName" ma:index="41" nillable="true" ma:displayName="Locatie: naam" ma:internalName="DispName0" ma:readOnly="true">
      <xsd:simpleType>
        <xsd:restriction base="dms:Text"/>
      </xsd:simpleType>
    </xsd:element>
    <xsd:element name="MediaServiceObjectDetectorVersions" ma:index="4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4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3cac63-527b-437f-a460-a816939a23f2" elementFormDefault="qualified">
    <xsd:import namespace="http://schemas.microsoft.com/office/2006/documentManagement/types"/>
    <xsd:import namespace="http://schemas.microsoft.com/office/infopath/2007/PartnerControls"/>
    <xsd:element name="SharedWithUsers" ma:index="1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439a2-f1d8-4b9f-9944-a1e58534ac62" elementFormDefault="qualified">
    <xsd:import namespace="http://schemas.microsoft.com/office/2006/documentManagement/types"/>
    <xsd:import namespace="http://schemas.microsoft.com/office/infopath/2007/PartnerControls"/>
    <xsd:element name="TaxCatchAll" ma:index="33" nillable="true" ma:displayName="Taxonomy Catch All Column" ma:hidden="true" ma:list="{b4745ae0-5fb8-4072-94b0-6e6087e705c2}" ma:internalName="TaxCatchAll" ma:showField="CatchAllData" ma:web="4d3cac63-527b-437f-a460-a816939a2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1D1A0E-62D6-40F7-97C2-3490D1151CC9}">
  <ds:schemaRefs>
    <ds:schemaRef ds:uri="http://schemas.microsoft.com/sharepoint/v3/contenttype/forms"/>
  </ds:schemaRefs>
</ds:datastoreItem>
</file>

<file path=customXml/itemProps2.xml><?xml version="1.0" encoding="utf-8"?>
<ds:datastoreItem xmlns:ds="http://schemas.openxmlformats.org/officeDocument/2006/customXml" ds:itemID="{6D618C52-2ED8-4A19-9A89-F7484045D8FC}">
  <ds:schemaRefs>
    <ds:schemaRef ds:uri="http://schemas.microsoft.com/office/2006/metadata/properties"/>
    <ds:schemaRef ds:uri="http://purl.org/dc/terms/"/>
    <ds:schemaRef ds:uri="http://schemas.microsoft.com/office/2006/documentManagement/types"/>
    <ds:schemaRef ds:uri="http://purl.org/dc/dcmitype/"/>
    <ds:schemaRef ds:uri="f57e2e95-89c5-4c72-ab5b-9d3213a2b85e"/>
    <ds:schemaRef ds:uri="http://purl.org/dc/elements/1.1/"/>
    <ds:schemaRef ds:uri="http://schemas.microsoft.com/office/infopath/2007/PartnerControls"/>
    <ds:schemaRef ds:uri="http://schemas.openxmlformats.org/package/2006/metadata/core-properties"/>
    <ds:schemaRef ds:uri="f4f745f7-605e-485f-b612-0d9a86aec8d3"/>
    <ds:schemaRef ds:uri="http://www.w3.org/XML/1998/namespace"/>
  </ds:schemaRefs>
</ds:datastoreItem>
</file>

<file path=customXml/itemProps3.xml><?xml version="1.0" encoding="utf-8"?>
<ds:datastoreItem xmlns:ds="http://schemas.openxmlformats.org/officeDocument/2006/customXml" ds:itemID="{FD248A55-177F-4532-9186-1F1B3EBAC9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e44006-bffd-4b32-920e-885e52fb21da"/>
    <ds:schemaRef ds:uri="4d3cac63-527b-437f-a460-a816939a23f2"/>
    <ds:schemaRef ds:uri="d25439a2-f1d8-4b9f-9944-a1e58534ac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1104</TotalTime>
  <Words>353</Words>
  <Application>Microsoft Office PowerPoint</Application>
  <PresentationFormat>Breedbeeld</PresentationFormat>
  <Paragraphs>46</Paragraphs>
  <Slides>3</Slides>
  <Notes>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vt:i4>
      </vt:variant>
    </vt:vector>
  </HeadingPairs>
  <TitlesOfParts>
    <vt:vector size="8" baseType="lpstr">
      <vt:lpstr>Arial</vt:lpstr>
      <vt:lpstr>Calibri</vt:lpstr>
      <vt:lpstr>Calibri Light</vt:lpstr>
      <vt:lpstr>Fedra Sans Std Demi</vt:lpstr>
      <vt:lpstr>Kantoorthema</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 User</dc:creator>
  <cp:lastModifiedBy>Dagmar Lips</cp:lastModifiedBy>
  <cp:revision>22</cp:revision>
  <dcterms:created xsi:type="dcterms:W3CDTF">2018-11-02T08:19:43Z</dcterms:created>
  <dcterms:modified xsi:type="dcterms:W3CDTF">2024-05-30T11:29:23Z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0x0101008D855742A8668A4AA995DFAA4A94BFBC</vt:lpwstr>
  </property>
  <property fmtid="{D5CDD505-2E9C-101B-9397-08002B2CF9AE}" pid="3" name="Order">
    <vt:r8>100</vt:r8>
  </property>
</Properties>
</file>