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73" r:id="rId5"/>
    <p:sldId id="374" r:id="rId6"/>
    <p:sldId id="356" r:id="rId7"/>
    <p:sldId id="375" r:id="rId8"/>
    <p:sldId id="353" r:id="rId9"/>
    <p:sldId id="373" r:id="rId10"/>
    <p:sldId id="376" r:id="rId11"/>
    <p:sldId id="363" r:id="rId12"/>
    <p:sldId id="365" r:id="rId13"/>
    <p:sldId id="345" r:id="rId14"/>
    <p:sldId id="371" r:id="rId15"/>
    <p:sldId id="349" r:id="rId16"/>
    <p:sldId id="350"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C0B7"/>
    <a:srgbClr val="D1B144"/>
    <a:srgbClr val="E9EBF5"/>
    <a:srgbClr val="FCECE8"/>
    <a:srgbClr val="006CA1"/>
    <a:srgbClr val="4E8C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ijl, licht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57"/>
    <p:restoredTop sz="77119" autoAdjust="0"/>
  </p:normalViewPr>
  <p:slideViewPr>
    <p:cSldViewPr snapToGrid="0">
      <p:cViewPr varScale="1">
        <p:scale>
          <a:sx n="77" d="100"/>
          <a:sy n="77" d="100"/>
        </p:scale>
        <p:origin x="1050"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elle de Valk | RHOGO" userId="7f9b7aa0-f377-4445-830d-20b173b4cebd" providerId="ADAL" clId="{E57E22B8-F6E7-4BA3-917B-403D6D2086A3}"/>
    <pc:docChg chg="undo custSel modSld">
      <pc:chgData name="Mirelle de Valk | RHOGO" userId="7f9b7aa0-f377-4445-830d-20b173b4cebd" providerId="ADAL" clId="{E57E22B8-F6E7-4BA3-917B-403D6D2086A3}" dt="2025-11-13T08:58:38.241" v="23" actId="26606"/>
      <pc:docMkLst>
        <pc:docMk/>
      </pc:docMkLst>
      <pc:sldChg chg="addSp delSp modSp mod">
        <pc:chgData name="Mirelle de Valk | RHOGO" userId="7f9b7aa0-f377-4445-830d-20b173b4cebd" providerId="ADAL" clId="{E57E22B8-F6E7-4BA3-917B-403D6D2086A3}" dt="2025-11-13T08:58:38.241" v="23" actId="26606"/>
        <pc:sldMkLst>
          <pc:docMk/>
          <pc:sldMk cId="2836295875" sldId="356"/>
        </pc:sldMkLst>
        <pc:spChg chg="mod ord">
          <ac:chgData name="Mirelle de Valk | RHOGO" userId="7f9b7aa0-f377-4445-830d-20b173b4cebd" providerId="ADAL" clId="{E57E22B8-F6E7-4BA3-917B-403D6D2086A3}" dt="2025-11-13T08:58:38.241" v="23" actId="26606"/>
          <ac:spMkLst>
            <pc:docMk/>
            <pc:sldMk cId="2836295875" sldId="356"/>
            <ac:spMk id="2" creationId="{1C0F9344-5C28-AEE3-0186-7250E603EE2C}"/>
          </ac:spMkLst>
        </pc:spChg>
        <pc:spChg chg="mod ord">
          <ac:chgData name="Mirelle de Valk | RHOGO" userId="7f9b7aa0-f377-4445-830d-20b173b4cebd" providerId="ADAL" clId="{E57E22B8-F6E7-4BA3-917B-403D6D2086A3}" dt="2025-11-13T08:58:38.241" v="23" actId="26606"/>
          <ac:spMkLst>
            <pc:docMk/>
            <pc:sldMk cId="2836295875" sldId="356"/>
            <ac:spMk id="3" creationId="{3FA392ED-1A77-37E8-460C-EF5C57D471C2}"/>
          </ac:spMkLst>
        </pc:spChg>
        <pc:spChg chg="add del">
          <ac:chgData name="Mirelle de Valk | RHOGO" userId="7f9b7aa0-f377-4445-830d-20b173b4cebd" providerId="ADAL" clId="{E57E22B8-F6E7-4BA3-917B-403D6D2086A3}" dt="2025-11-13T08:58:38.241" v="23" actId="26606"/>
          <ac:spMkLst>
            <pc:docMk/>
            <pc:sldMk cId="2836295875" sldId="356"/>
            <ac:spMk id="27" creationId="{B3684CCF-CEBB-4D8E-A366-95E43D4C790B}"/>
          </ac:spMkLst>
        </pc:spChg>
        <pc:spChg chg="add del">
          <ac:chgData name="Mirelle de Valk | RHOGO" userId="7f9b7aa0-f377-4445-830d-20b173b4cebd" providerId="ADAL" clId="{E57E22B8-F6E7-4BA3-917B-403D6D2086A3}" dt="2025-11-13T08:58:38.241" v="23" actId="26606"/>
          <ac:spMkLst>
            <pc:docMk/>
            <pc:sldMk cId="2836295875" sldId="356"/>
            <ac:spMk id="29" creationId="{70BEB1E7-2F88-40BC-B73D-42E5B6F80BFC}"/>
          </ac:spMkLst>
        </pc:spChg>
        <pc:spChg chg="add del">
          <ac:chgData name="Mirelle de Valk | RHOGO" userId="7f9b7aa0-f377-4445-830d-20b173b4cebd" providerId="ADAL" clId="{E57E22B8-F6E7-4BA3-917B-403D6D2086A3}" dt="2025-11-13T08:58:26.048" v="18" actId="26606"/>
          <ac:spMkLst>
            <pc:docMk/>
            <pc:sldMk cId="2836295875" sldId="356"/>
            <ac:spMk id="34" creationId="{FAF68CB5-D519-4070-A998-B86F0FBCD10C}"/>
          </ac:spMkLst>
        </pc:spChg>
        <pc:spChg chg="add del">
          <ac:chgData name="Mirelle de Valk | RHOGO" userId="7f9b7aa0-f377-4445-830d-20b173b4cebd" providerId="ADAL" clId="{E57E22B8-F6E7-4BA3-917B-403D6D2086A3}" dt="2025-11-13T08:58:26.048" v="18" actId="26606"/>
          <ac:spMkLst>
            <pc:docMk/>
            <pc:sldMk cId="2836295875" sldId="356"/>
            <ac:spMk id="36" creationId="{7586665A-47B3-4AEE-BC94-15D89FF706B3}"/>
          </ac:spMkLst>
        </pc:spChg>
        <pc:spChg chg="add del">
          <ac:chgData name="Mirelle de Valk | RHOGO" userId="7f9b7aa0-f377-4445-830d-20b173b4cebd" providerId="ADAL" clId="{E57E22B8-F6E7-4BA3-917B-403D6D2086A3}" dt="2025-11-13T08:58:30.917" v="20" actId="26606"/>
          <ac:spMkLst>
            <pc:docMk/>
            <pc:sldMk cId="2836295875" sldId="356"/>
            <ac:spMk id="38" creationId="{99E115D7-68EB-4590-9BD1-A56D94144025}"/>
          </ac:spMkLst>
        </pc:spChg>
        <pc:spChg chg="add del">
          <ac:chgData name="Mirelle de Valk | RHOGO" userId="7f9b7aa0-f377-4445-830d-20b173b4cebd" providerId="ADAL" clId="{E57E22B8-F6E7-4BA3-917B-403D6D2086A3}" dt="2025-11-13T08:58:38.241" v="22" actId="26606"/>
          <ac:spMkLst>
            <pc:docMk/>
            <pc:sldMk cId="2836295875" sldId="356"/>
            <ac:spMk id="40" creationId="{98DE6C44-43F8-4DE4-AB81-66853FFEA09A}"/>
          </ac:spMkLst>
        </pc:spChg>
        <pc:spChg chg="add del">
          <ac:chgData name="Mirelle de Valk | RHOGO" userId="7f9b7aa0-f377-4445-830d-20b173b4cebd" providerId="ADAL" clId="{E57E22B8-F6E7-4BA3-917B-403D6D2086A3}" dt="2025-11-13T08:58:38.241" v="22" actId="26606"/>
          <ac:spMkLst>
            <pc:docMk/>
            <pc:sldMk cId="2836295875" sldId="356"/>
            <ac:spMk id="41" creationId="{A3C210E6-A35A-4F68-8D60-801A019C75B8}"/>
          </ac:spMkLst>
        </pc:spChg>
        <pc:spChg chg="add del">
          <ac:chgData name="Mirelle de Valk | RHOGO" userId="7f9b7aa0-f377-4445-830d-20b173b4cebd" providerId="ADAL" clId="{E57E22B8-F6E7-4BA3-917B-403D6D2086A3}" dt="2025-11-13T08:58:38.241" v="22" actId="26606"/>
          <ac:spMkLst>
            <pc:docMk/>
            <pc:sldMk cId="2836295875" sldId="356"/>
            <ac:spMk id="42" creationId="{2409529B-9B56-4F10-BE4D-F934DB89E57E}"/>
          </ac:spMkLst>
        </pc:spChg>
        <pc:spChg chg="add del">
          <ac:chgData name="Mirelle de Valk | RHOGO" userId="7f9b7aa0-f377-4445-830d-20b173b4cebd" providerId="ADAL" clId="{E57E22B8-F6E7-4BA3-917B-403D6D2086A3}" dt="2025-11-13T08:58:38.241" v="22" actId="26606"/>
          <ac:spMkLst>
            <pc:docMk/>
            <pc:sldMk cId="2836295875" sldId="356"/>
            <ac:spMk id="43" creationId="{AC0D06B0-F19C-459E-B221-A34B506FB5E3}"/>
          </ac:spMkLst>
        </pc:spChg>
        <pc:spChg chg="add del">
          <ac:chgData name="Mirelle de Valk | RHOGO" userId="7f9b7aa0-f377-4445-830d-20b173b4cebd" providerId="ADAL" clId="{E57E22B8-F6E7-4BA3-917B-403D6D2086A3}" dt="2025-11-13T08:58:38.241" v="22" actId="26606"/>
          <ac:spMkLst>
            <pc:docMk/>
            <pc:sldMk cId="2836295875" sldId="356"/>
            <ac:spMk id="44" creationId="{345B26DA-1C6B-4C66-81C9-9C1877FC2DB1}"/>
          </ac:spMkLst>
        </pc:spChg>
        <pc:spChg chg="add">
          <ac:chgData name="Mirelle de Valk | RHOGO" userId="7f9b7aa0-f377-4445-830d-20b173b4cebd" providerId="ADAL" clId="{E57E22B8-F6E7-4BA3-917B-403D6D2086A3}" dt="2025-11-13T08:58:38.241" v="23" actId="26606"/>
          <ac:spMkLst>
            <pc:docMk/>
            <pc:sldMk cId="2836295875" sldId="356"/>
            <ac:spMk id="46" creationId="{FF93924A-10DF-4647-8C7A-115C0175774D}"/>
          </ac:spMkLst>
        </pc:spChg>
        <pc:picChg chg="add mod">
          <ac:chgData name="Mirelle de Valk | RHOGO" userId="7f9b7aa0-f377-4445-830d-20b173b4cebd" providerId="ADAL" clId="{E57E22B8-F6E7-4BA3-917B-403D6D2086A3}" dt="2025-11-13T08:58:38.241" v="23" actId="26606"/>
          <ac:picMkLst>
            <pc:docMk/>
            <pc:sldMk cId="2836295875" sldId="356"/>
            <ac:picMk id="5" creationId="{B71677D0-5289-86E6-A6A5-CB2624726F9E}"/>
          </ac:picMkLst>
        </pc:picChg>
        <pc:picChg chg="mod ord">
          <ac:chgData name="Mirelle de Valk | RHOGO" userId="7f9b7aa0-f377-4445-830d-20b173b4cebd" providerId="ADAL" clId="{E57E22B8-F6E7-4BA3-917B-403D6D2086A3}" dt="2025-11-13T08:58:38.241" v="23" actId="26606"/>
          <ac:picMkLst>
            <pc:docMk/>
            <pc:sldMk cId="2836295875" sldId="356"/>
            <ac:picMk id="6" creationId="{B86707B7-4091-7BDE-ED30-BF3F40F70F57}"/>
          </ac:picMkLst>
        </pc:picChg>
        <pc:picChg chg="mod ord">
          <ac:chgData name="Mirelle de Valk | RHOGO" userId="7f9b7aa0-f377-4445-830d-20b173b4cebd" providerId="ADAL" clId="{E57E22B8-F6E7-4BA3-917B-403D6D2086A3}" dt="2025-11-13T08:58:38.241" v="23" actId="26606"/>
          <ac:picMkLst>
            <pc:docMk/>
            <pc:sldMk cId="2836295875" sldId="356"/>
            <ac:picMk id="11" creationId="{46CC7266-F32F-CE99-C564-B9B35F5786E8}"/>
          </ac:picMkLst>
        </pc:picChg>
        <pc:picChg chg="mod ord">
          <ac:chgData name="Mirelle de Valk | RHOGO" userId="7f9b7aa0-f377-4445-830d-20b173b4cebd" providerId="ADAL" clId="{E57E22B8-F6E7-4BA3-917B-403D6D2086A3}" dt="2025-11-13T08:58:38.241" v="23" actId="26606"/>
          <ac:picMkLst>
            <pc:docMk/>
            <pc:sldMk cId="2836295875" sldId="356"/>
            <ac:picMk id="13" creationId="{2DF400CD-8B0E-4A73-0B20-B04422D11269}"/>
          </ac:picMkLst>
        </pc:picChg>
      </pc:sldChg>
      <pc:sldChg chg="modSp mod">
        <pc:chgData name="Mirelle de Valk | RHOGO" userId="7f9b7aa0-f377-4445-830d-20b173b4cebd" providerId="ADAL" clId="{E57E22B8-F6E7-4BA3-917B-403D6D2086A3}" dt="2025-11-13T08:57:08.666" v="15" actId="20577"/>
        <pc:sldMkLst>
          <pc:docMk/>
          <pc:sldMk cId="3559822391" sldId="374"/>
        </pc:sldMkLst>
        <pc:graphicFrameChg chg="modGraphic">
          <ac:chgData name="Mirelle de Valk | RHOGO" userId="7f9b7aa0-f377-4445-830d-20b173b4cebd" providerId="ADAL" clId="{E57E22B8-F6E7-4BA3-917B-403D6D2086A3}" dt="2025-11-13T08:57:08.666" v="15" actId="20577"/>
          <ac:graphicFrameMkLst>
            <pc:docMk/>
            <pc:sldMk cId="3559822391" sldId="374"/>
            <ac:graphicFrameMk id="2059" creationId="{1A59C8CF-5384-1F2F-D8F8-CDC9D45545A2}"/>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0C82EDE-1451-4EEE-B23D-1E9E1D24FF19}" type="doc">
      <dgm:prSet loTypeId="urn:microsoft.com/office/officeart/2018/2/layout/IconVerticalSolidList" loCatId="icon" qsTypeId="urn:microsoft.com/office/officeart/2005/8/quickstyle/simple1" qsCatId="simple" csTypeId="urn:microsoft.com/office/officeart/2018/5/colors/Iconchunking_neutralicontext_accent2_2" csCatId="accent2" phldr="1"/>
      <dgm:spPr/>
      <dgm:t>
        <a:bodyPr/>
        <a:lstStyle/>
        <a:p>
          <a:endParaRPr lang="en-US"/>
        </a:p>
      </dgm:t>
    </dgm:pt>
    <dgm:pt modelId="{7C26F70D-0DE5-4A43-9164-C9A9B3F67953}">
      <dgm:prSet/>
      <dgm:spPr>
        <a:solidFill>
          <a:srgbClr val="81C0B7"/>
        </a:solidFill>
      </dgm:spPr>
      <dgm:t>
        <a:bodyPr/>
        <a:lstStyle/>
        <a:p>
          <a:pPr>
            <a:lnSpc>
              <a:spcPct val="100000"/>
            </a:lnSpc>
          </a:pPr>
          <a:r>
            <a:rPr lang="nl-NL" b="1" dirty="0"/>
            <a:t>Focus vandaag</a:t>
          </a:r>
          <a:r>
            <a:rPr lang="nl-NL" dirty="0"/>
            <a:t>: kennis delen, inspireren en verbinden</a:t>
          </a:r>
          <a:endParaRPr lang="en-US" dirty="0"/>
        </a:p>
      </dgm:t>
    </dgm:pt>
    <dgm:pt modelId="{B9F89265-F647-4945-AB74-1B7205CEA256}" type="parTrans" cxnId="{3C4A838C-97CF-4F2D-B1F1-AA00C25F5EEE}">
      <dgm:prSet/>
      <dgm:spPr/>
      <dgm:t>
        <a:bodyPr/>
        <a:lstStyle/>
        <a:p>
          <a:endParaRPr lang="en-US"/>
        </a:p>
      </dgm:t>
    </dgm:pt>
    <dgm:pt modelId="{017FC410-BC62-4D37-89A4-E243D5DCF065}" type="sibTrans" cxnId="{3C4A838C-97CF-4F2D-B1F1-AA00C25F5EEE}">
      <dgm:prSet/>
      <dgm:spPr/>
      <dgm:t>
        <a:bodyPr/>
        <a:lstStyle/>
        <a:p>
          <a:pPr>
            <a:lnSpc>
              <a:spcPct val="100000"/>
            </a:lnSpc>
          </a:pPr>
          <a:endParaRPr lang="en-US"/>
        </a:p>
      </dgm:t>
    </dgm:pt>
    <dgm:pt modelId="{0033654C-74B2-4F14-9FC2-2774B6B2D2B7}">
      <dgm:prSet/>
      <dgm:spPr/>
      <dgm:t>
        <a:bodyPr/>
        <a:lstStyle/>
        <a:p>
          <a:pPr>
            <a:lnSpc>
              <a:spcPct val="100000"/>
            </a:lnSpc>
          </a:pPr>
          <a:r>
            <a:rPr lang="nl-NL" b="1"/>
            <a:t>Programma: </a:t>
          </a:r>
          <a:r>
            <a:rPr lang="nl-NL"/>
            <a:t>zowel medisch-inhoudelijke verdieping als psychosociale thema’s </a:t>
          </a:r>
          <a:endParaRPr lang="en-US"/>
        </a:p>
      </dgm:t>
    </dgm:pt>
    <dgm:pt modelId="{FC49AE33-5AC9-4A4E-9A18-EE141EC60250}" type="parTrans" cxnId="{314245E4-644C-4403-8D60-B1790AB51289}">
      <dgm:prSet/>
      <dgm:spPr/>
      <dgm:t>
        <a:bodyPr/>
        <a:lstStyle/>
        <a:p>
          <a:endParaRPr lang="en-US"/>
        </a:p>
      </dgm:t>
    </dgm:pt>
    <dgm:pt modelId="{955EE2AD-033A-466C-B2BC-44086CA0F841}" type="sibTrans" cxnId="{314245E4-644C-4403-8D60-B1790AB51289}">
      <dgm:prSet/>
      <dgm:spPr/>
      <dgm:t>
        <a:bodyPr/>
        <a:lstStyle/>
        <a:p>
          <a:pPr>
            <a:lnSpc>
              <a:spcPct val="100000"/>
            </a:lnSpc>
          </a:pPr>
          <a:endParaRPr lang="en-US"/>
        </a:p>
      </dgm:t>
    </dgm:pt>
    <dgm:pt modelId="{6E9F4ABA-7162-401A-ACEF-116AC3C3D83B}">
      <dgm:prSet/>
      <dgm:spPr/>
      <dgm:t>
        <a:bodyPr/>
        <a:lstStyle/>
        <a:p>
          <a:pPr>
            <a:lnSpc>
              <a:spcPct val="100000"/>
            </a:lnSpc>
          </a:pPr>
          <a:r>
            <a:rPr lang="nl-NL" dirty="0"/>
            <a:t>Programma zorgvuldig samengesteld en voorbereid door </a:t>
          </a:r>
          <a:r>
            <a:rPr lang="nl-NL" b="1" dirty="0"/>
            <a:t>Karin van Hamersveld</a:t>
          </a:r>
          <a:r>
            <a:rPr lang="nl-NL" dirty="0"/>
            <a:t>, </a:t>
          </a:r>
          <a:r>
            <a:rPr lang="nl-NL" b="1" dirty="0"/>
            <a:t>Leonie Bisschop, Fiona Bart</a:t>
          </a:r>
          <a:r>
            <a:rPr lang="nl-NL" dirty="0"/>
            <a:t> en </a:t>
          </a:r>
          <a:r>
            <a:rPr lang="nl-NL" b="1" dirty="0"/>
            <a:t>Ilse Peters</a:t>
          </a:r>
          <a:endParaRPr lang="en-US" dirty="0"/>
        </a:p>
      </dgm:t>
    </dgm:pt>
    <dgm:pt modelId="{798E6B15-3AD2-42BC-BF1F-34C92A0DD458}" type="parTrans" cxnId="{FB710821-A8D6-4BF2-9775-3EF6ACC66EBC}">
      <dgm:prSet/>
      <dgm:spPr/>
      <dgm:t>
        <a:bodyPr/>
        <a:lstStyle/>
        <a:p>
          <a:endParaRPr lang="en-US"/>
        </a:p>
      </dgm:t>
    </dgm:pt>
    <dgm:pt modelId="{E26DCEB4-C99B-47F6-A067-B54A918ACE6A}" type="sibTrans" cxnId="{FB710821-A8D6-4BF2-9775-3EF6ACC66EBC}">
      <dgm:prSet/>
      <dgm:spPr/>
      <dgm:t>
        <a:bodyPr/>
        <a:lstStyle/>
        <a:p>
          <a:pPr>
            <a:lnSpc>
              <a:spcPct val="100000"/>
            </a:lnSpc>
          </a:pPr>
          <a:endParaRPr lang="en-US"/>
        </a:p>
      </dgm:t>
    </dgm:pt>
    <dgm:pt modelId="{1830F971-F227-48C9-8DBF-35EE4BEF8DB2}">
      <dgm:prSet/>
      <dgm:spPr/>
      <dgm:t>
        <a:bodyPr/>
        <a:lstStyle/>
        <a:p>
          <a:pPr>
            <a:lnSpc>
              <a:spcPct val="100000"/>
            </a:lnSpc>
          </a:pPr>
          <a:r>
            <a:rPr lang="nl-NL"/>
            <a:t>In ons welkomstwoord een korte </a:t>
          </a:r>
          <a:r>
            <a:rPr lang="nl-NL" b="1"/>
            <a:t>terug- &amp; vooruitblik </a:t>
          </a:r>
          <a:r>
            <a:rPr lang="nl-NL"/>
            <a:t>op de huisartsenzorg</a:t>
          </a:r>
          <a:endParaRPr lang="en-US"/>
        </a:p>
      </dgm:t>
    </dgm:pt>
    <dgm:pt modelId="{E5970BAC-725E-4A99-9CE6-66E8CB1B9FFD}" type="parTrans" cxnId="{BC6B48A6-89AE-4FAC-84FA-C93592B23171}">
      <dgm:prSet/>
      <dgm:spPr/>
      <dgm:t>
        <a:bodyPr/>
        <a:lstStyle/>
        <a:p>
          <a:endParaRPr lang="en-US"/>
        </a:p>
      </dgm:t>
    </dgm:pt>
    <dgm:pt modelId="{71778DAB-37DD-448E-BED4-31D6B39FCE8F}" type="sibTrans" cxnId="{BC6B48A6-89AE-4FAC-84FA-C93592B23171}">
      <dgm:prSet/>
      <dgm:spPr/>
      <dgm:t>
        <a:bodyPr/>
        <a:lstStyle/>
        <a:p>
          <a:endParaRPr lang="en-US"/>
        </a:p>
      </dgm:t>
    </dgm:pt>
    <dgm:pt modelId="{7FD823CF-9EAA-4299-A4E1-CD68CBE0772E}" type="pres">
      <dgm:prSet presAssocID="{90C82EDE-1451-4EEE-B23D-1E9E1D24FF19}" presName="root" presStyleCnt="0">
        <dgm:presLayoutVars>
          <dgm:dir/>
          <dgm:resizeHandles val="exact"/>
        </dgm:presLayoutVars>
      </dgm:prSet>
      <dgm:spPr/>
    </dgm:pt>
    <dgm:pt modelId="{DCCBCDB7-714B-46A7-9CCF-5E995924E83A}" type="pres">
      <dgm:prSet presAssocID="{7C26F70D-0DE5-4A43-9164-C9A9B3F67953}" presName="compNode" presStyleCnt="0"/>
      <dgm:spPr/>
    </dgm:pt>
    <dgm:pt modelId="{937F53BC-B3D3-470F-BF48-08E907E1E437}" type="pres">
      <dgm:prSet presAssocID="{7C26F70D-0DE5-4A43-9164-C9A9B3F67953}" presName="bgRect" presStyleLbl="bgShp" presStyleIdx="0" presStyleCnt="4"/>
      <dgm:spPr>
        <a:solidFill>
          <a:srgbClr val="81C0B7"/>
        </a:solidFill>
      </dgm:spPr>
    </dgm:pt>
    <dgm:pt modelId="{A9F78F16-BF6B-4299-973D-684746E0A9BF}" type="pres">
      <dgm:prSet presAssocID="{7C26F70D-0DE5-4A43-9164-C9A9B3F6795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25F217C9-081C-4330-94B8-10AF489EBF90}" type="pres">
      <dgm:prSet presAssocID="{7C26F70D-0DE5-4A43-9164-C9A9B3F67953}" presName="spaceRect" presStyleCnt="0"/>
      <dgm:spPr/>
    </dgm:pt>
    <dgm:pt modelId="{A4F0B2C5-67DB-4C29-8C2B-531E1E35B253}" type="pres">
      <dgm:prSet presAssocID="{7C26F70D-0DE5-4A43-9164-C9A9B3F67953}" presName="parTx" presStyleLbl="revTx" presStyleIdx="0" presStyleCnt="4">
        <dgm:presLayoutVars>
          <dgm:chMax val="0"/>
          <dgm:chPref val="0"/>
        </dgm:presLayoutVars>
      </dgm:prSet>
      <dgm:spPr/>
    </dgm:pt>
    <dgm:pt modelId="{077524F3-1147-48D8-AB14-973647598BBC}" type="pres">
      <dgm:prSet presAssocID="{017FC410-BC62-4D37-89A4-E243D5DCF065}" presName="sibTrans" presStyleCnt="0"/>
      <dgm:spPr/>
    </dgm:pt>
    <dgm:pt modelId="{5FFE84DB-1466-4FE5-967C-389F544CD0EA}" type="pres">
      <dgm:prSet presAssocID="{0033654C-74B2-4F14-9FC2-2774B6B2D2B7}" presName="compNode" presStyleCnt="0"/>
      <dgm:spPr/>
    </dgm:pt>
    <dgm:pt modelId="{EBDF95E1-F32B-4F0F-9314-6D05E4954168}" type="pres">
      <dgm:prSet presAssocID="{0033654C-74B2-4F14-9FC2-2774B6B2D2B7}" presName="bgRect" presStyleLbl="bgShp" presStyleIdx="1" presStyleCnt="4"/>
      <dgm:spPr>
        <a:solidFill>
          <a:srgbClr val="81C0B7"/>
        </a:solidFill>
        <a:ln>
          <a:solidFill>
            <a:srgbClr val="81C0B7"/>
          </a:solidFill>
        </a:ln>
      </dgm:spPr>
    </dgm:pt>
    <dgm:pt modelId="{E538F664-063E-4546-80D8-97F226B6C6E3}" type="pres">
      <dgm:prSet presAssocID="{0033654C-74B2-4F14-9FC2-2774B6B2D2B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rts"/>
        </a:ext>
      </dgm:extLst>
    </dgm:pt>
    <dgm:pt modelId="{E889FEAF-B0F6-49EF-B770-4DE4FA181155}" type="pres">
      <dgm:prSet presAssocID="{0033654C-74B2-4F14-9FC2-2774B6B2D2B7}" presName="spaceRect" presStyleCnt="0"/>
      <dgm:spPr/>
    </dgm:pt>
    <dgm:pt modelId="{1FB2F2D5-2227-4C12-B063-22EAB8059634}" type="pres">
      <dgm:prSet presAssocID="{0033654C-74B2-4F14-9FC2-2774B6B2D2B7}" presName="parTx" presStyleLbl="revTx" presStyleIdx="1" presStyleCnt="4">
        <dgm:presLayoutVars>
          <dgm:chMax val="0"/>
          <dgm:chPref val="0"/>
        </dgm:presLayoutVars>
      </dgm:prSet>
      <dgm:spPr/>
    </dgm:pt>
    <dgm:pt modelId="{0E154D87-95F6-4911-BB5B-B4C6E10FA2ED}" type="pres">
      <dgm:prSet presAssocID="{955EE2AD-033A-466C-B2BC-44086CA0F841}" presName="sibTrans" presStyleCnt="0"/>
      <dgm:spPr/>
    </dgm:pt>
    <dgm:pt modelId="{2CDDFF56-67AC-4029-B6CC-CEF07BA2F109}" type="pres">
      <dgm:prSet presAssocID="{6E9F4ABA-7162-401A-ACEF-116AC3C3D83B}" presName="compNode" presStyleCnt="0"/>
      <dgm:spPr/>
    </dgm:pt>
    <dgm:pt modelId="{F8FB1047-37C4-4349-972D-1F76FB1400E4}" type="pres">
      <dgm:prSet presAssocID="{6E9F4ABA-7162-401A-ACEF-116AC3C3D83B}" presName="bgRect" presStyleLbl="bgShp" presStyleIdx="2" presStyleCnt="4"/>
      <dgm:spPr>
        <a:solidFill>
          <a:srgbClr val="81C0B7"/>
        </a:solidFill>
      </dgm:spPr>
    </dgm:pt>
    <dgm:pt modelId="{0F0F7680-3015-4E26-A573-367C2B1BDAEB}" type="pres">
      <dgm:prSet presAssocID="{6E9F4ABA-7162-401A-ACEF-116AC3C3D83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57469418-780B-448F-98EA-44B13DC06DEA}" type="pres">
      <dgm:prSet presAssocID="{6E9F4ABA-7162-401A-ACEF-116AC3C3D83B}" presName="spaceRect" presStyleCnt="0"/>
      <dgm:spPr/>
    </dgm:pt>
    <dgm:pt modelId="{91658610-D635-467E-9010-D94BCE6E38FB}" type="pres">
      <dgm:prSet presAssocID="{6E9F4ABA-7162-401A-ACEF-116AC3C3D83B}" presName="parTx" presStyleLbl="revTx" presStyleIdx="2" presStyleCnt="4">
        <dgm:presLayoutVars>
          <dgm:chMax val="0"/>
          <dgm:chPref val="0"/>
        </dgm:presLayoutVars>
      </dgm:prSet>
      <dgm:spPr/>
    </dgm:pt>
    <dgm:pt modelId="{A59A9C87-0018-4CBE-BEC0-D8DF1CF623E3}" type="pres">
      <dgm:prSet presAssocID="{E26DCEB4-C99B-47F6-A067-B54A918ACE6A}" presName="sibTrans" presStyleCnt="0"/>
      <dgm:spPr/>
    </dgm:pt>
    <dgm:pt modelId="{99D51465-C421-4954-A3A0-47CC9CAB455C}" type="pres">
      <dgm:prSet presAssocID="{1830F971-F227-48C9-8DBF-35EE4BEF8DB2}" presName="compNode" presStyleCnt="0"/>
      <dgm:spPr/>
    </dgm:pt>
    <dgm:pt modelId="{88B23512-E66C-424C-9B7D-8A763FDF868D}" type="pres">
      <dgm:prSet presAssocID="{1830F971-F227-48C9-8DBF-35EE4BEF8DB2}" presName="bgRect" presStyleLbl="bgShp" presStyleIdx="3" presStyleCnt="4"/>
      <dgm:spPr>
        <a:solidFill>
          <a:srgbClr val="81C0B7"/>
        </a:solidFill>
      </dgm:spPr>
    </dgm:pt>
    <dgm:pt modelId="{B376656F-4ECF-4714-BAB6-73C4DCB58FFD}" type="pres">
      <dgm:prSet presAssocID="{1830F971-F227-48C9-8DBF-35EE4BEF8DB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ard Room"/>
        </a:ext>
      </dgm:extLst>
    </dgm:pt>
    <dgm:pt modelId="{D124BE54-3C91-4130-A2E9-AED150D3E5FA}" type="pres">
      <dgm:prSet presAssocID="{1830F971-F227-48C9-8DBF-35EE4BEF8DB2}" presName="spaceRect" presStyleCnt="0"/>
      <dgm:spPr/>
    </dgm:pt>
    <dgm:pt modelId="{5039C318-F2E3-437E-8368-4F14486535C0}" type="pres">
      <dgm:prSet presAssocID="{1830F971-F227-48C9-8DBF-35EE4BEF8DB2}" presName="parTx" presStyleLbl="revTx" presStyleIdx="3" presStyleCnt="4">
        <dgm:presLayoutVars>
          <dgm:chMax val="0"/>
          <dgm:chPref val="0"/>
        </dgm:presLayoutVars>
      </dgm:prSet>
      <dgm:spPr/>
    </dgm:pt>
  </dgm:ptLst>
  <dgm:cxnLst>
    <dgm:cxn modelId="{762DF304-776F-408A-AED5-88C47039C896}" type="presOf" srcId="{6E9F4ABA-7162-401A-ACEF-116AC3C3D83B}" destId="{91658610-D635-467E-9010-D94BCE6E38FB}" srcOrd="0" destOrd="0" presId="urn:microsoft.com/office/officeart/2018/2/layout/IconVerticalSolidList"/>
    <dgm:cxn modelId="{FB710821-A8D6-4BF2-9775-3EF6ACC66EBC}" srcId="{90C82EDE-1451-4EEE-B23D-1E9E1D24FF19}" destId="{6E9F4ABA-7162-401A-ACEF-116AC3C3D83B}" srcOrd="2" destOrd="0" parTransId="{798E6B15-3AD2-42BC-BF1F-34C92A0DD458}" sibTransId="{E26DCEB4-C99B-47F6-A067-B54A918ACE6A}"/>
    <dgm:cxn modelId="{CAC0C438-1CA9-4144-B801-8FF5AC9F2E1F}" type="presOf" srcId="{0033654C-74B2-4F14-9FC2-2774B6B2D2B7}" destId="{1FB2F2D5-2227-4C12-B063-22EAB8059634}" srcOrd="0" destOrd="0" presId="urn:microsoft.com/office/officeart/2018/2/layout/IconVerticalSolidList"/>
    <dgm:cxn modelId="{89D6907C-7925-447D-968E-E1737893FCC9}" type="presOf" srcId="{1830F971-F227-48C9-8DBF-35EE4BEF8DB2}" destId="{5039C318-F2E3-437E-8368-4F14486535C0}" srcOrd="0" destOrd="0" presId="urn:microsoft.com/office/officeart/2018/2/layout/IconVerticalSolidList"/>
    <dgm:cxn modelId="{3B5CB583-7A97-47BC-BE69-EFEF992B1367}" type="presOf" srcId="{7C26F70D-0DE5-4A43-9164-C9A9B3F67953}" destId="{A4F0B2C5-67DB-4C29-8C2B-531E1E35B253}" srcOrd="0" destOrd="0" presId="urn:microsoft.com/office/officeart/2018/2/layout/IconVerticalSolidList"/>
    <dgm:cxn modelId="{3C4A838C-97CF-4F2D-B1F1-AA00C25F5EEE}" srcId="{90C82EDE-1451-4EEE-B23D-1E9E1D24FF19}" destId="{7C26F70D-0DE5-4A43-9164-C9A9B3F67953}" srcOrd="0" destOrd="0" parTransId="{B9F89265-F647-4945-AB74-1B7205CEA256}" sibTransId="{017FC410-BC62-4D37-89A4-E243D5DCF065}"/>
    <dgm:cxn modelId="{215C908D-64FB-4DAB-B8E3-977176B36F6E}" type="presOf" srcId="{90C82EDE-1451-4EEE-B23D-1E9E1D24FF19}" destId="{7FD823CF-9EAA-4299-A4E1-CD68CBE0772E}" srcOrd="0" destOrd="0" presId="urn:microsoft.com/office/officeart/2018/2/layout/IconVerticalSolidList"/>
    <dgm:cxn modelId="{BC6B48A6-89AE-4FAC-84FA-C93592B23171}" srcId="{90C82EDE-1451-4EEE-B23D-1E9E1D24FF19}" destId="{1830F971-F227-48C9-8DBF-35EE4BEF8DB2}" srcOrd="3" destOrd="0" parTransId="{E5970BAC-725E-4A99-9CE6-66E8CB1B9FFD}" sibTransId="{71778DAB-37DD-448E-BED4-31D6B39FCE8F}"/>
    <dgm:cxn modelId="{314245E4-644C-4403-8D60-B1790AB51289}" srcId="{90C82EDE-1451-4EEE-B23D-1E9E1D24FF19}" destId="{0033654C-74B2-4F14-9FC2-2774B6B2D2B7}" srcOrd="1" destOrd="0" parTransId="{FC49AE33-5AC9-4A4E-9A18-EE141EC60250}" sibTransId="{955EE2AD-033A-466C-B2BC-44086CA0F841}"/>
    <dgm:cxn modelId="{7D7016D8-E40C-4DE0-9687-B8056C39E449}" type="presParOf" srcId="{7FD823CF-9EAA-4299-A4E1-CD68CBE0772E}" destId="{DCCBCDB7-714B-46A7-9CCF-5E995924E83A}" srcOrd="0" destOrd="0" presId="urn:microsoft.com/office/officeart/2018/2/layout/IconVerticalSolidList"/>
    <dgm:cxn modelId="{D667C659-CD57-4670-94E5-B3D36A04008F}" type="presParOf" srcId="{DCCBCDB7-714B-46A7-9CCF-5E995924E83A}" destId="{937F53BC-B3D3-470F-BF48-08E907E1E437}" srcOrd="0" destOrd="0" presId="urn:microsoft.com/office/officeart/2018/2/layout/IconVerticalSolidList"/>
    <dgm:cxn modelId="{A40016C1-065E-4C74-A15D-68A303FAEF9F}" type="presParOf" srcId="{DCCBCDB7-714B-46A7-9CCF-5E995924E83A}" destId="{A9F78F16-BF6B-4299-973D-684746E0A9BF}" srcOrd="1" destOrd="0" presId="urn:microsoft.com/office/officeart/2018/2/layout/IconVerticalSolidList"/>
    <dgm:cxn modelId="{45F78AB5-31A9-4471-801D-2D93D7A39F1B}" type="presParOf" srcId="{DCCBCDB7-714B-46A7-9CCF-5E995924E83A}" destId="{25F217C9-081C-4330-94B8-10AF489EBF90}" srcOrd="2" destOrd="0" presId="urn:microsoft.com/office/officeart/2018/2/layout/IconVerticalSolidList"/>
    <dgm:cxn modelId="{41C9681E-7D92-468E-9481-F764B287324C}" type="presParOf" srcId="{DCCBCDB7-714B-46A7-9CCF-5E995924E83A}" destId="{A4F0B2C5-67DB-4C29-8C2B-531E1E35B253}" srcOrd="3" destOrd="0" presId="urn:microsoft.com/office/officeart/2018/2/layout/IconVerticalSolidList"/>
    <dgm:cxn modelId="{F3C5DDD9-C75D-4639-A9EC-3D4B112263E8}" type="presParOf" srcId="{7FD823CF-9EAA-4299-A4E1-CD68CBE0772E}" destId="{077524F3-1147-48D8-AB14-973647598BBC}" srcOrd="1" destOrd="0" presId="urn:microsoft.com/office/officeart/2018/2/layout/IconVerticalSolidList"/>
    <dgm:cxn modelId="{4058D00A-ABC1-409D-BDE6-FAA7D610EF01}" type="presParOf" srcId="{7FD823CF-9EAA-4299-A4E1-CD68CBE0772E}" destId="{5FFE84DB-1466-4FE5-967C-389F544CD0EA}" srcOrd="2" destOrd="0" presId="urn:microsoft.com/office/officeart/2018/2/layout/IconVerticalSolidList"/>
    <dgm:cxn modelId="{BE61086F-6494-45A4-B043-227619AB4F1B}" type="presParOf" srcId="{5FFE84DB-1466-4FE5-967C-389F544CD0EA}" destId="{EBDF95E1-F32B-4F0F-9314-6D05E4954168}" srcOrd="0" destOrd="0" presId="urn:microsoft.com/office/officeart/2018/2/layout/IconVerticalSolidList"/>
    <dgm:cxn modelId="{4501492C-C640-4422-A99D-FB874A1C6567}" type="presParOf" srcId="{5FFE84DB-1466-4FE5-967C-389F544CD0EA}" destId="{E538F664-063E-4546-80D8-97F226B6C6E3}" srcOrd="1" destOrd="0" presId="urn:microsoft.com/office/officeart/2018/2/layout/IconVerticalSolidList"/>
    <dgm:cxn modelId="{1794AA4B-69C7-4A4F-A8DE-AD814EF07F1C}" type="presParOf" srcId="{5FFE84DB-1466-4FE5-967C-389F544CD0EA}" destId="{E889FEAF-B0F6-49EF-B770-4DE4FA181155}" srcOrd="2" destOrd="0" presId="urn:microsoft.com/office/officeart/2018/2/layout/IconVerticalSolidList"/>
    <dgm:cxn modelId="{212365C4-8787-4160-ABF6-F24CE7038400}" type="presParOf" srcId="{5FFE84DB-1466-4FE5-967C-389F544CD0EA}" destId="{1FB2F2D5-2227-4C12-B063-22EAB8059634}" srcOrd="3" destOrd="0" presId="urn:microsoft.com/office/officeart/2018/2/layout/IconVerticalSolidList"/>
    <dgm:cxn modelId="{FFE2201B-7B41-47A1-820C-B0A9644E616B}" type="presParOf" srcId="{7FD823CF-9EAA-4299-A4E1-CD68CBE0772E}" destId="{0E154D87-95F6-4911-BB5B-B4C6E10FA2ED}" srcOrd="3" destOrd="0" presId="urn:microsoft.com/office/officeart/2018/2/layout/IconVerticalSolidList"/>
    <dgm:cxn modelId="{B744993F-1B55-4415-8F37-76D2EB45A541}" type="presParOf" srcId="{7FD823CF-9EAA-4299-A4E1-CD68CBE0772E}" destId="{2CDDFF56-67AC-4029-B6CC-CEF07BA2F109}" srcOrd="4" destOrd="0" presId="urn:microsoft.com/office/officeart/2018/2/layout/IconVerticalSolidList"/>
    <dgm:cxn modelId="{46A55030-C370-4F8E-8B87-F6A584F4F634}" type="presParOf" srcId="{2CDDFF56-67AC-4029-B6CC-CEF07BA2F109}" destId="{F8FB1047-37C4-4349-972D-1F76FB1400E4}" srcOrd="0" destOrd="0" presId="urn:microsoft.com/office/officeart/2018/2/layout/IconVerticalSolidList"/>
    <dgm:cxn modelId="{330A7495-8706-4A68-A5C7-C9425C13BD05}" type="presParOf" srcId="{2CDDFF56-67AC-4029-B6CC-CEF07BA2F109}" destId="{0F0F7680-3015-4E26-A573-367C2B1BDAEB}" srcOrd="1" destOrd="0" presId="urn:microsoft.com/office/officeart/2018/2/layout/IconVerticalSolidList"/>
    <dgm:cxn modelId="{05116B54-9FC2-4A9F-93F8-973D827BB5F0}" type="presParOf" srcId="{2CDDFF56-67AC-4029-B6CC-CEF07BA2F109}" destId="{57469418-780B-448F-98EA-44B13DC06DEA}" srcOrd="2" destOrd="0" presId="urn:microsoft.com/office/officeart/2018/2/layout/IconVerticalSolidList"/>
    <dgm:cxn modelId="{49BAF276-C75B-44A7-8039-1B9EE91DF452}" type="presParOf" srcId="{2CDDFF56-67AC-4029-B6CC-CEF07BA2F109}" destId="{91658610-D635-467E-9010-D94BCE6E38FB}" srcOrd="3" destOrd="0" presId="urn:microsoft.com/office/officeart/2018/2/layout/IconVerticalSolidList"/>
    <dgm:cxn modelId="{F062D1FB-DF69-4396-B1DD-2EA8379ABA43}" type="presParOf" srcId="{7FD823CF-9EAA-4299-A4E1-CD68CBE0772E}" destId="{A59A9C87-0018-4CBE-BEC0-D8DF1CF623E3}" srcOrd="5" destOrd="0" presId="urn:microsoft.com/office/officeart/2018/2/layout/IconVerticalSolidList"/>
    <dgm:cxn modelId="{B079E065-D11D-4D2E-A83F-71EA45210120}" type="presParOf" srcId="{7FD823CF-9EAA-4299-A4E1-CD68CBE0772E}" destId="{99D51465-C421-4954-A3A0-47CC9CAB455C}" srcOrd="6" destOrd="0" presId="urn:microsoft.com/office/officeart/2018/2/layout/IconVerticalSolidList"/>
    <dgm:cxn modelId="{8B88AE60-92BB-4A16-9BF8-0E95DDC23706}" type="presParOf" srcId="{99D51465-C421-4954-A3A0-47CC9CAB455C}" destId="{88B23512-E66C-424C-9B7D-8A763FDF868D}" srcOrd="0" destOrd="0" presId="urn:microsoft.com/office/officeart/2018/2/layout/IconVerticalSolidList"/>
    <dgm:cxn modelId="{2BCDAF4D-D2F7-4A9C-8FD8-26C62600C3CF}" type="presParOf" srcId="{99D51465-C421-4954-A3A0-47CC9CAB455C}" destId="{B376656F-4ECF-4714-BAB6-73C4DCB58FFD}" srcOrd="1" destOrd="0" presId="urn:microsoft.com/office/officeart/2018/2/layout/IconVerticalSolidList"/>
    <dgm:cxn modelId="{261C31F4-7938-4B3A-8E2C-9C00AE0B3A29}" type="presParOf" srcId="{99D51465-C421-4954-A3A0-47CC9CAB455C}" destId="{D124BE54-3C91-4130-A2E9-AED150D3E5FA}" srcOrd="2" destOrd="0" presId="urn:microsoft.com/office/officeart/2018/2/layout/IconVerticalSolidList"/>
    <dgm:cxn modelId="{74B87429-2902-4292-805F-7830CA68C83A}" type="presParOf" srcId="{99D51465-C421-4954-A3A0-47CC9CAB455C}" destId="{5039C318-F2E3-437E-8368-4F1448653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F53BC-B3D3-470F-BF48-08E907E1E437}">
      <dsp:nvSpPr>
        <dsp:cNvPr id="0" name=""/>
        <dsp:cNvSpPr/>
      </dsp:nvSpPr>
      <dsp:spPr>
        <a:xfrm>
          <a:off x="0" y="2284"/>
          <a:ext cx="6263640" cy="1157919"/>
        </a:xfrm>
        <a:prstGeom prst="roundRect">
          <a:avLst>
            <a:gd name="adj" fmla="val 10000"/>
          </a:avLst>
        </a:prstGeom>
        <a:solidFill>
          <a:srgbClr val="81C0B7"/>
        </a:solidFill>
        <a:ln>
          <a:noFill/>
        </a:ln>
        <a:effectLst/>
      </dsp:spPr>
      <dsp:style>
        <a:lnRef idx="0">
          <a:scrgbClr r="0" g="0" b="0"/>
        </a:lnRef>
        <a:fillRef idx="1">
          <a:scrgbClr r="0" g="0" b="0"/>
        </a:fillRef>
        <a:effectRef idx="0">
          <a:scrgbClr r="0" g="0" b="0"/>
        </a:effectRef>
        <a:fontRef idx="minor"/>
      </dsp:style>
    </dsp:sp>
    <dsp:sp modelId="{A9F78F16-BF6B-4299-973D-684746E0A9BF}">
      <dsp:nvSpPr>
        <dsp:cNvPr id="0" name=""/>
        <dsp:cNvSpPr/>
      </dsp:nvSpPr>
      <dsp:spPr>
        <a:xfrm>
          <a:off x="350270" y="262816"/>
          <a:ext cx="636855" cy="6368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F0B2C5-67DB-4C29-8C2B-531E1E35B253}">
      <dsp:nvSpPr>
        <dsp:cNvPr id="0" name=""/>
        <dsp:cNvSpPr/>
      </dsp:nvSpPr>
      <dsp:spPr>
        <a:xfrm>
          <a:off x="1337397" y="2284"/>
          <a:ext cx="4926242" cy="1157919"/>
        </a:xfrm>
        <a:prstGeom prst="rect">
          <a:avLst/>
        </a:prstGeom>
        <a:solidFill>
          <a:srgbClr val="81C0B7"/>
        </a:solid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844550">
            <a:lnSpc>
              <a:spcPct val="100000"/>
            </a:lnSpc>
            <a:spcBef>
              <a:spcPct val="0"/>
            </a:spcBef>
            <a:spcAft>
              <a:spcPct val="35000"/>
            </a:spcAft>
            <a:buNone/>
          </a:pPr>
          <a:r>
            <a:rPr lang="nl-NL" sz="1900" b="1" kern="1200" dirty="0"/>
            <a:t>Focus vandaag</a:t>
          </a:r>
          <a:r>
            <a:rPr lang="nl-NL" sz="1900" kern="1200" dirty="0"/>
            <a:t>: kennis delen, inspireren en verbinden</a:t>
          </a:r>
          <a:endParaRPr lang="en-US" sz="1900" kern="1200" dirty="0"/>
        </a:p>
      </dsp:txBody>
      <dsp:txXfrm>
        <a:off x="1337397" y="2284"/>
        <a:ext cx="4926242" cy="1157919"/>
      </dsp:txXfrm>
    </dsp:sp>
    <dsp:sp modelId="{EBDF95E1-F32B-4F0F-9314-6D05E4954168}">
      <dsp:nvSpPr>
        <dsp:cNvPr id="0" name=""/>
        <dsp:cNvSpPr/>
      </dsp:nvSpPr>
      <dsp:spPr>
        <a:xfrm>
          <a:off x="0" y="1449684"/>
          <a:ext cx="6263640" cy="1157919"/>
        </a:xfrm>
        <a:prstGeom prst="roundRect">
          <a:avLst>
            <a:gd name="adj" fmla="val 10000"/>
          </a:avLst>
        </a:prstGeom>
        <a:solidFill>
          <a:srgbClr val="81C0B7"/>
        </a:solidFill>
        <a:ln>
          <a:solidFill>
            <a:srgbClr val="81C0B7"/>
          </a:solidFill>
        </a:ln>
        <a:effectLst/>
      </dsp:spPr>
      <dsp:style>
        <a:lnRef idx="0">
          <a:scrgbClr r="0" g="0" b="0"/>
        </a:lnRef>
        <a:fillRef idx="1">
          <a:scrgbClr r="0" g="0" b="0"/>
        </a:fillRef>
        <a:effectRef idx="0">
          <a:scrgbClr r="0" g="0" b="0"/>
        </a:effectRef>
        <a:fontRef idx="minor"/>
      </dsp:style>
    </dsp:sp>
    <dsp:sp modelId="{E538F664-063E-4546-80D8-97F226B6C6E3}">
      <dsp:nvSpPr>
        <dsp:cNvPr id="0" name=""/>
        <dsp:cNvSpPr/>
      </dsp:nvSpPr>
      <dsp:spPr>
        <a:xfrm>
          <a:off x="350270" y="1710216"/>
          <a:ext cx="636855" cy="6368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B2F2D5-2227-4C12-B063-22EAB8059634}">
      <dsp:nvSpPr>
        <dsp:cNvPr id="0" name=""/>
        <dsp:cNvSpPr/>
      </dsp:nvSpPr>
      <dsp:spPr>
        <a:xfrm>
          <a:off x="1337397" y="1449684"/>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844550">
            <a:lnSpc>
              <a:spcPct val="100000"/>
            </a:lnSpc>
            <a:spcBef>
              <a:spcPct val="0"/>
            </a:spcBef>
            <a:spcAft>
              <a:spcPct val="35000"/>
            </a:spcAft>
            <a:buNone/>
          </a:pPr>
          <a:r>
            <a:rPr lang="nl-NL" sz="1900" b="1" kern="1200"/>
            <a:t>Programma: </a:t>
          </a:r>
          <a:r>
            <a:rPr lang="nl-NL" sz="1900" kern="1200"/>
            <a:t>zowel medisch-inhoudelijke verdieping als psychosociale thema’s </a:t>
          </a:r>
          <a:endParaRPr lang="en-US" sz="1900" kern="1200"/>
        </a:p>
      </dsp:txBody>
      <dsp:txXfrm>
        <a:off x="1337397" y="1449684"/>
        <a:ext cx="4926242" cy="1157919"/>
      </dsp:txXfrm>
    </dsp:sp>
    <dsp:sp modelId="{F8FB1047-37C4-4349-972D-1F76FB1400E4}">
      <dsp:nvSpPr>
        <dsp:cNvPr id="0" name=""/>
        <dsp:cNvSpPr/>
      </dsp:nvSpPr>
      <dsp:spPr>
        <a:xfrm>
          <a:off x="0" y="2897083"/>
          <a:ext cx="6263640" cy="1157919"/>
        </a:xfrm>
        <a:prstGeom prst="roundRect">
          <a:avLst>
            <a:gd name="adj" fmla="val 10000"/>
          </a:avLst>
        </a:prstGeom>
        <a:solidFill>
          <a:srgbClr val="81C0B7"/>
        </a:solidFill>
        <a:ln>
          <a:noFill/>
        </a:ln>
        <a:effectLst/>
      </dsp:spPr>
      <dsp:style>
        <a:lnRef idx="0">
          <a:scrgbClr r="0" g="0" b="0"/>
        </a:lnRef>
        <a:fillRef idx="1">
          <a:scrgbClr r="0" g="0" b="0"/>
        </a:fillRef>
        <a:effectRef idx="0">
          <a:scrgbClr r="0" g="0" b="0"/>
        </a:effectRef>
        <a:fontRef idx="minor"/>
      </dsp:style>
    </dsp:sp>
    <dsp:sp modelId="{0F0F7680-3015-4E26-A573-367C2B1BDAEB}">
      <dsp:nvSpPr>
        <dsp:cNvPr id="0" name=""/>
        <dsp:cNvSpPr/>
      </dsp:nvSpPr>
      <dsp:spPr>
        <a:xfrm>
          <a:off x="350270" y="3157615"/>
          <a:ext cx="636855" cy="6368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658610-D635-467E-9010-D94BCE6E38FB}">
      <dsp:nvSpPr>
        <dsp:cNvPr id="0" name=""/>
        <dsp:cNvSpPr/>
      </dsp:nvSpPr>
      <dsp:spPr>
        <a:xfrm>
          <a:off x="1337397" y="2897083"/>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844550">
            <a:lnSpc>
              <a:spcPct val="100000"/>
            </a:lnSpc>
            <a:spcBef>
              <a:spcPct val="0"/>
            </a:spcBef>
            <a:spcAft>
              <a:spcPct val="35000"/>
            </a:spcAft>
            <a:buNone/>
          </a:pPr>
          <a:r>
            <a:rPr lang="nl-NL" sz="1900" kern="1200" dirty="0"/>
            <a:t>Programma zorgvuldig samengesteld en voorbereid door </a:t>
          </a:r>
          <a:r>
            <a:rPr lang="nl-NL" sz="1900" b="1" kern="1200" dirty="0"/>
            <a:t>Karin van Hamersveld</a:t>
          </a:r>
          <a:r>
            <a:rPr lang="nl-NL" sz="1900" kern="1200" dirty="0"/>
            <a:t>, </a:t>
          </a:r>
          <a:r>
            <a:rPr lang="nl-NL" sz="1900" b="1" kern="1200" dirty="0"/>
            <a:t>Leonie Bisschop, Fiona Bart</a:t>
          </a:r>
          <a:r>
            <a:rPr lang="nl-NL" sz="1900" kern="1200" dirty="0"/>
            <a:t> en </a:t>
          </a:r>
          <a:r>
            <a:rPr lang="nl-NL" sz="1900" b="1" kern="1200" dirty="0"/>
            <a:t>Ilse Peters</a:t>
          </a:r>
          <a:endParaRPr lang="en-US" sz="1900" kern="1200" dirty="0"/>
        </a:p>
      </dsp:txBody>
      <dsp:txXfrm>
        <a:off x="1337397" y="2897083"/>
        <a:ext cx="4926242" cy="1157919"/>
      </dsp:txXfrm>
    </dsp:sp>
    <dsp:sp modelId="{88B23512-E66C-424C-9B7D-8A763FDF868D}">
      <dsp:nvSpPr>
        <dsp:cNvPr id="0" name=""/>
        <dsp:cNvSpPr/>
      </dsp:nvSpPr>
      <dsp:spPr>
        <a:xfrm>
          <a:off x="0" y="4344483"/>
          <a:ext cx="6263640" cy="1157919"/>
        </a:xfrm>
        <a:prstGeom prst="roundRect">
          <a:avLst>
            <a:gd name="adj" fmla="val 10000"/>
          </a:avLst>
        </a:prstGeom>
        <a:solidFill>
          <a:srgbClr val="81C0B7"/>
        </a:solidFill>
        <a:ln>
          <a:noFill/>
        </a:ln>
        <a:effectLst/>
      </dsp:spPr>
      <dsp:style>
        <a:lnRef idx="0">
          <a:scrgbClr r="0" g="0" b="0"/>
        </a:lnRef>
        <a:fillRef idx="1">
          <a:scrgbClr r="0" g="0" b="0"/>
        </a:fillRef>
        <a:effectRef idx="0">
          <a:scrgbClr r="0" g="0" b="0"/>
        </a:effectRef>
        <a:fontRef idx="minor"/>
      </dsp:style>
    </dsp:sp>
    <dsp:sp modelId="{B376656F-4ECF-4714-BAB6-73C4DCB58FFD}">
      <dsp:nvSpPr>
        <dsp:cNvPr id="0" name=""/>
        <dsp:cNvSpPr/>
      </dsp:nvSpPr>
      <dsp:spPr>
        <a:xfrm>
          <a:off x="350270" y="4605015"/>
          <a:ext cx="636855" cy="6368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39C318-F2E3-437E-8368-4F14486535C0}">
      <dsp:nvSpPr>
        <dsp:cNvPr id="0" name=""/>
        <dsp:cNvSpPr/>
      </dsp:nvSpPr>
      <dsp:spPr>
        <a:xfrm>
          <a:off x="1337397" y="4344483"/>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844550">
            <a:lnSpc>
              <a:spcPct val="100000"/>
            </a:lnSpc>
            <a:spcBef>
              <a:spcPct val="0"/>
            </a:spcBef>
            <a:spcAft>
              <a:spcPct val="35000"/>
            </a:spcAft>
            <a:buNone/>
          </a:pPr>
          <a:r>
            <a:rPr lang="nl-NL" sz="1900" kern="1200"/>
            <a:t>In ons welkomstwoord een korte </a:t>
          </a:r>
          <a:r>
            <a:rPr lang="nl-NL" sz="1900" b="1" kern="1200"/>
            <a:t>terug- &amp; vooruitblik </a:t>
          </a:r>
          <a:r>
            <a:rPr lang="nl-NL" sz="1900" kern="1200"/>
            <a:t>op de huisartsenzorg</a:t>
          </a:r>
          <a:endParaRPr lang="en-US" sz="1900" kern="1200"/>
        </a:p>
      </dsp:txBody>
      <dsp:txXfrm>
        <a:off x="1337397" y="4344483"/>
        <a:ext cx="4926242" cy="11579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9EA6C4-C66F-4AC9-BD49-227CD8B1D062}" type="datetimeFigureOut">
              <a:rPr lang="nl-NL" smtClean="0"/>
              <a:t>13-11-2025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0F59E-2FF1-4865-BD73-31EB1BA602A2}" type="slidenum">
              <a:rPr lang="nl-NL" smtClean="0"/>
              <a:t>‹nr.›</a:t>
            </a:fld>
            <a:endParaRPr lang="nl-NL"/>
          </a:p>
        </p:txBody>
      </p:sp>
    </p:spTree>
    <p:extLst>
      <p:ext uri="{BB962C8B-B14F-4D97-AF65-F5344CB8AC3E}">
        <p14:creationId xmlns:p14="http://schemas.microsoft.com/office/powerpoint/2010/main" val="139514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Door Mirelle </a:t>
            </a:r>
          </a:p>
        </p:txBody>
      </p:sp>
      <p:sp>
        <p:nvSpPr>
          <p:cNvPr id="4" name="Tijdelijke aanduiding voor dianummer 3"/>
          <p:cNvSpPr>
            <a:spLocks noGrp="1"/>
          </p:cNvSpPr>
          <p:nvPr>
            <p:ph type="sldNum" sz="quarter" idx="5"/>
          </p:nvPr>
        </p:nvSpPr>
        <p:spPr/>
        <p:txBody>
          <a:bodyPr/>
          <a:lstStyle/>
          <a:p>
            <a:fld id="{44C0F59E-2FF1-4865-BD73-31EB1BA602A2}" type="slidenum">
              <a:rPr lang="nl-NL" smtClean="0"/>
              <a:t>1</a:t>
            </a:fld>
            <a:endParaRPr lang="nl-NL" dirty="0"/>
          </a:p>
        </p:txBody>
      </p:sp>
    </p:spTree>
    <p:extLst>
      <p:ext uri="{BB962C8B-B14F-4D97-AF65-F5344CB8AC3E}">
        <p14:creationId xmlns:p14="http://schemas.microsoft.com/office/powerpoint/2010/main" val="601007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8DDAD-D07F-E8D4-6C27-AB39989B5C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B71796-D379-746C-6E60-9D01648D347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80F7F12-7F29-1791-9E51-008E785F72AB}"/>
              </a:ext>
            </a:extLst>
          </p:cNvPr>
          <p:cNvSpPr>
            <a:spLocks noGrp="1"/>
          </p:cNvSpPr>
          <p:nvPr>
            <p:ph type="body" idx="1"/>
          </p:nvPr>
        </p:nvSpPr>
        <p:spPr/>
        <p:txBody>
          <a:bodyPr/>
          <a:lstStyle/>
          <a:p>
            <a:r>
              <a:rPr lang="nl-NL" dirty="0"/>
              <a:t>Door Mirelle</a:t>
            </a:r>
            <a:endParaRPr lang="en-US" dirty="0"/>
          </a:p>
        </p:txBody>
      </p:sp>
      <p:sp>
        <p:nvSpPr>
          <p:cNvPr id="4" name="Tijdelijke aanduiding voor dianummer 3">
            <a:extLst>
              <a:ext uri="{FF2B5EF4-FFF2-40B4-BE49-F238E27FC236}">
                <a16:creationId xmlns:a16="http://schemas.microsoft.com/office/drawing/2014/main" id="{A9D18858-6053-CE95-4A2B-B139014F6758}"/>
              </a:ext>
            </a:extLst>
          </p:cNvPr>
          <p:cNvSpPr>
            <a:spLocks noGrp="1"/>
          </p:cNvSpPr>
          <p:nvPr>
            <p:ph type="sldNum" sz="quarter" idx="5"/>
          </p:nvPr>
        </p:nvSpPr>
        <p:spPr/>
        <p:txBody>
          <a:bodyPr/>
          <a:lstStyle/>
          <a:p>
            <a:fld id="{44C0F59E-2FF1-4865-BD73-31EB1BA602A2}" type="slidenum">
              <a:rPr lang="nl-NL" smtClean="0"/>
              <a:t>2</a:t>
            </a:fld>
            <a:endParaRPr lang="nl-NL" dirty="0"/>
          </a:p>
        </p:txBody>
      </p:sp>
    </p:spTree>
    <p:extLst>
      <p:ext uri="{BB962C8B-B14F-4D97-AF65-F5344CB8AC3E}">
        <p14:creationId xmlns:p14="http://schemas.microsoft.com/office/powerpoint/2010/main" val="971321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Mirelle</a:t>
            </a:r>
          </a:p>
        </p:txBody>
      </p:sp>
      <p:sp>
        <p:nvSpPr>
          <p:cNvPr id="4" name="Tijdelijke aanduiding voor dianummer 3"/>
          <p:cNvSpPr>
            <a:spLocks noGrp="1"/>
          </p:cNvSpPr>
          <p:nvPr>
            <p:ph type="sldNum" sz="quarter" idx="5"/>
          </p:nvPr>
        </p:nvSpPr>
        <p:spPr/>
        <p:txBody>
          <a:bodyPr/>
          <a:lstStyle/>
          <a:p>
            <a:fld id="{44C0F59E-2FF1-4865-BD73-31EB1BA602A2}" type="slidenum">
              <a:rPr lang="nl-NL" smtClean="0"/>
              <a:t>3</a:t>
            </a:fld>
            <a:endParaRPr lang="nl-NL"/>
          </a:p>
        </p:txBody>
      </p:sp>
    </p:spTree>
    <p:extLst>
      <p:ext uri="{BB962C8B-B14F-4D97-AF65-F5344CB8AC3E}">
        <p14:creationId xmlns:p14="http://schemas.microsoft.com/office/powerpoint/2010/main" val="53783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53F4-AE63-E65B-3F6F-7F7C0ACE7E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9C830B0-C5E1-A05F-D371-4AD9AA6C02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DF9CF1-E4A8-F000-CFD5-20DD24724B1F}"/>
              </a:ext>
            </a:extLst>
          </p:cNvPr>
          <p:cNvSpPr>
            <a:spLocks noGrp="1"/>
          </p:cNvSpPr>
          <p:nvPr>
            <p:ph type="body" idx="1"/>
          </p:nvPr>
        </p:nvSpPr>
        <p:spPr/>
        <p:txBody>
          <a:bodyPr/>
          <a:lstStyle/>
          <a:p>
            <a:r>
              <a:rPr lang="nl-NL" dirty="0"/>
              <a:t>Door Mirelle</a:t>
            </a:r>
          </a:p>
        </p:txBody>
      </p:sp>
      <p:sp>
        <p:nvSpPr>
          <p:cNvPr id="4" name="Tijdelijke aanduiding voor dianummer 3">
            <a:extLst>
              <a:ext uri="{FF2B5EF4-FFF2-40B4-BE49-F238E27FC236}">
                <a16:creationId xmlns:a16="http://schemas.microsoft.com/office/drawing/2014/main" id="{A816CF86-952E-7FAD-5CBD-4BA62322CB16}"/>
              </a:ext>
            </a:extLst>
          </p:cNvPr>
          <p:cNvSpPr>
            <a:spLocks noGrp="1"/>
          </p:cNvSpPr>
          <p:nvPr>
            <p:ph type="sldNum" sz="quarter" idx="5"/>
          </p:nvPr>
        </p:nvSpPr>
        <p:spPr/>
        <p:txBody>
          <a:bodyPr/>
          <a:lstStyle/>
          <a:p>
            <a:fld id="{44C0F59E-2FF1-4865-BD73-31EB1BA602A2}" type="slidenum">
              <a:rPr lang="nl-NL" smtClean="0"/>
              <a:t>4</a:t>
            </a:fld>
            <a:endParaRPr lang="nl-NL"/>
          </a:p>
        </p:txBody>
      </p:sp>
    </p:spTree>
    <p:extLst>
      <p:ext uri="{BB962C8B-B14F-4D97-AF65-F5344CB8AC3E}">
        <p14:creationId xmlns:p14="http://schemas.microsoft.com/office/powerpoint/2010/main" val="123592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Mirelle </a:t>
            </a:r>
          </a:p>
          <a:p>
            <a:r>
              <a:rPr lang="nl-NL" dirty="0"/>
              <a:t>Dit zijn de aantallen met peildatum 1 januari 2025, patiënten die hebben deelgenomen over heel 2024. </a:t>
            </a:r>
          </a:p>
        </p:txBody>
      </p:sp>
      <p:sp>
        <p:nvSpPr>
          <p:cNvPr id="4" name="Tijdelijke aanduiding voor dianummer 3"/>
          <p:cNvSpPr>
            <a:spLocks noGrp="1"/>
          </p:cNvSpPr>
          <p:nvPr>
            <p:ph type="sldNum" sz="quarter" idx="5"/>
          </p:nvPr>
        </p:nvSpPr>
        <p:spPr/>
        <p:txBody>
          <a:bodyPr/>
          <a:lstStyle/>
          <a:p>
            <a:fld id="{44C0F59E-2FF1-4865-BD73-31EB1BA602A2}" type="slidenum">
              <a:rPr lang="nl-NL" smtClean="0"/>
              <a:t>5</a:t>
            </a:fld>
            <a:endParaRPr lang="nl-NL"/>
          </a:p>
        </p:txBody>
      </p:sp>
    </p:spTree>
    <p:extLst>
      <p:ext uri="{BB962C8B-B14F-4D97-AF65-F5344CB8AC3E}">
        <p14:creationId xmlns:p14="http://schemas.microsoft.com/office/powerpoint/2010/main" val="4209794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A26D5-2A8F-A2AB-8206-9B5DBE06B6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F31551-32E7-8E6A-EB74-207F5BABCB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0E4698-FC19-88FA-D925-161354B4D62D}"/>
              </a:ext>
            </a:extLst>
          </p:cNvPr>
          <p:cNvSpPr>
            <a:spLocks noGrp="1"/>
          </p:cNvSpPr>
          <p:nvPr>
            <p:ph type="body" idx="1"/>
          </p:nvPr>
        </p:nvSpPr>
        <p:spPr/>
        <p:txBody>
          <a:bodyPr/>
          <a:lstStyle/>
          <a:p>
            <a:r>
              <a:rPr lang="nl-NL" dirty="0"/>
              <a:t>Dit zijn de aantallen met peildatum 1 januari 2025, patiënten die hebben deelgenomen over heel 2024. </a:t>
            </a:r>
          </a:p>
        </p:txBody>
      </p:sp>
      <p:sp>
        <p:nvSpPr>
          <p:cNvPr id="4" name="Tijdelijke aanduiding voor dianummer 3">
            <a:extLst>
              <a:ext uri="{FF2B5EF4-FFF2-40B4-BE49-F238E27FC236}">
                <a16:creationId xmlns:a16="http://schemas.microsoft.com/office/drawing/2014/main" id="{5B3C25A7-CA9D-D114-1DEB-57B6EAB01E0D}"/>
              </a:ext>
            </a:extLst>
          </p:cNvPr>
          <p:cNvSpPr>
            <a:spLocks noGrp="1"/>
          </p:cNvSpPr>
          <p:nvPr>
            <p:ph type="sldNum" sz="quarter" idx="5"/>
          </p:nvPr>
        </p:nvSpPr>
        <p:spPr/>
        <p:txBody>
          <a:bodyPr/>
          <a:lstStyle/>
          <a:p>
            <a:fld id="{44C0F59E-2FF1-4865-BD73-31EB1BA602A2}" type="slidenum">
              <a:rPr lang="nl-NL" smtClean="0"/>
              <a:t>6</a:t>
            </a:fld>
            <a:endParaRPr lang="nl-NL"/>
          </a:p>
        </p:txBody>
      </p:sp>
    </p:spTree>
    <p:extLst>
      <p:ext uri="{BB962C8B-B14F-4D97-AF65-F5344CB8AC3E}">
        <p14:creationId xmlns:p14="http://schemas.microsoft.com/office/powerpoint/2010/main" val="1217495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b="1" noProof="0" dirty="0"/>
              <a:t>DM: </a:t>
            </a:r>
            <a:r>
              <a:rPr lang="nl-NL" sz="1200" noProof="0" dirty="0"/>
              <a:t>Alle patiënten van 18 jaar of ouder met DM type 2, met hoofdbehandelaar huisarts die een registratie Deelname Ketenzorg 'ja' hebben en registratie HbA1c &lt;18 mnd.</a:t>
            </a:r>
          </a:p>
          <a:p>
            <a:pPr marL="0" indent="0">
              <a:buNone/>
            </a:pPr>
            <a:r>
              <a:rPr lang="nl-NL" sz="1200" b="1" noProof="0" dirty="0"/>
              <a:t>COPD</a:t>
            </a:r>
            <a:r>
              <a:rPr lang="nl-NL" sz="1200" noProof="0" dirty="0"/>
              <a:t>: Alle COPD patiënten met hoofdbehandelaar huisarts die een registratie Deelname Ketenzorg 'ja' hebben en registratie CCQ &lt;18 mnd. </a:t>
            </a:r>
            <a:endParaRPr lang="nl-NL" sz="1200" dirty="0"/>
          </a:p>
          <a:p>
            <a:pPr marL="0" indent="0">
              <a:buNone/>
            </a:pPr>
            <a:r>
              <a:rPr lang="nl-NL" sz="1200" b="1" noProof="0" dirty="0"/>
              <a:t>HVZ: </a:t>
            </a:r>
            <a:r>
              <a:rPr lang="nl-NL" sz="1200" noProof="0" dirty="0"/>
              <a:t>Alle patiënten van 18 jaar of ouder met een doorgemaakte HVZ episode met hoofdbehandelaar huisarts, die geen DM type 2 hebben en een registratie Deelname ketenzorg 'ja' hebben, en registratie bloeddruk en </a:t>
            </a:r>
            <a:r>
              <a:rPr lang="nl-NL" sz="1200" noProof="0" dirty="0" err="1"/>
              <a:t>eGFR</a:t>
            </a:r>
            <a:r>
              <a:rPr lang="nl-NL" sz="1200" noProof="0" dirty="0"/>
              <a:t> &lt;18 mnd.</a:t>
            </a:r>
          </a:p>
          <a:p>
            <a:pPr marL="0" indent="0">
              <a:buNone/>
            </a:pPr>
            <a:r>
              <a:rPr lang="nl-NL" sz="1200" b="1" noProof="0" dirty="0"/>
              <a:t>VVR: </a:t>
            </a:r>
            <a:r>
              <a:rPr lang="nl-NL" sz="1200" noProof="0" dirty="0"/>
              <a:t>Alle patiënten van 18 jaar of ouder met hypertensie of hypercholesterolemie en met medicatie in het afgelopen jaar of patiënten met ernstige of matige chronische nierschade, of patiënten met geregistreerd hoog risico volgens richtlijn 2024, met hoofdbehandelaar huisarts die nog geen HVZ en DM type 2 hebben en een registratie Deelname ketenzorg 'ja' hebben, en registratie bloeddruk en </a:t>
            </a:r>
            <a:r>
              <a:rPr lang="nl-NL" sz="1200" noProof="0" dirty="0" err="1"/>
              <a:t>eGFR</a:t>
            </a:r>
            <a:r>
              <a:rPr lang="nl-NL" sz="1200" noProof="0" dirty="0"/>
              <a:t> &lt;18 </a:t>
            </a:r>
            <a:r>
              <a:rPr lang="nl-NL" sz="1200" noProof="0" dirty="0" err="1"/>
              <a:t>mnd</a:t>
            </a:r>
            <a:r>
              <a:rPr lang="nl-NL" sz="1200" noProof="0" dirty="0"/>
              <a:t> en indien jonger dan 80 jaar, een hoog risico op HVZ volgens CVRM richtlijn 2024 of een (zeer) hoog risico op HVZ volgens CVRM richtlijn 2019 hebben.</a:t>
            </a:r>
            <a:endParaRPr lang="nl-NL" sz="1200" dirty="0"/>
          </a:p>
          <a:p>
            <a:endParaRPr lang="nl-NL" dirty="0"/>
          </a:p>
        </p:txBody>
      </p:sp>
      <p:sp>
        <p:nvSpPr>
          <p:cNvPr id="4" name="Tijdelijke aanduiding voor dianummer 3"/>
          <p:cNvSpPr>
            <a:spLocks noGrp="1"/>
          </p:cNvSpPr>
          <p:nvPr>
            <p:ph type="sldNum" sz="quarter" idx="5"/>
          </p:nvPr>
        </p:nvSpPr>
        <p:spPr/>
        <p:txBody>
          <a:bodyPr/>
          <a:lstStyle/>
          <a:p>
            <a:fld id="{44C0F59E-2FF1-4865-BD73-31EB1BA602A2}" type="slidenum">
              <a:rPr lang="nl-NL" smtClean="0"/>
              <a:t>7</a:t>
            </a:fld>
            <a:endParaRPr lang="nl-NL"/>
          </a:p>
        </p:txBody>
      </p:sp>
    </p:spTree>
    <p:extLst>
      <p:ext uri="{BB962C8B-B14F-4D97-AF65-F5344CB8AC3E}">
        <p14:creationId xmlns:p14="http://schemas.microsoft.com/office/powerpoint/2010/main" val="3596420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79C03-0BFB-0890-BEFE-4E0B512B2CF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164CCE8-8C4D-E370-6852-9753DFA8C3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9CDCA10-A00B-57CA-86FA-BD59EB55A0C0}"/>
              </a:ext>
            </a:extLst>
          </p:cNvPr>
          <p:cNvSpPr>
            <a:spLocks noGrp="1"/>
          </p:cNvSpPr>
          <p:nvPr>
            <p:ph type="body" idx="1"/>
          </p:nvPr>
        </p:nvSpPr>
        <p:spPr/>
        <p:txBody>
          <a:bodyPr/>
          <a:lstStyle/>
          <a:p>
            <a:r>
              <a:rPr lang="en-US" dirty="0"/>
              <a:t>René </a:t>
            </a:r>
            <a:r>
              <a:rPr lang="en-US" dirty="0" err="1"/>
              <a:t>vanaf</a:t>
            </a:r>
            <a:r>
              <a:rPr lang="en-US" dirty="0"/>
              <a:t> </a:t>
            </a:r>
            <a:r>
              <a:rPr lang="en-US" dirty="0" err="1"/>
              <a:t>hier</a:t>
            </a:r>
            <a:r>
              <a:rPr lang="en-US" dirty="0"/>
              <a:t> tot </a:t>
            </a:r>
            <a:r>
              <a:rPr lang="en-US" dirty="0" err="1"/>
              <a:t>sprekers</a:t>
            </a:r>
            <a:endParaRPr lang="en-US" dirty="0"/>
          </a:p>
        </p:txBody>
      </p:sp>
      <p:sp>
        <p:nvSpPr>
          <p:cNvPr id="4" name="Tijdelijke aanduiding voor dianummer 3">
            <a:extLst>
              <a:ext uri="{FF2B5EF4-FFF2-40B4-BE49-F238E27FC236}">
                <a16:creationId xmlns:a16="http://schemas.microsoft.com/office/drawing/2014/main" id="{1B79605C-0A25-1E00-1F8D-7A8EFB67A0E5}"/>
              </a:ext>
            </a:extLst>
          </p:cNvPr>
          <p:cNvSpPr>
            <a:spLocks noGrp="1"/>
          </p:cNvSpPr>
          <p:nvPr>
            <p:ph type="sldNum" sz="quarter" idx="5"/>
          </p:nvPr>
        </p:nvSpPr>
        <p:spPr/>
        <p:txBody>
          <a:bodyPr/>
          <a:lstStyle/>
          <a:p>
            <a:fld id="{44C0F59E-2FF1-4865-BD73-31EB1BA602A2}" type="slidenum">
              <a:rPr lang="nl-NL" smtClean="0"/>
              <a:t>8</a:t>
            </a:fld>
            <a:endParaRPr lang="nl-NL"/>
          </a:p>
        </p:txBody>
      </p:sp>
    </p:spTree>
    <p:extLst>
      <p:ext uri="{BB962C8B-B14F-4D97-AF65-F5344CB8AC3E}">
        <p14:creationId xmlns:p14="http://schemas.microsoft.com/office/powerpoint/2010/main" val="2455040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F1C00-0039-20AF-E663-41D0AA7316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8EC8FE-AA60-7323-FB90-42CBCC5817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38CF47-DAA7-1D27-FB77-214B7FBF8BCF}"/>
              </a:ext>
            </a:extLst>
          </p:cNvPr>
          <p:cNvSpPr>
            <a:spLocks noGrp="1"/>
          </p:cNvSpPr>
          <p:nvPr>
            <p:ph type="body" idx="1"/>
          </p:nvPr>
        </p:nvSpPr>
        <p:spPr/>
        <p:txBody>
          <a:bodyPr/>
          <a:lstStyle/>
          <a:p>
            <a:r>
              <a:rPr lang="en-US" dirty="0"/>
              <a:t>René + Mirelle </a:t>
            </a:r>
            <a:r>
              <a:rPr lang="en-US" dirty="0" err="1"/>
              <a:t>vult</a:t>
            </a:r>
            <a:r>
              <a:rPr lang="en-US" dirty="0"/>
              <a:t> </a:t>
            </a:r>
            <a:r>
              <a:rPr lang="en-US" dirty="0" err="1"/>
              <a:t>aan</a:t>
            </a:r>
            <a:r>
              <a:rPr lang="en-US" dirty="0"/>
              <a:t> </a:t>
            </a:r>
            <a:r>
              <a:rPr lang="en-US" dirty="0" err="1"/>
              <a:t>indien</a:t>
            </a:r>
            <a:r>
              <a:rPr lang="en-US" dirty="0"/>
              <a:t> </a:t>
            </a:r>
            <a:r>
              <a:rPr lang="en-US" dirty="0" err="1"/>
              <a:t>nodig</a:t>
            </a:r>
            <a:endParaRPr lang="en-US" dirty="0"/>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We zetten de komende jaren extra in op digitalisering binnen de chronische zorg. </a:t>
            </a:r>
          </a:p>
          <a:p>
            <a:r>
              <a:rPr lang="nl-NL" sz="1200" b="0" i="0" kern="1200" dirty="0">
                <a:solidFill>
                  <a:schemeClr val="tx1"/>
                </a:solidFill>
                <a:effectLst/>
                <a:latin typeface="+mn-lt"/>
                <a:ea typeface="+mn-ea"/>
                <a:cs typeface="+mn-cs"/>
              </a:rPr>
              <a:t>De belangrijkste speerpunten: </a:t>
            </a:r>
          </a:p>
          <a:p>
            <a:pPr marL="228600" indent="-228600">
              <a:buAutoNum type="arabicParenR"/>
            </a:pPr>
            <a:r>
              <a:rPr lang="nl-NL" sz="1200" b="0" i="0" kern="1200" dirty="0">
                <a:solidFill>
                  <a:schemeClr val="tx1"/>
                </a:solidFill>
                <a:effectLst/>
                <a:latin typeface="+mn-lt"/>
                <a:ea typeface="+mn-ea"/>
                <a:cs typeface="+mn-cs"/>
              </a:rPr>
              <a:t>Digitale vaardigheden versterken: Praktijken krijgen ondersteuning en scholing over digitale ontwikkelingen, via praktijkbezoeken en gerichte trainingen. </a:t>
            </a:r>
          </a:p>
          <a:p>
            <a:pPr marL="228600" indent="-228600">
              <a:buAutoNum type="arabicParenR"/>
            </a:pPr>
            <a:r>
              <a:rPr lang="nl-NL" sz="1200" b="0" i="0" kern="1200" dirty="0">
                <a:solidFill>
                  <a:schemeClr val="tx1"/>
                </a:solidFill>
                <a:effectLst/>
                <a:latin typeface="+mn-lt"/>
                <a:ea typeface="+mn-ea"/>
                <a:cs typeface="+mn-cs"/>
              </a:rPr>
              <a:t>Zelfmetingen uitbreiden: Digitale zelfmetingen worden mogelijk voor alle ketenzorgprogramma’s (COPD, CVRM, DM). </a:t>
            </a:r>
          </a:p>
          <a:p>
            <a:pPr marL="228600" indent="-228600">
              <a:buAutoNum type="arabicParenR"/>
            </a:pPr>
            <a:r>
              <a:rPr lang="nl-NL" sz="1200" b="0" i="0" kern="1200" dirty="0">
                <a:solidFill>
                  <a:schemeClr val="tx1"/>
                </a:solidFill>
                <a:effectLst/>
                <a:latin typeface="+mn-lt"/>
                <a:ea typeface="+mn-ea"/>
                <a:cs typeface="+mn-cs"/>
              </a:rPr>
              <a:t>Voorbereiden op monitoring: We treffen voorbereidingen voor regionale samenwerking op het gebied van telemonitoring. </a:t>
            </a:r>
          </a:p>
          <a:p>
            <a:pPr marL="228600" indent="-228600">
              <a:buAutoNum type="arabicParenR"/>
            </a:pPr>
            <a:r>
              <a:rPr lang="nl-NL" sz="1200" b="0" i="0" kern="1200" dirty="0">
                <a:solidFill>
                  <a:schemeClr val="tx1"/>
                </a:solidFill>
                <a:effectLst/>
                <a:latin typeface="+mn-lt"/>
                <a:ea typeface="+mn-ea"/>
                <a:cs typeface="+mn-cs"/>
              </a:rPr>
              <a:t>Zorgpaden digitaliseren: Zorgpaden worden (her)ontwikkeld zodat processen zoals werklijsten, signalering van afwijkende waarden en het uitzetten van vragenlijsten en metingen richting patiënten, zoveel mogelijk geautomatiseerd verlopen. </a:t>
            </a:r>
          </a:p>
          <a:p>
            <a:pPr marL="0" indent="0">
              <a:buNone/>
            </a:pPr>
            <a:endParaRPr lang="nl-NL" sz="1200" b="0" i="0" kern="1200" dirty="0">
              <a:solidFill>
                <a:schemeClr val="tx1"/>
              </a:solidFill>
              <a:effectLst/>
              <a:latin typeface="+mn-lt"/>
              <a:ea typeface="+mn-ea"/>
              <a:cs typeface="+mn-cs"/>
            </a:endParaRPr>
          </a:p>
          <a:p>
            <a:pPr marL="0" indent="0">
              <a:buNone/>
            </a:pPr>
            <a:r>
              <a:rPr lang="nl-NL" sz="1200" b="0" i="0" kern="1200" dirty="0">
                <a:solidFill>
                  <a:schemeClr val="tx1"/>
                </a:solidFill>
                <a:effectLst/>
                <a:latin typeface="+mn-lt"/>
                <a:ea typeface="+mn-ea"/>
                <a:cs typeface="+mn-cs"/>
              </a:rPr>
              <a:t>Doel: meer regie voor patiënt en praktijk, minder administratieve druk en toekomstbestendige zorg.</a:t>
            </a:r>
            <a:endParaRPr lang="en-US" dirty="0"/>
          </a:p>
        </p:txBody>
      </p:sp>
      <p:sp>
        <p:nvSpPr>
          <p:cNvPr id="4" name="Tijdelijke aanduiding voor dianummer 3">
            <a:extLst>
              <a:ext uri="{FF2B5EF4-FFF2-40B4-BE49-F238E27FC236}">
                <a16:creationId xmlns:a16="http://schemas.microsoft.com/office/drawing/2014/main" id="{EB281745-6A94-66B7-F7E8-7596BEF0DD31}"/>
              </a:ext>
            </a:extLst>
          </p:cNvPr>
          <p:cNvSpPr>
            <a:spLocks noGrp="1"/>
          </p:cNvSpPr>
          <p:nvPr>
            <p:ph type="sldNum" sz="quarter" idx="5"/>
          </p:nvPr>
        </p:nvSpPr>
        <p:spPr/>
        <p:txBody>
          <a:bodyPr/>
          <a:lstStyle/>
          <a:p>
            <a:fld id="{44C0F59E-2FF1-4865-BD73-31EB1BA602A2}" type="slidenum">
              <a:rPr lang="nl-NL" smtClean="0"/>
              <a:t>9</a:t>
            </a:fld>
            <a:endParaRPr lang="nl-NL"/>
          </a:p>
        </p:txBody>
      </p:sp>
    </p:spTree>
    <p:extLst>
      <p:ext uri="{BB962C8B-B14F-4D97-AF65-F5344CB8AC3E}">
        <p14:creationId xmlns:p14="http://schemas.microsoft.com/office/powerpoint/2010/main" val="1450782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BF518-E8CF-4FE8-9FB5-662BC9C8D4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AB4C9CA-E902-4012-9619-4D4D86E6CF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3BFFFA-F79B-35AA-FD00-1A6F86B4F9CF}"/>
              </a:ext>
            </a:extLst>
          </p:cNvPr>
          <p:cNvSpPr>
            <a:spLocks noGrp="1"/>
          </p:cNvSpPr>
          <p:nvPr>
            <p:ph type="body" idx="1"/>
          </p:nvPr>
        </p:nvSpPr>
        <p:spPr/>
        <p:txBody>
          <a:bodyPr/>
          <a:lstStyle/>
          <a:p>
            <a:r>
              <a:rPr lang="nl-NL" dirty="0"/>
              <a:t>René</a:t>
            </a:r>
          </a:p>
        </p:txBody>
      </p:sp>
      <p:sp>
        <p:nvSpPr>
          <p:cNvPr id="4" name="Tijdelijke aanduiding voor dianummer 3">
            <a:extLst>
              <a:ext uri="{FF2B5EF4-FFF2-40B4-BE49-F238E27FC236}">
                <a16:creationId xmlns:a16="http://schemas.microsoft.com/office/drawing/2014/main" id="{BD24C1E4-6ECC-6CD1-4DE9-27D634FB26C2}"/>
              </a:ext>
            </a:extLst>
          </p:cNvPr>
          <p:cNvSpPr>
            <a:spLocks noGrp="1"/>
          </p:cNvSpPr>
          <p:nvPr>
            <p:ph type="sldNum" sz="quarter" idx="5"/>
          </p:nvPr>
        </p:nvSpPr>
        <p:spPr/>
        <p:txBody>
          <a:bodyPr/>
          <a:lstStyle/>
          <a:p>
            <a:fld id="{44C0F59E-2FF1-4865-BD73-31EB1BA602A2}" type="slidenum">
              <a:rPr lang="nl-NL" smtClean="0"/>
              <a:t>10</a:t>
            </a:fld>
            <a:endParaRPr lang="nl-NL"/>
          </a:p>
        </p:txBody>
      </p:sp>
    </p:spTree>
    <p:extLst>
      <p:ext uri="{BB962C8B-B14F-4D97-AF65-F5344CB8AC3E}">
        <p14:creationId xmlns:p14="http://schemas.microsoft.com/office/powerpoint/2010/main" val="3793518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René</a:t>
            </a:r>
          </a:p>
        </p:txBody>
      </p:sp>
      <p:sp>
        <p:nvSpPr>
          <p:cNvPr id="4" name="Tijdelijke aanduiding voor dianummer 3"/>
          <p:cNvSpPr>
            <a:spLocks noGrp="1"/>
          </p:cNvSpPr>
          <p:nvPr>
            <p:ph type="sldNum" sz="quarter" idx="5"/>
          </p:nvPr>
        </p:nvSpPr>
        <p:spPr/>
        <p:txBody>
          <a:bodyPr/>
          <a:lstStyle/>
          <a:p>
            <a:fld id="{44C0F59E-2FF1-4865-BD73-31EB1BA602A2}" type="slidenum">
              <a:rPr lang="nl-NL" smtClean="0"/>
              <a:t>11</a:t>
            </a:fld>
            <a:endParaRPr lang="nl-NL"/>
          </a:p>
        </p:txBody>
      </p:sp>
    </p:spTree>
    <p:extLst>
      <p:ext uri="{BB962C8B-B14F-4D97-AF65-F5344CB8AC3E}">
        <p14:creationId xmlns:p14="http://schemas.microsoft.com/office/powerpoint/2010/main" val="42699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0B89-CD0A-3687-48B1-F9366C92CD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41B9A2-6E32-F064-BBA6-BCE965F98E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B89C4B-F0EF-BF8C-43D9-E5F808C03E7D}"/>
              </a:ext>
            </a:extLst>
          </p:cNvPr>
          <p:cNvSpPr>
            <a:spLocks noGrp="1"/>
          </p:cNvSpPr>
          <p:nvPr>
            <p:ph type="body" idx="1"/>
          </p:nvPr>
        </p:nvSpPr>
        <p:spPr/>
        <p:txBody>
          <a:bodyPr/>
          <a:lstStyle/>
          <a:p>
            <a:r>
              <a:rPr lang="nl-NL" dirty="0"/>
              <a:t>René </a:t>
            </a:r>
          </a:p>
          <a:p>
            <a:r>
              <a:rPr lang="nl-NL" dirty="0"/>
              <a:t>Sprekers uitdagen: hoe zorgen we ervoor dat we niet meer zorg gaan leveren? Gaat de zorgverlener nu meer of minder zorgverlener? </a:t>
            </a:r>
          </a:p>
          <a:p>
            <a:endParaRPr lang="nl-NL" dirty="0"/>
          </a:p>
          <a:p>
            <a:endParaRPr lang="nl-NL" dirty="0"/>
          </a:p>
          <a:p>
            <a:endParaRPr lang="en-US" dirty="0"/>
          </a:p>
        </p:txBody>
      </p:sp>
      <p:sp>
        <p:nvSpPr>
          <p:cNvPr id="4" name="Tijdelijke aanduiding voor dianummer 3">
            <a:extLst>
              <a:ext uri="{FF2B5EF4-FFF2-40B4-BE49-F238E27FC236}">
                <a16:creationId xmlns:a16="http://schemas.microsoft.com/office/drawing/2014/main" id="{ADDB60E9-986E-4FC8-D60E-C5988DA8CA7E}"/>
              </a:ext>
            </a:extLst>
          </p:cNvPr>
          <p:cNvSpPr>
            <a:spLocks noGrp="1"/>
          </p:cNvSpPr>
          <p:nvPr>
            <p:ph type="sldNum" sz="quarter" idx="5"/>
          </p:nvPr>
        </p:nvSpPr>
        <p:spPr/>
        <p:txBody>
          <a:bodyPr/>
          <a:lstStyle/>
          <a:p>
            <a:fld id="{44C0F59E-2FF1-4865-BD73-31EB1BA602A2}" type="slidenum">
              <a:rPr lang="nl-NL" smtClean="0"/>
              <a:t>12</a:t>
            </a:fld>
            <a:endParaRPr lang="nl-NL"/>
          </a:p>
        </p:txBody>
      </p:sp>
    </p:spTree>
    <p:extLst>
      <p:ext uri="{BB962C8B-B14F-4D97-AF65-F5344CB8AC3E}">
        <p14:creationId xmlns:p14="http://schemas.microsoft.com/office/powerpoint/2010/main" val="2641984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6F023-09BD-8128-9218-6945BC163F8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937160-5082-820E-6C2E-257B00F79FA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C3BABD2-B8D6-6EB9-9D45-2E6EB256A421}"/>
              </a:ext>
            </a:extLst>
          </p:cNvPr>
          <p:cNvSpPr>
            <a:spLocks noGrp="1"/>
          </p:cNvSpPr>
          <p:nvPr>
            <p:ph type="body" idx="1"/>
          </p:nvPr>
        </p:nvSpPr>
        <p:spPr/>
        <p:txBody>
          <a:bodyPr/>
          <a:lstStyle/>
          <a:p>
            <a:r>
              <a:rPr lang="en-US" dirty="0"/>
              <a:t>René</a:t>
            </a:r>
          </a:p>
        </p:txBody>
      </p:sp>
      <p:sp>
        <p:nvSpPr>
          <p:cNvPr id="4" name="Tijdelijke aanduiding voor dianummer 3">
            <a:extLst>
              <a:ext uri="{FF2B5EF4-FFF2-40B4-BE49-F238E27FC236}">
                <a16:creationId xmlns:a16="http://schemas.microsoft.com/office/drawing/2014/main" id="{19493012-B9FE-7EF8-7D76-AECA615F0C35}"/>
              </a:ext>
            </a:extLst>
          </p:cNvPr>
          <p:cNvSpPr>
            <a:spLocks noGrp="1"/>
          </p:cNvSpPr>
          <p:nvPr>
            <p:ph type="sldNum" sz="quarter" idx="5"/>
          </p:nvPr>
        </p:nvSpPr>
        <p:spPr/>
        <p:txBody>
          <a:bodyPr/>
          <a:lstStyle/>
          <a:p>
            <a:fld id="{44C0F59E-2FF1-4865-BD73-31EB1BA602A2}" type="slidenum">
              <a:rPr lang="nl-NL" smtClean="0"/>
              <a:t>13</a:t>
            </a:fld>
            <a:endParaRPr lang="nl-NL"/>
          </a:p>
        </p:txBody>
      </p:sp>
    </p:spTree>
    <p:extLst>
      <p:ext uri="{BB962C8B-B14F-4D97-AF65-F5344CB8AC3E}">
        <p14:creationId xmlns:p14="http://schemas.microsoft.com/office/powerpoint/2010/main" val="1149772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AADD22-9477-F548-813D-CC12DB67B05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2509CFA-7968-1846-8E24-F657301D02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2FE0242-DF2B-5941-ACBA-58753A84BC85}"/>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78C8F873-EC7B-6D42-8B93-83A24F45F71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2AA42C8-FA47-7449-9870-580336156046}"/>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1279327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D66408-AE88-E74F-8284-5E0E7FBB9F2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56E7026-4ECB-5647-84E1-09C33100509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53D97B-8F8B-1842-B7D9-4ACA1CD1249A}"/>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2CBB1E3F-4875-7B43-B7C3-A87F0F2B76C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A847B5B-1504-704A-9DE0-10B68AFAEE64}"/>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2264781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E20FC2-BAEC-1544-A40B-6FEA20667D9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CD402A3-9300-334C-BB67-5346E3AF60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4C652C1-DE2A-504F-9B11-246ECADC0CF9}"/>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B1903AA5-AF27-AF48-B06D-45CEEC6E0E5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C0CCD0A-65D6-8C48-9C48-66AFB498DC37}"/>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205624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E9086-9349-7149-B109-721DB9B2186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7238CC5-6D20-8C43-AD71-FED13CDCDF0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72FE7AC-5ED5-0544-A5A8-93656C65909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042E826-B096-5142-8A42-23287DE3B25A}"/>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6" name="Tijdelijke aanduiding voor voettekst 5">
            <a:extLst>
              <a:ext uri="{FF2B5EF4-FFF2-40B4-BE49-F238E27FC236}">
                <a16:creationId xmlns:a16="http://schemas.microsoft.com/office/drawing/2014/main" id="{B9C3ADD7-EEC1-0D4D-84EE-F28388A691D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3971B28-39A9-1A48-8194-B7DC5D0754ED}"/>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1382842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B95BC-2351-BA49-B6B4-1BAED7986F3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65F852E-3D60-2947-87D7-D75D2E24A2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82E48D5-258E-F349-92BA-9220A6130C2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E8B09B4-BAC7-BA46-BCB7-E11021AE85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9995434-8F91-6F4A-B60A-CB1E7E41756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50B8D60-0B3C-704C-98AE-4554375DD61B}"/>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8" name="Tijdelijke aanduiding voor voettekst 7">
            <a:extLst>
              <a:ext uri="{FF2B5EF4-FFF2-40B4-BE49-F238E27FC236}">
                <a16:creationId xmlns:a16="http://schemas.microsoft.com/office/drawing/2014/main" id="{3C2D236C-60C0-BF41-9FED-FABA851C040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A72E764D-894F-BF4E-B65E-A616BA45C640}"/>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214583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7DE89A-8222-114E-AB20-1D1C790D5A6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21BC8E5-0FAD-0F41-9DCA-FE52E93A2D3B}"/>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4" name="Tijdelijke aanduiding voor voettekst 3">
            <a:extLst>
              <a:ext uri="{FF2B5EF4-FFF2-40B4-BE49-F238E27FC236}">
                <a16:creationId xmlns:a16="http://schemas.microsoft.com/office/drawing/2014/main" id="{0393D31B-80DC-7849-91CC-28F170C5A77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36379B9-4B0F-3A46-8F06-69580CF5E55F}"/>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1218429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CB6A8EE-2B7F-1047-BDFA-0502C2F1344D}"/>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3" name="Tijdelijke aanduiding voor voettekst 2">
            <a:extLst>
              <a:ext uri="{FF2B5EF4-FFF2-40B4-BE49-F238E27FC236}">
                <a16:creationId xmlns:a16="http://schemas.microsoft.com/office/drawing/2014/main" id="{920B7CBD-700A-8641-8DEF-A2F256B61C96}"/>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D17B6FA-071B-1D47-B424-01502F5764FD}"/>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201833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BE424-CFBD-9348-B126-5E2576DC4E3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81A6C56-6C8F-0F49-97D3-662E4F2B1E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7394F061-216B-8F4B-B103-09ACEFDEE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015A97F-D630-FD4A-B813-25DD40A75614}"/>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6" name="Tijdelijke aanduiding voor voettekst 5">
            <a:extLst>
              <a:ext uri="{FF2B5EF4-FFF2-40B4-BE49-F238E27FC236}">
                <a16:creationId xmlns:a16="http://schemas.microsoft.com/office/drawing/2014/main" id="{AED9EC12-F6C8-D345-9E5B-4B294E69667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488BDE5-2119-CD43-B22A-7E8F74D8CB26}"/>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930474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EABB4D-7531-274C-86D3-30A52CB785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C3EA74E-D841-C14F-A890-5FF25740E0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CFCDD79-C162-3443-8AF1-7E73838201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F1E05C0-5052-F547-A122-BB8656522F0C}"/>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6" name="Tijdelijke aanduiding voor voettekst 5">
            <a:extLst>
              <a:ext uri="{FF2B5EF4-FFF2-40B4-BE49-F238E27FC236}">
                <a16:creationId xmlns:a16="http://schemas.microsoft.com/office/drawing/2014/main" id="{992A16F8-A7A7-EA43-AA35-0F2F40F5F57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F93AF00-52CB-B545-B372-2113A79A0800}"/>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3965473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36327B-C130-1D48-8185-4CDFD5D4F78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C951C1B-B22D-FB4A-96E8-BD5443812A4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BBE5695-A303-FC47-914E-5965A375B459}"/>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A7663EBC-4380-2B47-9BD3-07E2C6F45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7F132D-E680-CE42-AAD5-353524AE7577}"/>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789941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9775EB9-E26B-8540-BD5A-4846FFEF37D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8CEC193-88D4-FB44-8F7B-3698B406695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0A57065-5332-5C4C-8FE4-D6E794CB8DCD}"/>
              </a:ext>
            </a:extLst>
          </p:cNvPr>
          <p:cNvSpPr>
            <a:spLocks noGrp="1"/>
          </p:cNvSpPr>
          <p:nvPr>
            <p:ph type="dt" sz="half" idx="10"/>
          </p:nvPr>
        </p:nvSpPr>
        <p:spPr/>
        <p:txBody>
          <a:body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D7252A31-5469-EA46-BD30-9E64482B3E0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3BD37BB-214B-4642-85CF-E404FC7C9A34}"/>
              </a:ext>
            </a:extLst>
          </p:cNvPr>
          <p:cNvSpPr>
            <a:spLocks noGrp="1"/>
          </p:cNvSpPr>
          <p:nvPr>
            <p:ph type="sldNum" sz="quarter" idx="12"/>
          </p:nvPr>
        </p:nvSpPr>
        <p:spPr/>
        <p:txBody>
          <a:bodyPr/>
          <a:lstStyle/>
          <a:p>
            <a:fld id="{35D7FD9B-AD45-BB43-8AB5-77EBA7C293E5}" type="slidenum">
              <a:rPr lang="nl-NL" smtClean="0"/>
              <a:t>‹nr.›</a:t>
            </a:fld>
            <a:endParaRPr lang="nl-NL"/>
          </a:p>
        </p:txBody>
      </p:sp>
    </p:spTree>
    <p:extLst>
      <p:ext uri="{BB962C8B-B14F-4D97-AF65-F5344CB8AC3E}">
        <p14:creationId xmlns:p14="http://schemas.microsoft.com/office/powerpoint/2010/main" val="255538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08AB940-2185-6547-9026-BA08266889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4C39398-80CD-B04A-AAC9-50C5884AA5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265FA18-B1E5-484B-8307-16E11B9A24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9A614-C370-C34D-B16E-4F9F5BA71F5E}" type="datetimeFigureOut">
              <a:rPr lang="nl-NL" smtClean="0"/>
              <a:t>13-11-2025</a:t>
            </a:fld>
            <a:endParaRPr lang="nl-NL"/>
          </a:p>
        </p:txBody>
      </p:sp>
      <p:sp>
        <p:nvSpPr>
          <p:cNvPr id="5" name="Tijdelijke aanduiding voor voettekst 4">
            <a:extLst>
              <a:ext uri="{FF2B5EF4-FFF2-40B4-BE49-F238E27FC236}">
                <a16:creationId xmlns:a16="http://schemas.microsoft.com/office/drawing/2014/main" id="{11BB98C8-477F-4D46-8FFA-FCBEBAE0CA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2377D5B-99DE-9E4D-BC37-310247394B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D7FD9B-AD45-BB43-8AB5-77EBA7C293E5}" type="slidenum">
              <a:rPr lang="nl-NL" smtClean="0"/>
              <a:t>‹nr.›</a:t>
            </a:fld>
            <a:endParaRPr lang="nl-NL"/>
          </a:p>
        </p:txBody>
      </p:sp>
    </p:spTree>
    <p:extLst>
      <p:ext uri="{BB962C8B-B14F-4D97-AF65-F5344CB8AC3E}">
        <p14:creationId xmlns:p14="http://schemas.microsoft.com/office/powerpoint/2010/main" val="1030430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mailto:scholingen@rhogo.n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FC3697C-7844-A144-A931-A446332A80E6}"/>
              </a:ext>
            </a:extLst>
          </p:cNvPr>
          <p:cNvPicPr>
            <a:picLocks noChangeAspect="1"/>
          </p:cNvPicPr>
          <p:nvPr/>
        </p:nvPicPr>
        <p:blipFill>
          <a:blip r:embed="rId3"/>
          <a:srcRect/>
          <a:stretch/>
        </p:blipFill>
        <p:spPr>
          <a:xfrm>
            <a:off x="-293042" y="0"/>
            <a:ext cx="12188150" cy="6855834"/>
          </a:xfrm>
          <a:prstGeom prst="rect">
            <a:avLst/>
          </a:prstGeom>
        </p:spPr>
      </p:pic>
      <p:sp>
        <p:nvSpPr>
          <p:cNvPr id="2" name="Titel 1">
            <a:extLst>
              <a:ext uri="{FF2B5EF4-FFF2-40B4-BE49-F238E27FC236}">
                <a16:creationId xmlns:a16="http://schemas.microsoft.com/office/drawing/2014/main" id="{833DBF2C-07A6-D241-B3BA-D7F739DB8CF8}"/>
              </a:ext>
            </a:extLst>
          </p:cNvPr>
          <p:cNvSpPr>
            <a:spLocks noGrp="1"/>
          </p:cNvSpPr>
          <p:nvPr>
            <p:ph type="ctrTitle"/>
          </p:nvPr>
        </p:nvSpPr>
        <p:spPr>
          <a:xfrm>
            <a:off x="4740184" y="593126"/>
            <a:ext cx="6960637" cy="1114489"/>
          </a:xfrm>
        </p:spPr>
        <p:txBody>
          <a:bodyPr>
            <a:noAutofit/>
          </a:bodyPr>
          <a:lstStyle/>
          <a:p>
            <a:pPr algn="l"/>
            <a:r>
              <a:rPr lang="nl-NL" sz="5400" b="1" dirty="0">
                <a:solidFill>
                  <a:srgbClr val="4E8CA1"/>
                </a:solidFill>
                <a:latin typeface="Calibri" panose="020F0502020204030204" pitchFamily="34" charset="0"/>
                <a:cs typeface="Calibri" panose="020F0502020204030204" pitchFamily="34" charset="0"/>
              </a:rPr>
              <a:t>Contactdag Chronische Zorg en Ouderenzorg </a:t>
            </a:r>
          </a:p>
        </p:txBody>
      </p:sp>
      <p:sp>
        <p:nvSpPr>
          <p:cNvPr id="3" name="Ondertitel 2">
            <a:extLst>
              <a:ext uri="{FF2B5EF4-FFF2-40B4-BE49-F238E27FC236}">
                <a16:creationId xmlns:a16="http://schemas.microsoft.com/office/drawing/2014/main" id="{0C531E4D-AF45-E045-A810-3B8997C25CA9}"/>
              </a:ext>
            </a:extLst>
          </p:cNvPr>
          <p:cNvSpPr>
            <a:spLocks noGrp="1"/>
          </p:cNvSpPr>
          <p:nvPr>
            <p:ph type="subTitle" idx="1"/>
          </p:nvPr>
        </p:nvSpPr>
        <p:spPr>
          <a:xfrm>
            <a:off x="691978" y="5696465"/>
            <a:ext cx="9976022" cy="568409"/>
          </a:xfrm>
        </p:spPr>
        <p:txBody>
          <a:bodyPr>
            <a:normAutofit/>
          </a:bodyPr>
          <a:lstStyle/>
          <a:p>
            <a:r>
              <a:rPr lang="nl-NL" dirty="0"/>
              <a:t>Donderdag 13 november 2025</a:t>
            </a:r>
          </a:p>
        </p:txBody>
      </p:sp>
      <p:pic>
        <p:nvPicPr>
          <p:cNvPr id="11" name="Afbeelding 10" descr="Afbeelding met tekst, persoon, tafel, binnen&#10;&#10;Automatisch gegenereerde beschrijving">
            <a:extLst>
              <a:ext uri="{FF2B5EF4-FFF2-40B4-BE49-F238E27FC236}">
                <a16:creationId xmlns:a16="http://schemas.microsoft.com/office/drawing/2014/main" id="{C2293518-CE50-9C4E-AECD-862312B518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2"/>
          <a:stretch/>
        </p:blipFill>
        <p:spPr>
          <a:xfrm>
            <a:off x="0" y="2111939"/>
            <a:ext cx="12188150" cy="3384296"/>
          </a:xfrm>
          <a:prstGeom prst="rect">
            <a:avLst/>
          </a:prstGeom>
        </p:spPr>
      </p:pic>
    </p:spTree>
    <p:extLst>
      <p:ext uri="{BB962C8B-B14F-4D97-AF65-F5344CB8AC3E}">
        <p14:creationId xmlns:p14="http://schemas.microsoft.com/office/powerpoint/2010/main" val="728413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85E40-EDD3-A750-D231-2FBCEB427D42}"/>
            </a:ext>
          </a:extLst>
        </p:cNvPr>
        <p:cNvGrpSpPr/>
        <p:nvPr/>
      </p:nvGrpSpPr>
      <p:grpSpPr>
        <a:xfrm>
          <a:off x="0" y="0"/>
          <a:ext cx="0" cy="0"/>
          <a:chOff x="0" y="0"/>
          <a:chExt cx="0" cy="0"/>
        </a:xfrm>
      </p:grpSpPr>
      <p:sp useBgFill="1">
        <p:nvSpPr>
          <p:cNvPr id="2080" name="Rectangle 206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046467B-1A04-66C2-1F96-E49993A99277}"/>
              </a:ext>
            </a:extLst>
          </p:cNvPr>
          <p:cNvSpPr>
            <a:spLocks noGrp="1"/>
          </p:cNvSpPr>
          <p:nvPr>
            <p:ph type="title"/>
          </p:nvPr>
        </p:nvSpPr>
        <p:spPr>
          <a:xfrm>
            <a:off x="838200" y="557189"/>
            <a:ext cx="3374136" cy="5567891"/>
          </a:xfrm>
        </p:spPr>
        <p:txBody>
          <a:bodyPr>
            <a:normAutofit/>
          </a:bodyPr>
          <a:lstStyle/>
          <a:p>
            <a:r>
              <a:rPr lang="nl-NL" sz="5200" b="1"/>
              <a:t>Welkom</a:t>
            </a:r>
          </a:p>
        </p:txBody>
      </p:sp>
      <p:sp>
        <p:nvSpPr>
          <p:cNvPr id="7" name="Ondertitel 2">
            <a:extLst>
              <a:ext uri="{FF2B5EF4-FFF2-40B4-BE49-F238E27FC236}">
                <a16:creationId xmlns:a16="http://schemas.microsoft.com/office/drawing/2014/main" id="{DD12FFFF-0B2B-50D6-7348-C458CCA9C47F}"/>
              </a:ext>
            </a:extLst>
          </p:cNvPr>
          <p:cNvSpPr txBox="1">
            <a:spLocks/>
          </p:cNvSpPr>
          <p:nvPr/>
        </p:nvSpPr>
        <p:spPr>
          <a:xfrm>
            <a:off x="691978" y="5696465"/>
            <a:ext cx="9976022" cy="568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sz="2400" dirty="0"/>
          </a:p>
        </p:txBody>
      </p:sp>
      <p:sp>
        <p:nvSpPr>
          <p:cNvPr id="12" name="Titel 1">
            <a:extLst>
              <a:ext uri="{FF2B5EF4-FFF2-40B4-BE49-F238E27FC236}">
                <a16:creationId xmlns:a16="http://schemas.microsoft.com/office/drawing/2014/main" id="{A0CABB64-326F-2F1E-3D86-B5CC469B2A59}"/>
              </a:ext>
            </a:extLst>
          </p:cNvPr>
          <p:cNvSpPr txBox="1">
            <a:spLocks/>
          </p:cNvSpPr>
          <p:nvPr/>
        </p:nvSpPr>
        <p:spPr>
          <a:xfrm>
            <a:off x="0" y="1856097"/>
            <a:ext cx="12190075" cy="64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NL" sz="2400" b="1" dirty="0">
              <a:solidFill>
                <a:srgbClr val="4E8CA1"/>
              </a:solidFill>
              <a:latin typeface="Calibri" panose="020F0502020204030204" pitchFamily="34" charset="0"/>
              <a:cs typeface="Calibri" panose="020F0502020204030204" pitchFamily="34" charset="0"/>
            </a:endParaRPr>
          </a:p>
        </p:txBody>
      </p:sp>
      <p:sp>
        <p:nvSpPr>
          <p:cNvPr id="6" name="Tekstvak 5">
            <a:extLst>
              <a:ext uri="{FF2B5EF4-FFF2-40B4-BE49-F238E27FC236}">
                <a16:creationId xmlns:a16="http://schemas.microsoft.com/office/drawing/2014/main" id="{89C4539E-FF0D-6C26-FBE4-ABFE1A83BD2F}"/>
              </a:ext>
            </a:extLst>
          </p:cNvPr>
          <p:cNvSpPr txBox="1"/>
          <p:nvPr/>
        </p:nvSpPr>
        <p:spPr>
          <a:xfrm>
            <a:off x="531307" y="1611007"/>
            <a:ext cx="10297364" cy="907941"/>
          </a:xfrm>
          <a:prstGeom prst="rect">
            <a:avLst/>
          </a:prstGeom>
          <a:noFill/>
        </p:spPr>
        <p:txBody>
          <a:bodyPr wrap="square">
            <a:spAutoFit/>
          </a:bodyPr>
          <a:lstStyle/>
          <a:p>
            <a:pPr>
              <a:spcAft>
                <a:spcPts val="600"/>
              </a:spcAft>
            </a:pPr>
            <a:endParaRPr lang="en-US" sz="2400" dirty="0"/>
          </a:p>
          <a:p>
            <a:pPr marL="285750" indent="-285750">
              <a:spcAft>
                <a:spcPts val="600"/>
              </a:spcAft>
              <a:buFont typeface="Arial" panose="020B0604020202020204" pitchFamily="34" charset="0"/>
              <a:buChar char="•"/>
            </a:pPr>
            <a:endParaRPr lang="nl-NL" sz="2400" dirty="0"/>
          </a:p>
        </p:txBody>
      </p:sp>
      <p:graphicFrame>
        <p:nvGraphicFramePr>
          <p:cNvPr id="2059" name="Tijdelijke aanduiding voor inhoud 2">
            <a:extLst>
              <a:ext uri="{FF2B5EF4-FFF2-40B4-BE49-F238E27FC236}">
                <a16:creationId xmlns:a16="http://schemas.microsoft.com/office/drawing/2014/main" id="{1A59C8CF-5384-1F2F-D8F8-CDC9D45545A2}"/>
              </a:ext>
            </a:extLst>
          </p:cNvPr>
          <p:cNvGraphicFramePr>
            <a:graphicFrameLocks noGrp="1"/>
          </p:cNvGraphicFramePr>
          <p:nvPr>
            <p:ph idx="1"/>
            <p:extLst>
              <p:ext uri="{D42A27DB-BD31-4B8C-83A1-F6EECF244321}">
                <p14:modId xmlns:p14="http://schemas.microsoft.com/office/powerpoint/2010/main" val="4106777513"/>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9822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3">
            <a:extLst>
              <a:ext uri="{FF2B5EF4-FFF2-40B4-BE49-F238E27FC236}">
                <a16:creationId xmlns:a16="http://schemas.microsoft.com/office/drawing/2014/main" id="{FF93924A-10DF-4647-8C7A-115C0175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C0F9344-5C28-AEE3-0186-7250E603EE2C}"/>
              </a:ext>
            </a:extLst>
          </p:cNvPr>
          <p:cNvSpPr>
            <a:spLocks noGrp="1"/>
          </p:cNvSpPr>
          <p:nvPr>
            <p:ph type="title"/>
          </p:nvPr>
        </p:nvSpPr>
        <p:spPr>
          <a:xfrm>
            <a:off x="6551550" y="365125"/>
            <a:ext cx="4802249" cy="2412882"/>
          </a:xfrm>
        </p:spPr>
        <p:txBody>
          <a:bodyPr anchor="b">
            <a:normAutofit/>
          </a:bodyPr>
          <a:lstStyle/>
          <a:p>
            <a:r>
              <a:rPr lang="nl-NL" sz="4000" b="1"/>
              <a:t>Huishoudelijke mededeling namens de organisatie</a:t>
            </a:r>
          </a:p>
        </p:txBody>
      </p:sp>
      <p:pic>
        <p:nvPicPr>
          <p:cNvPr id="11" name="Afbeelding 10">
            <a:extLst>
              <a:ext uri="{FF2B5EF4-FFF2-40B4-BE49-F238E27FC236}">
                <a16:creationId xmlns:a16="http://schemas.microsoft.com/office/drawing/2014/main" id="{46CC7266-F32F-CE99-C564-B9B35F5786E8}"/>
              </a:ext>
            </a:extLst>
          </p:cNvPr>
          <p:cNvPicPr>
            <a:picLocks noChangeAspect="1"/>
          </p:cNvPicPr>
          <p:nvPr/>
        </p:nvPicPr>
        <p:blipFill>
          <a:blip r:embed="rId3"/>
          <a:srcRect l="9967" r="9967" b="-1"/>
          <a:stretch>
            <a:fillRect/>
          </a:stretch>
        </p:blipFill>
        <p:spPr>
          <a:xfrm>
            <a:off x="-1" y="10"/>
            <a:ext cx="3003123" cy="3892380"/>
          </a:xfrm>
          <a:prstGeom prst="rect">
            <a:avLst/>
          </a:prstGeom>
        </p:spPr>
      </p:pic>
      <p:pic>
        <p:nvPicPr>
          <p:cNvPr id="5" name="Afbeelding 4">
            <a:extLst>
              <a:ext uri="{FF2B5EF4-FFF2-40B4-BE49-F238E27FC236}">
                <a16:creationId xmlns:a16="http://schemas.microsoft.com/office/drawing/2014/main" id="{B71677D0-5289-86E6-A6A5-CB2624726F9E}"/>
              </a:ext>
            </a:extLst>
          </p:cNvPr>
          <p:cNvPicPr>
            <a:picLocks noChangeAspect="1"/>
          </p:cNvPicPr>
          <p:nvPr/>
        </p:nvPicPr>
        <p:blipFill>
          <a:blip r:embed="rId4"/>
          <a:srcRect t="3341" r="4" b="4"/>
          <a:stretch>
            <a:fillRect/>
          </a:stretch>
        </p:blipFill>
        <p:spPr>
          <a:xfrm>
            <a:off x="3180257" y="10"/>
            <a:ext cx="3016307" cy="2785935"/>
          </a:xfrm>
          <a:prstGeom prst="rect">
            <a:avLst/>
          </a:prstGeom>
        </p:spPr>
      </p:pic>
      <p:pic>
        <p:nvPicPr>
          <p:cNvPr id="13" name="Afbeelding 12">
            <a:extLst>
              <a:ext uri="{FF2B5EF4-FFF2-40B4-BE49-F238E27FC236}">
                <a16:creationId xmlns:a16="http://schemas.microsoft.com/office/drawing/2014/main" id="{2DF400CD-8B0E-4A73-0B20-B04422D11269}"/>
              </a:ext>
            </a:extLst>
          </p:cNvPr>
          <p:cNvPicPr>
            <a:picLocks noChangeAspect="1"/>
          </p:cNvPicPr>
          <p:nvPr/>
        </p:nvPicPr>
        <p:blipFill>
          <a:blip r:embed="rId5"/>
          <a:srcRect t="2453" b="7528"/>
          <a:stretch>
            <a:fillRect/>
          </a:stretch>
        </p:blipFill>
        <p:spPr>
          <a:xfrm>
            <a:off x="-1" y="4079988"/>
            <a:ext cx="3003123" cy="2778013"/>
          </a:xfrm>
          <a:prstGeom prst="rect">
            <a:avLst/>
          </a:prstGeom>
        </p:spPr>
      </p:pic>
      <p:pic>
        <p:nvPicPr>
          <p:cNvPr id="6" name="Afbeelding 5">
            <a:extLst>
              <a:ext uri="{FF2B5EF4-FFF2-40B4-BE49-F238E27FC236}">
                <a16:creationId xmlns:a16="http://schemas.microsoft.com/office/drawing/2014/main" id="{B86707B7-4091-7BDE-ED30-BF3F40F70F57}"/>
              </a:ext>
            </a:extLst>
          </p:cNvPr>
          <p:cNvPicPr>
            <a:picLocks noChangeAspect="1"/>
          </p:cNvPicPr>
          <p:nvPr/>
        </p:nvPicPr>
        <p:blipFill>
          <a:blip r:embed="rId6"/>
          <a:srcRect l="12005" r="14055" b="3"/>
          <a:stretch>
            <a:fillRect/>
          </a:stretch>
        </p:blipFill>
        <p:spPr>
          <a:xfrm>
            <a:off x="3180257" y="2957665"/>
            <a:ext cx="3016307" cy="3900335"/>
          </a:xfrm>
          <a:prstGeom prst="rect">
            <a:avLst/>
          </a:prstGeom>
        </p:spPr>
      </p:pic>
      <p:sp>
        <p:nvSpPr>
          <p:cNvPr id="3" name="Tijdelijke aanduiding voor inhoud 2">
            <a:extLst>
              <a:ext uri="{FF2B5EF4-FFF2-40B4-BE49-F238E27FC236}">
                <a16:creationId xmlns:a16="http://schemas.microsoft.com/office/drawing/2014/main" id="{3FA392ED-1A77-37E8-460C-EF5C57D471C2}"/>
              </a:ext>
            </a:extLst>
          </p:cNvPr>
          <p:cNvSpPr>
            <a:spLocks noGrp="1"/>
          </p:cNvSpPr>
          <p:nvPr>
            <p:ph idx="1"/>
          </p:nvPr>
        </p:nvSpPr>
        <p:spPr>
          <a:xfrm>
            <a:off x="6551550" y="2957665"/>
            <a:ext cx="4802249" cy="3178562"/>
          </a:xfrm>
        </p:spPr>
        <p:txBody>
          <a:bodyPr>
            <a:normAutofit/>
          </a:bodyPr>
          <a:lstStyle/>
          <a:p>
            <a:r>
              <a:rPr lang="nl-NL" sz="2000"/>
              <a:t>De scholing is geaccrediteerd voor HA en POH (3 punten)</a:t>
            </a:r>
          </a:p>
          <a:p>
            <a:r>
              <a:rPr lang="nl-NL" sz="2000"/>
              <a:t>Diëtisten en podotherapeuten kunnen certificaat aanvragen via </a:t>
            </a:r>
            <a:r>
              <a:rPr lang="nl-NL" sz="2000">
                <a:hlinkClick r:id="rId7"/>
              </a:rPr>
              <a:t>scholingen@rhogo.nl</a:t>
            </a:r>
            <a:endParaRPr lang="nl-NL" sz="2000"/>
          </a:p>
          <a:p>
            <a:r>
              <a:rPr lang="nl-NL" sz="2000"/>
              <a:t>QR code op naambadges voor: programma én evaluatie</a:t>
            </a:r>
          </a:p>
          <a:p>
            <a:r>
              <a:rPr lang="nl-NL" sz="2000"/>
              <a:t>Naambadges graag na afloop inleveren</a:t>
            </a:r>
          </a:p>
          <a:p>
            <a:endParaRPr lang="nl-NL" sz="2000"/>
          </a:p>
        </p:txBody>
      </p:sp>
    </p:spTree>
    <p:extLst>
      <p:ext uri="{BB962C8B-B14F-4D97-AF65-F5344CB8AC3E}">
        <p14:creationId xmlns:p14="http://schemas.microsoft.com/office/powerpoint/2010/main" val="2836295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763EC5-7014-11FA-711C-5F0B144E7850}"/>
            </a:ext>
          </a:extLst>
        </p:cNvPr>
        <p:cNvGrpSpPr/>
        <p:nvPr/>
      </p:nvGrpSpPr>
      <p:grpSpPr>
        <a:xfrm>
          <a:off x="0" y="0"/>
          <a:ext cx="0" cy="0"/>
          <a:chOff x="0" y="0"/>
          <a:chExt cx="0" cy="0"/>
        </a:xfrm>
      </p:grpSpPr>
      <p:pic>
        <p:nvPicPr>
          <p:cNvPr id="5" name="Afbeelding 4" descr="Stethoscoop met kabel die een hartmonitorvorm maakt">
            <a:extLst>
              <a:ext uri="{FF2B5EF4-FFF2-40B4-BE49-F238E27FC236}">
                <a16:creationId xmlns:a16="http://schemas.microsoft.com/office/drawing/2014/main" id="{F2917E2B-74D0-A158-9BD5-C62DADF22C6E}"/>
              </a:ext>
            </a:extLst>
          </p:cNvPr>
          <p:cNvPicPr>
            <a:picLocks noChangeAspect="1"/>
          </p:cNvPicPr>
          <p:nvPr/>
        </p:nvPicPr>
        <p:blipFill>
          <a:blip r:embed="rId3"/>
          <a:srcRect t="7054" b="5397"/>
          <a:stretch>
            <a:fillRect/>
          </a:stretch>
        </p:blipFill>
        <p:spPr>
          <a:xfrm>
            <a:off x="20" y="10"/>
            <a:ext cx="12191980" cy="6857990"/>
          </a:xfrm>
          <a:prstGeom prst="rect">
            <a:avLst/>
          </a:prstGeom>
        </p:spPr>
      </p:pic>
      <p:sp>
        <p:nvSpPr>
          <p:cNvPr id="17" name="Rectangle 1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50C00C-A5F0-BC5A-599B-F7ADC6CE4AA4}"/>
              </a:ext>
            </a:extLst>
          </p:cNvPr>
          <p:cNvSpPr txBox="1">
            <a:spLocks/>
          </p:cNvSpPr>
          <p:nvPr/>
        </p:nvSpPr>
        <p:spPr>
          <a:xfrm>
            <a:off x="523875" y="5317240"/>
            <a:ext cx="11210925" cy="744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a:solidFill>
                  <a:schemeClr val="tx1">
                    <a:lumMod val="85000"/>
                    <a:lumOff val="15000"/>
                  </a:schemeClr>
                </a:solidFill>
              </a:rPr>
              <a:t>Terugblik Ketenzorgprogramma 2024</a:t>
            </a:r>
          </a:p>
        </p:txBody>
      </p:sp>
      <p:cxnSp>
        <p:nvCxnSpPr>
          <p:cNvPr id="16" name="Straight Connector 1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9" name="Titel 1">
            <a:extLst>
              <a:ext uri="{FF2B5EF4-FFF2-40B4-BE49-F238E27FC236}">
                <a16:creationId xmlns:a16="http://schemas.microsoft.com/office/drawing/2014/main" id="{66FA0BDD-B011-3605-1818-1C763177F090}"/>
              </a:ext>
            </a:extLst>
          </p:cNvPr>
          <p:cNvSpPr txBox="1">
            <a:spLocks/>
          </p:cNvSpPr>
          <p:nvPr/>
        </p:nvSpPr>
        <p:spPr>
          <a:xfrm>
            <a:off x="1032387" y="1856097"/>
            <a:ext cx="10559845" cy="128609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b="1" dirty="0">
              <a:solidFill>
                <a:srgbClr val="4E8CA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5831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hthoek 40">
            <a:extLst>
              <a:ext uri="{FF2B5EF4-FFF2-40B4-BE49-F238E27FC236}">
                <a16:creationId xmlns:a16="http://schemas.microsoft.com/office/drawing/2014/main" id="{8C414169-AE11-BA73-30FB-F046E830EDCD}"/>
              </a:ext>
            </a:extLst>
          </p:cNvPr>
          <p:cNvSpPr/>
          <p:nvPr/>
        </p:nvSpPr>
        <p:spPr>
          <a:xfrm>
            <a:off x="6096000" y="526126"/>
            <a:ext cx="5035347" cy="4142893"/>
          </a:xfrm>
          <a:prstGeom prst="rect">
            <a:avLst/>
          </a:prstGeom>
          <a:solidFill>
            <a:srgbClr val="E9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C7E1476F-B5C3-6435-F3A9-323FD9DC01ED}"/>
              </a:ext>
            </a:extLst>
          </p:cNvPr>
          <p:cNvSpPr/>
          <p:nvPr/>
        </p:nvSpPr>
        <p:spPr>
          <a:xfrm>
            <a:off x="838200" y="532901"/>
            <a:ext cx="5035347" cy="4136118"/>
          </a:xfrm>
          <a:prstGeom prst="rect">
            <a:avLst/>
          </a:prstGeom>
          <a:solidFill>
            <a:srgbClr val="FCEC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7541D2DF-5009-8B8E-E772-C07D14850424}"/>
              </a:ext>
            </a:extLst>
          </p:cNvPr>
          <p:cNvSpPr>
            <a:spLocks noGrp="1"/>
          </p:cNvSpPr>
          <p:nvPr>
            <p:ph type="title"/>
          </p:nvPr>
        </p:nvSpPr>
        <p:spPr>
          <a:xfrm>
            <a:off x="838200" y="553456"/>
            <a:ext cx="5053148" cy="1325563"/>
          </a:xfrm>
        </p:spPr>
        <p:txBody>
          <a:bodyPr>
            <a:noAutofit/>
          </a:bodyPr>
          <a:lstStyle/>
          <a:p>
            <a:pPr algn="ctr"/>
            <a:r>
              <a:rPr lang="nl-NL" sz="4800" b="1" dirty="0"/>
              <a:t>Zorgprogramma DM 2024</a:t>
            </a:r>
          </a:p>
        </p:txBody>
      </p:sp>
      <p:graphicFrame>
        <p:nvGraphicFramePr>
          <p:cNvPr id="3" name="Tabel 2">
            <a:extLst>
              <a:ext uri="{FF2B5EF4-FFF2-40B4-BE49-F238E27FC236}">
                <a16:creationId xmlns:a16="http://schemas.microsoft.com/office/drawing/2014/main" id="{E6E23EF0-F429-7406-6C08-47A004C1B27F}"/>
              </a:ext>
            </a:extLst>
          </p:cNvPr>
          <p:cNvGraphicFramePr>
            <a:graphicFrameLocks noGrp="1"/>
          </p:cNvGraphicFramePr>
          <p:nvPr>
            <p:extLst>
              <p:ext uri="{D42A27DB-BD31-4B8C-83A1-F6EECF244321}">
                <p14:modId xmlns:p14="http://schemas.microsoft.com/office/powerpoint/2010/main" val="3225658764"/>
              </p:ext>
            </p:extLst>
          </p:nvPr>
        </p:nvGraphicFramePr>
        <p:xfrm>
          <a:off x="838200" y="4669019"/>
          <a:ext cx="5053148" cy="1656080"/>
        </p:xfrm>
        <a:graphic>
          <a:graphicData uri="http://schemas.openxmlformats.org/drawingml/2006/table">
            <a:tbl>
              <a:tblPr firstRow="1" bandRow="1">
                <a:tableStyleId>{21E4AEA4-8DFA-4A89-87EB-49C32662AFE0}</a:tableStyleId>
              </a:tblPr>
              <a:tblGrid>
                <a:gridCol w="1263287">
                  <a:extLst>
                    <a:ext uri="{9D8B030D-6E8A-4147-A177-3AD203B41FA5}">
                      <a16:colId xmlns:a16="http://schemas.microsoft.com/office/drawing/2014/main" val="3350583930"/>
                    </a:ext>
                  </a:extLst>
                </a:gridCol>
                <a:gridCol w="1263287">
                  <a:extLst>
                    <a:ext uri="{9D8B030D-6E8A-4147-A177-3AD203B41FA5}">
                      <a16:colId xmlns:a16="http://schemas.microsoft.com/office/drawing/2014/main" val="2159692829"/>
                    </a:ext>
                  </a:extLst>
                </a:gridCol>
                <a:gridCol w="1263287">
                  <a:extLst>
                    <a:ext uri="{9D8B030D-6E8A-4147-A177-3AD203B41FA5}">
                      <a16:colId xmlns:a16="http://schemas.microsoft.com/office/drawing/2014/main" val="1424152335"/>
                    </a:ext>
                  </a:extLst>
                </a:gridCol>
                <a:gridCol w="1263287">
                  <a:extLst>
                    <a:ext uri="{9D8B030D-6E8A-4147-A177-3AD203B41FA5}">
                      <a16:colId xmlns:a16="http://schemas.microsoft.com/office/drawing/2014/main" val="2045188070"/>
                    </a:ext>
                  </a:extLst>
                </a:gridCol>
              </a:tblGrid>
              <a:tr h="370840">
                <a:tc>
                  <a:txBody>
                    <a:bodyPr/>
                    <a:lstStyle/>
                    <a:p>
                      <a:endParaRPr lang="nl-NL" b="0" dirty="0"/>
                    </a:p>
                  </a:txBody>
                  <a:tcPr/>
                </a:tc>
                <a:tc>
                  <a:txBody>
                    <a:bodyPr/>
                    <a:lstStyle/>
                    <a:p>
                      <a:r>
                        <a:rPr lang="nl-NL" b="0" dirty="0"/>
                        <a:t>% EGFR Bepaald</a:t>
                      </a:r>
                    </a:p>
                  </a:txBody>
                  <a:tcPr/>
                </a:tc>
                <a:tc>
                  <a:txBody>
                    <a:bodyPr/>
                    <a:lstStyle/>
                    <a:p>
                      <a:r>
                        <a:rPr lang="nl-NL" b="0" dirty="0"/>
                        <a:t>% Fundus volgens protocol</a:t>
                      </a:r>
                    </a:p>
                  </a:txBody>
                  <a:tcPr/>
                </a:tc>
                <a:tc>
                  <a:txBody>
                    <a:bodyPr/>
                    <a:lstStyle/>
                    <a:p>
                      <a:r>
                        <a:rPr lang="nl-NL" b="0" dirty="0"/>
                        <a:t>% Jaarlijkse voet-controle</a:t>
                      </a:r>
                    </a:p>
                  </a:txBody>
                  <a:tcPr/>
                </a:tc>
                <a:extLst>
                  <a:ext uri="{0D108BD9-81ED-4DB2-BD59-A6C34878D82A}">
                    <a16:rowId xmlns:a16="http://schemas.microsoft.com/office/drawing/2014/main" val="933289181"/>
                  </a:ext>
                </a:extLst>
              </a:tr>
              <a:tr h="370840">
                <a:tc>
                  <a:txBody>
                    <a:bodyPr/>
                    <a:lstStyle/>
                    <a:p>
                      <a:r>
                        <a:rPr lang="nl-NL" b="0" dirty="0"/>
                        <a:t>RHOGO</a:t>
                      </a:r>
                    </a:p>
                  </a:txBody>
                  <a:tcPr/>
                </a:tc>
                <a:tc>
                  <a:txBody>
                    <a:bodyPr/>
                    <a:lstStyle/>
                    <a:p>
                      <a:r>
                        <a:rPr lang="nl-NL" b="0" dirty="0"/>
                        <a:t>93%</a:t>
                      </a:r>
                    </a:p>
                  </a:txBody>
                  <a:tcPr/>
                </a:tc>
                <a:tc>
                  <a:txBody>
                    <a:bodyPr/>
                    <a:lstStyle/>
                    <a:p>
                      <a:r>
                        <a:rPr lang="nl-NL" b="0" dirty="0"/>
                        <a:t>86%</a:t>
                      </a:r>
                    </a:p>
                  </a:txBody>
                  <a:tcPr/>
                </a:tc>
                <a:tc>
                  <a:txBody>
                    <a:bodyPr/>
                    <a:lstStyle/>
                    <a:p>
                      <a:r>
                        <a:rPr lang="nl-NL" b="0" dirty="0"/>
                        <a:t>69%</a:t>
                      </a:r>
                    </a:p>
                  </a:txBody>
                  <a:tcPr/>
                </a:tc>
                <a:extLst>
                  <a:ext uri="{0D108BD9-81ED-4DB2-BD59-A6C34878D82A}">
                    <a16:rowId xmlns:a16="http://schemas.microsoft.com/office/drawing/2014/main" val="3752339762"/>
                  </a:ext>
                </a:extLst>
              </a:tr>
              <a:tr h="370840">
                <a:tc>
                  <a:txBody>
                    <a:bodyPr/>
                    <a:lstStyle/>
                    <a:p>
                      <a:r>
                        <a:rPr lang="nl-NL" b="0" dirty="0" err="1"/>
                        <a:t>Tov</a:t>
                      </a:r>
                      <a:r>
                        <a:rPr lang="nl-NL" b="0" dirty="0"/>
                        <a:t> 2023</a:t>
                      </a:r>
                    </a:p>
                  </a:txBody>
                  <a:tcPr/>
                </a:tc>
                <a:tc>
                  <a:txBody>
                    <a:bodyPr/>
                    <a:lstStyle/>
                    <a:p>
                      <a:r>
                        <a:rPr lang="nl-NL" b="0" dirty="0">
                          <a:solidFill>
                            <a:schemeClr val="accent6"/>
                          </a:solidFill>
                        </a:rPr>
                        <a:t>+ 1%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solidFill>
                            <a:schemeClr val="accent6"/>
                          </a:solidFill>
                        </a:rPr>
                        <a:t>+ 1%</a:t>
                      </a:r>
                    </a:p>
                  </a:txBody>
                  <a:tcPr/>
                </a:tc>
                <a:tc>
                  <a:txBody>
                    <a:bodyPr/>
                    <a:lstStyle/>
                    <a:p>
                      <a:r>
                        <a:rPr lang="nl-NL" b="0" dirty="0">
                          <a:solidFill>
                            <a:srgbClr val="FF0000"/>
                          </a:solidFill>
                        </a:rPr>
                        <a:t>-5%</a:t>
                      </a:r>
                    </a:p>
                  </a:txBody>
                  <a:tcPr/>
                </a:tc>
                <a:extLst>
                  <a:ext uri="{0D108BD9-81ED-4DB2-BD59-A6C34878D82A}">
                    <a16:rowId xmlns:a16="http://schemas.microsoft.com/office/drawing/2014/main" val="4222834083"/>
                  </a:ext>
                </a:extLst>
              </a:tr>
            </a:tbl>
          </a:graphicData>
        </a:graphic>
      </p:graphicFrame>
      <p:sp>
        <p:nvSpPr>
          <p:cNvPr id="6" name="Titel 1">
            <a:extLst>
              <a:ext uri="{FF2B5EF4-FFF2-40B4-BE49-F238E27FC236}">
                <a16:creationId xmlns:a16="http://schemas.microsoft.com/office/drawing/2014/main" id="{C6870737-FEE2-E098-CBDA-AFF14A1E1CAE}"/>
              </a:ext>
            </a:extLst>
          </p:cNvPr>
          <p:cNvSpPr txBox="1">
            <a:spLocks/>
          </p:cNvSpPr>
          <p:nvPr/>
        </p:nvSpPr>
        <p:spPr>
          <a:xfrm>
            <a:off x="5931012" y="553456"/>
            <a:ext cx="52578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4800" b="1" dirty="0"/>
              <a:t>Zorgprogramma COPD 2024</a:t>
            </a:r>
          </a:p>
        </p:txBody>
      </p:sp>
      <p:graphicFrame>
        <p:nvGraphicFramePr>
          <p:cNvPr id="10" name="Tabel 9">
            <a:extLst>
              <a:ext uri="{FF2B5EF4-FFF2-40B4-BE49-F238E27FC236}">
                <a16:creationId xmlns:a16="http://schemas.microsoft.com/office/drawing/2014/main" id="{DA09E43C-480D-5286-3AE9-55A70644DCF4}"/>
              </a:ext>
            </a:extLst>
          </p:cNvPr>
          <p:cNvGraphicFramePr>
            <a:graphicFrameLocks noGrp="1"/>
          </p:cNvGraphicFramePr>
          <p:nvPr>
            <p:extLst>
              <p:ext uri="{D42A27DB-BD31-4B8C-83A1-F6EECF244321}">
                <p14:modId xmlns:p14="http://schemas.microsoft.com/office/powerpoint/2010/main" val="2779342843"/>
              </p:ext>
            </p:extLst>
          </p:nvPr>
        </p:nvGraphicFramePr>
        <p:xfrm>
          <a:off x="6096000" y="4669019"/>
          <a:ext cx="5053149" cy="1662855"/>
        </p:xfrm>
        <a:graphic>
          <a:graphicData uri="http://schemas.openxmlformats.org/drawingml/2006/table">
            <a:tbl>
              <a:tblPr firstRow="1" bandRow="1">
                <a:tableStyleId>{5C22544A-7EE6-4342-B048-85BDC9FD1C3A}</a:tableStyleId>
              </a:tblPr>
              <a:tblGrid>
                <a:gridCol w="1684383">
                  <a:extLst>
                    <a:ext uri="{9D8B030D-6E8A-4147-A177-3AD203B41FA5}">
                      <a16:colId xmlns:a16="http://schemas.microsoft.com/office/drawing/2014/main" val="3350583930"/>
                    </a:ext>
                  </a:extLst>
                </a:gridCol>
                <a:gridCol w="1684383">
                  <a:extLst>
                    <a:ext uri="{9D8B030D-6E8A-4147-A177-3AD203B41FA5}">
                      <a16:colId xmlns:a16="http://schemas.microsoft.com/office/drawing/2014/main" val="2159692829"/>
                    </a:ext>
                  </a:extLst>
                </a:gridCol>
                <a:gridCol w="1684383">
                  <a:extLst>
                    <a:ext uri="{9D8B030D-6E8A-4147-A177-3AD203B41FA5}">
                      <a16:colId xmlns:a16="http://schemas.microsoft.com/office/drawing/2014/main" val="1424152335"/>
                    </a:ext>
                  </a:extLst>
                </a:gridCol>
              </a:tblGrid>
              <a:tr h="926255">
                <a:tc>
                  <a:txBody>
                    <a:bodyPr/>
                    <a:lstStyle/>
                    <a:p>
                      <a:endParaRPr lang="nl-NL" b="0" dirty="0"/>
                    </a:p>
                  </a:txBody>
                  <a:tcPr/>
                </a:tc>
                <a:tc>
                  <a:txBody>
                    <a:bodyPr/>
                    <a:lstStyle/>
                    <a:p>
                      <a:r>
                        <a:rPr lang="nl-NL" b="0" dirty="0"/>
                        <a:t>% MRC/CCQ bepaald</a:t>
                      </a:r>
                    </a:p>
                  </a:txBody>
                  <a:tcPr/>
                </a:tc>
                <a:tc>
                  <a:txBody>
                    <a:bodyPr/>
                    <a:lstStyle/>
                    <a:p>
                      <a:r>
                        <a:rPr lang="nl-NL" b="0" dirty="0"/>
                        <a:t>% Rookstatus bekend</a:t>
                      </a:r>
                    </a:p>
                  </a:txBody>
                  <a:tcPr/>
                </a:tc>
                <a:extLst>
                  <a:ext uri="{0D108BD9-81ED-4DB2-BD59-A6C34878D82A}">
                    <a16:rowId xmlns:a16="http://schemas.microsoft.com/office/drawing/2014/main" val="933289181"/>
                  </a:ext>
                </a:extLst>
              </a:tr>
              <a:tr h="339634">
                <a:tc>
                  <a:txBody>
                    <a:bodyPr/>
                    <a:lstStyle/>
                    <a:p>
                      <a:r>
                        <a:rPr lang="nl-NL" b="0" dirty="0"/>
                        <a:t>RHOGO</a:t>
                      </a:r>
                    </a:p>
                  </a:txBody>
                  <a:tcPr/>
                </a:tc>
                <a:tc>
                  <a:txBody>
                    <a:bodyPr/>
                    <a:lstStyle/>
                    <a:p>
                      <a:r>
                        <a:rPr lang="nl-NL" b="0" dirty="0"/>
                        <a:t>65%</a:t>
                      </a:r>
                    </a:p>
                  </a:txBody>
                  <a:tcPr/>
                </a:tc>
                <a:tc>
                  <a:txBody>
                    <a:bodyPr/>
                    <a:lstStyle/>
                    <a:p>
                      <a:r>
                        <a:rPr lang="nl-NL" b="0" dirty="0"/>
                        <a:t>71%</a:t>
                      </a:r>
                    </a:p>
                  </a:txBody>
                  <a:tcPr/>
                </a:tc>
                <a:extLst>
                  <a:ext uri="{0D108BD9-81ED-4DB2-BD59-A6C34878D82A}">
                    <a16:rowId xmlns:a16="http://schemas.microsoft.com/office/drawing/2014/main" val="3752339762"/>
                  </a:ext>
                </a:extLst>
              </a:tr>
              <a:tr h="370840">
                <a:tc>
                  <a:txBody>
                    <a:bodyPr/>
                    <a:lstStyle/>
                    <a:p>
                      <a:r>
                        <a:rPr lang="nl-NL" b="0" dirty="0" err="1"/>
                        <a:t>Tov</a:t>
                      </a:r>
                      <a:r>
                        <a:rPr lang="nl-NL" b="0" dirty="0"/>
                        <a:t> 2023</a:t>
                      </a:r>
                    </a:p>
                  </a:txBody>
                  <a:tcPr/>
                </a:tc>
                <a:tc>
                  <a:txBody>
                    <a:bodyPr/>
                    <a:lstStyle/>
                    <a:p>
                      <a:r>
                        <a:rPr lang="nl-NL" b="0" dirty="0">
                          <a:solidFill>
                            <a:srgbClr val="FF0000"/>
                          </a:solidFill>
                        </a:rPr>
                        <a:t>-12%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solidFill>
                            <a:srgbClr val="FF0000"/>
                          </a:solidFill>
                        </a:rPr>
                        <a:t>-11%</a:t>
                      </a:r>
                    </a:p>
                  </a:txBody>
                  <a:tcPr/>
                </a:tc>
                <a:extLst>
                  <a:ext uri="{0D108BD9-81ED-4DB2-BD59-A6C34878D82A}">
                    <a16:rowId xmlns:a16="http://schemas.microsoft.com/office/drawing/2014/main" val="4222834083"/>
                  </a:ext>
                </a:extLst>
              </a:tr>
            </a:tbl>
          </a:graphicData>
        </a:graphic>
      </p:graphicFrame>
      <p:pic>
        <p:nvPicPr>
          <p:cNvPr id="9" name="Graphic 8" descr="Home1 silhouet">
            <a:extLst>
              <a:ext uri="{FF2B5EF4-FFF2-40B4-BE49-F238E27FC236}">
                <a16:creationId xmlns:a16="http://schemas.microsoft.com/office/drawing/2014/main" id="{D5CFA06D-EDD8-660C-3B32-0C32768856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7680" y="2699970"/>
            <a:ext cx="914400" cy="914400"/>
          </a:xfrm>
          <a:prstGeom prst="rect">
            <a:avLst/>
          </a:prstGeom>
        </p:spPr>
      </p:pic>
      <p:pic>
        <p:nvPicPr>
          <p:cNvPr id="18" name="Graphic 17" descr="Groep mensen silhouet">
            <a:extLst>
              <a:ext uri="{FF2B5EF4-FFF2-40B4-BE49-F238E27FC236}">
                <a16:creationId xmlns:a16="http://schemas.microsoft.com/office/drawing/2014/main" id="{81157626-C5F6-79A2-EABA-D520EFBBCF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57786" y="2690987"/>
            <a:ext cx="914400" cy="914400"/>
          </a:xfrm>
          <a:prstGeom prst="rect">
            <a:avLst/>
          </a:prstGeom>
        </p:spPr>
      </p:pic>
      <p:pic>
        <p:nvPicPr>
          <p:cNvPr id="20" name="Graphic 19" descr="Groep mannen silhouet">
            <a:extLst>
              <a:ext uri="{FF2B5EF4-FFF2-40B4-BE49-F238E27FC236}">
                <a16:creationId xmlns:a16="http://schemas.microsoft.com/office/drawing/2014/main" id="{6096FF96-B1A7-EEA2-A832-036E0A9F4D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4472" y="2704784"/>
            <a:ext cx="914400" cy="914400"/>
          </a:xfrm>
          <a:prstGeom prst="rect">
            <a:avLst/>
          </a:prstGeom>
        </p:spPr>
      </p:pic>
      <p:sp>
        <p:nvSpPr>
          <p:cNvPr id="21" name="Rechthoek 20">
            <a:extLst>
              <a:ext uri="{FF2B5EF4-FFF2-40B4-BE49-F238E27FC236}">
                <a16:creationId xmlns:a16="http://schemas.microsoft.com/office/drawing/2014/main" id="{D88AF39F-6F07-7D4D-331E-2B7C7809C7BD}"/>
              </a:ext>
            </a:extLst>
          </p:cNvPr>
          <p:cNvSpPr/>
          <p:nvPr/>
        </p:nvSpPr>
        <p:spPr>
          <a:xfrm>
            <a:off x="838200" y="3702319"/>
            <a:ext cx="1245781" cy="521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Praktijken</a:t>
            </a:r>
          </a:p>
        </p:txBody>
      </p:sp>
      <p:sp>
        <p:nvSpPr>
          <p:cNvPr id="22" name="Rechthoek 21">
            <a:extLst>
              <a:ext uri="{FF2B5EF4-FFF2-40B4-BE49-F238E27FC236}">
                <a16:creationId xmlns:a16="http://schemas.microsoft.com/office/drawing/2014/main" id="{53AFDDC5-DD10-2B5B-5A1C-CCEBA9AFF2AD}"/>
              </a:ext>
            </a:extLst>
          </p:cNvPr>
          <p:cNvSpPr/>
          <p:nvPr/>
        </p:nvSpPr>
        <p:spPr>
          <a:xfrm>
            <a:off x="920158" y="2235269"/>
            <a:ext cx="1148317" cy="4079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89</a:t>
            </a:r>
          </a:p>
        </p:txBody>
      </p:sp>
      <p:sp>
        <p:nvSpPr>
          <p:cNvPr id="24" name="Rechthoek 23">
            <a:extLst>
              <a:ext uri="{FF2B5EF4-FFF2-40B4-BE49-F238E27FC236}">
                <a16:creationId xmlns:a16="http://schemas.microsoft.com/office/drawing/2014/main" id="{492EF157-1D6C-1D96-DA3E-FD7228D3ECF3}"/>
              </a:ext>
            </a:extLst>
          </p:cNvPr>
          <p:cNvSpPr/>
          <p:nvPr/>
        </p:nvSpPr>
        <p:spPr>
          <a:xfrm>
            <a:off x="2306434" y="3702319"/>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Patiënten in ketenzorg</a:t>
            </a:r>
          </a:p>
        </p:txBody>
      </p:sp>
      <p:sp>
        <p:nvSpPr>
          <p:cNvPr id="25" name="Rechthoek 24">
            <a:extLst>
              <a:ext uri="{FF2B5EF4-FFF2-40B4-BE49-F238E27FC236}">
                <a16:creationId xmlns:a16="http://schemas.microsoft.com/office/drawing/2014/main" id="{A7683068-2110-FF93-F37E-A244FB6495CA}"/>
              </a:ext>
            </a:extLst>
          </p:cNvPr>
          <p:cNvSpPr/>
          <p:nvPr/>
        </p:nvSpPr>
        <p:spPr>
          <a:xfrm>
            <a:off x="2224087" y="2093359"/>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10.456</a:t>
            </a:r>
          </a:p>
        </p:txBody>
      </p:sp>
      <p:sp>
        <p:nvSpPr>
          <p:cNvPr id="27" name="Rechthoek 26">
            <a:extLst>
              <a:ext uri="{FF2B5EF4-FFF2-40B4-BE49-F238E27FC236}">
                <a16:creationId xmlns:a16="http://schemas.microsoft.com/office/drawing/2014/main" id="{32402C50-4CE9-544D-A8CC-E74590F262FF}"/>
              </a:ext>
            </a:extLst>
          </p:cNvPr>
          <p:cNvSpPr/>
          <p:nvPr/>
        </p:nvSpPr>
        <p:spPr>
          <a:xfrm>
            <a:off x="4028910" y="3716778"/>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Doelgroep</a:t>
            </a:r>
          </a:p>
        </p:txBody>
      </p:sp>
      <p:sp>
        <p:nvSpPr>
          <p:cNvPr id="28" name="Rechthoek 27">
            <a:extLst>
              <a:ext uri="{FF2B5EF4-FFF2-40B4-BE49-F238E27FC236}">
                <a16:creationId xmlns:a16="http://schemas.microsoft.com/office/drawing/2014/main" id="{86CC1C96-6793-24D8-EB44-AA0BE3DAD2F5}"/>
              </a:ext>
            </a:extLst>
          </p:cNvPr>
          <p:cNvSpPr/>
          <p:nvPr/>
        </p:nvSpPr>
        <p:spPr>
          <a:xfrm>
            <a:off x="3946563" y="2107818"/>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13.564</a:t>
            </a:r>
          </a:p>
        </p:txBody>
      </p:sp>
      <p:pic>
        <p:nvPicPr>
          <p:cNvPr id="30" name="Graphic 29" descr="Groep mensen silhouet">
            <a:extLst>
              <a:ext uri="{FF2B5EF4-FFF2-40B4-BE49-F238E27FC236}">
                <a16:creationId xmlns:a16="http://schemas.microsoft.com/office/drawing/2014/main" id="{0DF059F3-C338-83D3-4843-7D130AE15A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81508" y="2644564"/>
            <a:ext cx="914400" cy="914400"/>
          </a:xfrm>
          <a:prstGeom prst="rect">
            <a:avLst/>
          </a:prstGeom>
        </p:spPr>
      </p:pic>
      <p:pic>
        <p:nvPicPr>
          <p:cNvPr id="31" name="Graphic 30" descr="Groep mannen silhouet">
            <a:extLst>
              <a:ext uri="{FF2B5EF4-FFF2-40B4-BE49-F238E27FC236}">
                <a16:creationId xmlns:a16="http://schemas.microsoft.com/office/drawing/2014/main" id="{74ECC9B3-2511-706F-C8CC-0F68BF5A32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8194" y="2658361"/>
            <a:ext cx="914400" cy="914400"/>
          </a:xfrm>
          <a:prstGeom prst="rect">
            <a:avLst/>
          </a:prstGeom>
        </p:spPr>
      </p:pic>
      <p:sp>
        <p:nvSpPr>
          <p:cNvPr id="32" name="Rechthoek 31">
            <a:extLst>
              <a:ext uri="{FF2B5EF4-FFF2-40B4-BE49-F238E27FC236}">
                <a16:creationId xmlns:a16="http://schemas.microsoft.com/office/drawing/2014/main" id="{C4B156BF-35DE-D62F-15A5-AE53CAF1F242}"/>
              </a:ext>
            </a:extLst>
          </p:cNvPr>
          <p:cNvSpPr/>
          <p:nvPr/>
        </p:nvSpPr>
        <p:spPr>
          <a:xfrm>
            <a:off x="6361922" y="3655896"/>
            <a:ext cx="1245781" cy="521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Praktijken</a:t>
            </a:r>
          </a:p>
        </p:txBody>
      </p:sp>
      <p:sp>
        <p:nvSpPr>
          <p:cNvPr id="33" name="Rechthoek 32">
            <a:extLst>
              <a:ext uri="{FF2B5EF4-FFF2-40B4-BE49-F238E27FC236}">
                <a16:creationId xmlns:a16="http://schemas.microsoft.com/office/drawing/2014/main" id="{5F6B297B-701A-34A9-4FC7-0D22124CAB3F}"/>
              </a:ext>
            </a:extLst>
          </p:cNvPr>
          <p:cNvSpPr/>
          <p:nvPr/>
        </p:nvSpPr>
        <p:spPr>
          <a:xfrm>
            <a:off x="6363694" y="2188689"/>
            <a:ext cx="1148317" cy="4079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64</a:t>
            </a:r>
          </a:p>
        </p:txBody>
      </p:sp>
      <p:sp>
        <p:nvSpPr>
          <p:cNvPr id="34" name="Rechthoek 33">
            <a:extLst>
              <a:ext uri="{FF2B5EF4-FFF2-40B4-BE49-F238E27FC236}">
                <a16:creationId xmlns:a16="http://schemas.microsoft.com/office/drawing/2014/main" id="{AFFDC862-9D9D-8ED3-D25F-4AE3D71BE6B9}"/>
              </a:ext>
            </a:extLst>
          </p:cNvPr>
          <p:cNvSpPr/>
          <p:nvPr/>
        </p:nvSpPr>
        <p:spPr>
          <a:xfrm>
            <a:off x="7830156" y="3655896"/>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Patiënten in ketenzorg</a:t>
            </a:r>
          </a:p>
        </p:txBody>
      </p:sp>
      <p:sp>
        <p:nvSpPr>
          <p:cNvPr id="35" name="Rechthoek 34">
            <a:extLst>
              <a:ext uri="{FF2B5EF4-FFF2-40B4-BE49-F238E27FC236}">
                <a16:creationId xmlns:a16="http://schemas.microsoft.com/office/drawing/2014/main" id="{6AC2467D-100A-7513-6E4B-78C311C578EC}"/>
              </a:ext>
            </a:extLst>
          </p:cNvPr>
          <p:cNvSpPr/>
          <p:nvPr/>
        </p:nvSpPr>
        <p:spPr>
          <a:xfrm>
            <a:off x="7747809" y="2046936"/>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1.980</a:t>
            </a:r>
          </a:p>
        </p:txBody>
      </p:sp>
      <p:sp>
        <p:nvSpPr>
          <p:cNvPr id="36" name="Rechthoek 35">
            <a:extLst>
              <a:ext uri="{FF2B5EF4-FFF2-40B4-BE49-F238E27FC236}">
                <a16:creationId xmlns:a16="http://schemas.microsoft.com/office/drawing/2014/main" id="{6ACF1080-37F3-2414-1267-285732C7B3CF}"/>
              </a:ext>
            </a:extLst>
          </p:cNvPr>
          <p:cNvSpPr/>
          <p:nvPr/>
        </p:nvSpPr>
        <p:spPr>
          <a:xfrm>
            <a:off x="9552632" y="3670355"/>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Doelgroep</a:t>
            </a:r>
          </a:p>
        </p:txBody>
      </p:sp>
      <p:sp>
        <p:nvSpPr>
          <p:cNvPr id="37" name="Rechthoek 36">
            <a:extLst>
              <a:ext uri="{FF2B5EF4-FFF2-40B4-BE49-F238E27FC236}">
                <a16:creationId xmlns:a16="http://schemas.microsoft.com/office/drawing/2014/main" id="{21BEB64D-CF49-7046-C877-8E377A055842}"/>
              </a:ext>
            </a:extLst>
          </p:cNvPr>
          <p:cNvSpPr/>
          <p:nvPr/>
        </p:nvSpPr>
        <p:spPr>
          <a:xfrm>
            <a:off x="9470285" y="2061395"/>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3.390</a:t>
            </a:r>
          </a:p>
        </p:txBody>
      </p:sp>
      <p:pic>
        <p:nvPicPr>
          <p:cNvPr id="40" name="Graphic 39" descr="Home1 silhouet">
            <a:extLst>
              <a:ext uri="{FF2B5EF4-FFF2-40B4-BE49-F238E27FC236}">
                <a16:creationId xmlns:a16="http://schemas.microsoft.com/office/drawing/2014/main" id="{722F56CE-F74C-9BFE-B80E-55117D33EC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80652" y="2700242"/>
            <a:ext cx="914400" cy="914400"/>
          </a:xfrm>
          <a:prstGeom prst="rect">
            <a:avLst/>
          </a:prstGeom>
        </p:spPr>
      </p:pic>
    </p:spTree>
    <p:extLst>
      <p:ext uri="{BB962C8B-B14F-4D97-AF65-F5344CB8AC3E}">
        <p14:creationId xmlns:p14="http://schemas.microsoft.com/office/powerpoint/2010/main" val="26903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AF2A5-96B2-E8F1-71F0-3A5D5410F288}"/>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BA42F6B3-29EE-FE42-4533-71AAD3AD21FD}"/>
              </a:ext>
            </a:extLst>
          </p:cNvPr>
          <p:cNvSpPr/>
          <p:nvPr/>
        </p:nvSpPr>
        <p:spPr>
          <a:xfrm>
            <a:off x="6113801" y="221097"/>
            <a:ext cx="5053149" cy="6415807"/>
          </a:xfrm>
          <a:prstGeom prst="rect">
            <a:avLst/>
          </a:prstGeom>
          <a:solidFill>
            <a:srgbClr val="E9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CA8E3247-FB05-FC19-B113-A2028EB53D80}"/>
              </a:ext>
            </a:extLst>
          </p:cNvPr>
          <p:cNvSpPr/>
          <p:nvPr/>
        </p:nvSpPr>
        <p:spPr>
          <a:xfrm>
            <a:off x="849189" y="221097"/>
            <a:ext cx="5035347" cy="3179086"/>
          </a:xfrm>
          <a:prstGeom prst="rect">
            <a:avLst/>
          </a:prstGeom>
          <a:solidFill>
            <a:srgbClr val="FCEC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21CA60E6-D7D8-6836-9A7F-4B1021A23E5A}"/>
              </a:ext>
            </a:extLst>
          </p:cNvPr>
          <p:cNvSpPr>
            <a:spLocks noGrp="1"/>
          </p:cNvSpPr>
          <p:nvPr>
            <p:ph type="title"/>
          </p:nvPr>
        </p:nvSpPr>
        <p:spPr>
          <a:xfrm>
            <a:off x="849189" y="162996"/>
            <a:ext cx="5257800" cy="1325563"/>
          </a:xfrm>
        </p:spPr>
        <p:txBody>
          <a:bodyPr>
            <a:noAutofit/>
          </a:bodyPr>
          <a:lstStyle/>
          <a:p>
            <a:pPr algn="ctr"/>
            <a:r>
              <a:rPr lang="nl-NL" sz="4000" b="1" dirty="0"/>
              <a:t>Zorgprogramma HVZ 2024</a:t>
            </a:r>
          </a:p>
        </p:txBody>
      </p:sp>
      <p:sp>
        <p:nvSpPr>
          <p:cNvPr id="6" name="Titel 1">
            <a:extLst>
              <a:ext uri="{FF2B5EF4-FFF2-40B4-BE49-F238E27FC236}">
                <a16:creationId xmlns:a16="http://schemas.microsoft.com/office/drawing/2014/main" id="{F99E38BB-ED87-AB51-A1CE-F89B2D84413E}"/>
              </a:ext>
            </a:extLst>
          </p:cNvPr>
          <p:cNvSpPr txBox="1">
            <a:spLocks/>
          </p:cNvSpPr>
          <p:nvPr/>
        </p:nvSpPr>
        <p:spPr>
          <a:xfrm>
            <a:off x="6106989" y="162995"/>
            <a:ext cx="52578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4000" b="1" dirty="0"/>
              <a:t>Zorgprogramma VVR 2024</a:t>
            </a:r>
          </a:p>
        </p:txBody>
      </p:sp>
      <p:graphicFrame>
        <p:nvGraphicFramePr>
          <p:cNvPr id="8" name="Tabel 7">
            <a:extLst>
              <a:ext uri="{FF2B5EF4-FFF2-40B4-BE49-F238E27FC236}">
                <a16:creationId xmlns:a16="http://schemas.microsoft.com/office/drawing/2014/main" id="{FA6ACD03-733C-65CD-15C1-0DDE733F2DBE}"/>
              </a:ext>
            </a:extLst>
          </p:cNvPr>
          <p:cNvGraphicFramePr>
            <a:graphicFrameLocks noGrp="1"/>
          </p:cNvGraphicFramePr>
          <p:nvPr>
            <p:extLst>
              <p:ext uri="{D42A27DB-BD31-4B8C-83A1-F6EECF244321}">
                <p14:modId xmlns:p14="http://schemas.microsoft.com/office/powerpoint/2010/main" val="2491763199"/>
              </p:ext>
            </p:extLst>
          </p:nvPr>
        </p:nvGraphicFramePr>
        <p:xfrm>
          <a:off x="838200" y="3400944"/>
          <a:ext cx="5053149" cy="3235960"/>
        </p:xfrm>
        <a:graphic>
          <a:graphicData uri="http://schemas.openxmlformats.org/drawingml/2006/table">
            <a:tbl>
              <a:tblPr firstRow="1" bandRow="1">
                <a:tableStyleId>{21E4AEA4-8DFA-4A89-87EB-49C32662AFE0}</a:tableStyleId>
              </a:tblPr>
              <a:tblGrid>
                <a:gridCol w="2610852">
                  <a:extLst>
                    <a:ext uri="{9D8B030D-6E8A-4147-A177-3AD203B41FA5}">
                      <a16:colId xmlns:a16="http://schemas.microsoft.com/office/drawing/2014/main" val="3886269062"/>
                    </a:ext>
                  </a:extLst>
                </a:gridCol>
                <a:gridCol w="1363579">
                  <a:extLst>
                    <a:ext uri="{9D8B030D-6E8A-4147-A177-3AD203B41FA5}">
                      <a16:colId xmlns:a16="http://schemas.microsoft.com/office/drawing/2014/main" val="3168364951"/>
                    </a:ext>
                  </a:extLst>
                </a:gridCol>
                <a:gridCol w="1078718">
                  <a:extLst>
                    <a:ext uri="{9D8B030D-6E8A-4147-A177-3AD203B41FA5}">
                      <a16:colId xmlns:a16="http://schemas.microsoft.com/office/drawing/2014/main" val="3966004194"/>
                    </a:ext>
                  </a:extLst>
                </a:gridCol>
              </a:tblGrid>
              <a:tr h="370840">
                <a:tc>
                  <a:txBody>
                    <a:bodyPr/>
                    <a:lstStyle/>
                    <a:p>
                      <a:endParaRPr lang="nl-NL" b="0" dirty="0"/>
                    </a:p>
                  </a:txBody>
                  <a:tcPr/>
                </a:tc>
                <a:tc>
                  <a:txBody>
                    <a:bodyPr/>
                    <a:lstStyle/>
                    <a:p>
                      <a:r>
                        <a:rPr lang="nl-NL" b="0" dirty="0"/>
                        <a:t>RHOGO ‘24</a:t>
                      </a:r>
                    </a:p>
                  </a:txBody>
                  <a:tcPr/>
                </a:tc>
                <a:tc>
                  <a:txBody>
                    <a:bodyPr/>
                    <a:lstStyle/>
                    <a:p>
                      <a:r>
                        <a:rPr lang="nl-NL" b="0" dirty="0"/>
                        <a:t>T.o.v. 23</a:t>
                      </a:r>
                    </a:p>
                  </a:txBody>
                  <a:tcPr/>
                </a:tc>
                <a:extLst>
                  <a:ext uri="{0D108BD9-81ED-4DB2-BD59-A6C34878D82A}">
                    <a16:rowId xmlns:a16="http://schemas.microsoft.com/office/drawing/2014/main" val="1005851349"/>
                  </a:ext>
                </a:extLst>
              </a:tr>
              <a:tr h="370840">
                <a:tc>
                  <a:txBody>
                    <a:bodyPr/>
                    <a:lstStyle/>
                    <a:p>
                      <a:r>
                        <a:rPr lang="nl-NL" dirty="0"/>
                        <a:t>% Rookgedrag vastgelegd</a:t>
                      </a:r>
                    </a:p>
                  </a:txBody>
                  <a:tcPr/>
                </a:tc>
                <a:tc>
                  <a:txBody>
                    <a:bodyPr/>
                    <a:lstStyle/>
                    <a:p>
                      <a:r>
                        <a:rPr lang="nl-NL" dirty="0"/>
                        <a:t>69%</a:t>
                      </a:r>
                    </a:p>
                  </a:txBody>
                  <a:tcPr/>
                </a:tc>
                <a:tc>
                  <a:txBody>
                    <a:bodyPr/>
                    <a:lstStyle/>
                    <a:p>
                      <a:r>
                        <a:rPr lang="nl-NL" dirty="0">
                          <a:solidFill>
                            <a:srgbClr val="FF0000"/>
                          </a:solidFill>
                        </a:rPr>
                        <a:t>-4%</a:t>
                      </a:r>
                    </a:p>
                  </a:txBody>
                  <a:tcPr/>
                </a:tc>
                <a:extLst>
                  <a:ext uri="{0D108BD9-81ED-4DB2-BD59-A6C34878D82A}">
                    <a16:rowId xmlns:a16="http://schemas.microsoft.com/office/drawing/2014/main" val="3913390254"/>
                  </a:ext>
                </a:extLst>
              </a:tr>
              <a:tr h="370840">
                <a:tc>
                  <a:txBody>
                    <a:bodyPr/>
                    <a:lstStyle/>
                    <a:p>
                      <a:r>
                        <a:rPr lang="nl-NL" dirty="0"/>
                        <a:t>% Bloeddruk bepaald</a:t>
                      </a:r>
                    </a:p>
                  </a:txBody>
                  <a:tcPr/>
                </a:tc>
                <a:tc>
                  <a:txBody>
                    <a:bodyPr/>
                    <a:lstStyle/>
                    <a:p>
                      <a:r>
                        <a:rPr lang="nl-NL" dirty="0"/>
                        <a:t>71%</a:t>
                      </a:r>
                    </a:p>
                  </a:txBody>
                  <a:tcPr/>
                </a:tc>
                <a:tc>
                  <a:txBody>
                    <a:bodyPr/>
                    <a:lstStyle/>
                    <a:p>
                      <a:r>
                        <a:rPr lang="nl-NL" dirty="0">
                          <a:solidFill>
                            <a:schemeClr val="accent6"/>
                          </a:solidFill>
                        </a:rPr>
                        <a:t>+1%</a:t>
                      </a:r>
                    </a:p>
                  </a:txBody>
                  <a:tcPr/>
                </a:tc>
                <a:extLst>
                  <a:ext uri="{0D108BD9-81ED-4DB2-BD59-A6C34878D82A}">
                    <a16:rowId xmlns:a16="http://schemas.microsoft.com/office/drawing/2014/main" val="1116418120"/>
                  </a:ext>
                </a:extLst>
              </a:tr>
              <a:tr h="370840">
                <a:tc>
                  <a:txBody>
                    <a:bodyPr/>
                    <a:lstStyle/>
                    <a:p>
                      <a:r>
                        <a:rPr lang="nl-NL" dirty="0"/>
                        <a:t>% Streng gereguleerd LDL</a:t>
                      </a:r>
                    </a:p>
                  </a:txBody>
                  <a:tcPr/>
                </a:tc>
                <a:tc>
                  <a:txBody>
                    <a:bodyPr/>
                    <a:lstStyle/>
                    <a:p>
                      <a:r>
                        <a:rPr lang="nl-NL" dirty="0"/>
                        <a:t>29%</a:t>
                      </a:r>
                    </a:p>
                  </a:txBody>
                  <a:tcPr/>
                </a:tc>
                <a:tc>
                  <a:txBody>
                    <a:bodyPr/>
                    <a:lstStyle/>
                    <a:p>
                      <a:r>
                        <a:rPr lang="nl-NL" dirty="0">
                          <a:solidFill>
                            <a:schemeClr val="accent6"/>
                          </a:solidFill>
                        </a:rPr>
                        <a:t>+53%</a:t>
                      </a:r>
                    </a:p>
                  </a:txBody>
                  <a:tcPr/>
                </a:tc>
                <a:extLst>
                  <a:ext uri="{0D108BD9-81ED-4DB2-BD59-A6C34878D82A}">
                    <a16:rowId xmlns:a16="http://schemas.microsoft.com/office/drawing/2014/main" val="1190735600"/>
                  </a:ext>
                </a:extLst>
              </a:tr>
              <a:tr h="370840">
                <a:tc>
                  <a:txBody>
                    <a:bodyPr/>
                    <a:lstStyle/>
                    <a:p>
                      <a:r>
                        <a:rPr lang="nl-NL" dirty="0"/>
                        <a:t>% &lt;70 jaar LDL bepaald</a:t>
                      </a:r>
                    </a:p>
                  </a:txBody>
                  <a:tcPr/>
                </a:tc>
                <a:tc>
                  <a:txBody>
                    <a:bodyPr/>
                    <a:lstStyle/>
                    <a:p>
                      <a:r>
                        <a:rPr lang="nl-NL" dirty="0"/>
                        <a:t>96%</a:t>
                      </a:r>
                    </a:p>
                  </a:txBody>
                  <a:tcPr/>
                </a:tc>
                <a:tc>
                  <a:txBody>
                    <a:bodyPr/>
                    <a:lstStyle/>
                    <a:p>
                      <a:r>
                        <a:rPr lang="nl-NL" dirty="0">
                          <a:solidFill>
                            <a:schemeClr val="accent6"/>
                          </a:solidFill>
                        </a:rPr>
                        <a:t>+167%</a:t>
                      </a:r>
                    </a:p>
                  </a:txBody>
                  <a:tcPr/>
                </a:tc>
                <a:extLst>
                  <a:ext uri="{0D108BD9-81ED-4DB2-BD59-A6C34878D82A}">
                    <a16:rowId xmlns:a16="http://schemas.microsoft.com/office/drawing/2014/main" val="1278110169"/>
                  </a:ext>
                </a:extLst>
              </a:tr>
              <a:tr h="370840">
                <a:tc>
                  <a:txBody>
                    <a:bodyPr/>
                    <a:lstStyle/>
                    <a:p>
                      <a:r>
                        <a:rPr lang="nl-NL" dirty="0"/>
                        <a:t>% &lt;70 jaar gereguleerd LDL</a:t>
                      </a:r>
                    </a:p>
                  </a:txBody>
                  <a:tcPr/>
                </a:tc>
                <a:tc>
                  <a:txBody>
                    <a:bodyPr/>
                    <a:lstStyle/>
                    <a:p>
                      <a:r>
                        <a:rPr lang="nl-NL" dirty="0"/>
                        <a:t>67%</a:t>
                      </a:r>
                    </a:p>
                  </a:txBody>
                  <a:tcPr/>
                </a:tc>
                <a:tc>
                  <a:txBody>
                    <a:bodyPr/>
                    <a:lstStyle/>
                    <a:p>
                      <a:r>
                        <a:rPr lang="nl-NL" dirty="0">
                          <a:solidFill>
                            <a:schemeClr val="accent6"/>
                          </a:solidFill>
                        </a:rPr>
                        <a:t>+24%</a:t>
                      </a:r>
                    </a:p>
                  </a:txBody>
                  <a:tcPr/>
                </a:tc>
                <a:extLst>
                  <a:ext uri="{0D108BD9-81ED-4DB2-BD59-A6C34878D82A}">
                    <a16:rowId xmlns:a16="http://schemas.microsoft.com/office/drawing/2014/main" val="3527239885"/>
                  </a:ext>
                </a:extLst>
              </a:tr>
              <a:tr h="370840">
                <a:tc>
                  <a:txBody>
                    <a:bodyPr/>
                    <a:lstStyle/>
                    <a:p>
                      <a:r>
                        <a:rPr lang="nl-NL" dirty="0" err="1"/>
                        <a:t>eGFR</a:t>
                      </a:r>
                      <a:r>
                        <a:rPr lang="nl-NL" dirty="0"/>
                        <a:t> gemeten</a:t>
                      </a:r>
                    </a:p>
                  </a:txBody>
                  <a:tcPr/>
                </a:tc>
                <a:tc>
                  <a:txBody>
                    <a:bodyPr/>
                    <a:lstStyle/>
                    <a:p>
                      <a:r>
                        <a:rPr lang="nl-NL" dirty="0"/>
                        <a:t>82%</a:t>
                      </a:r>
                    </a:p>
                  </a:txBody>
                  <a:tcPr/>
                </a:tc>
                <a:tc>
                  <a:txBody>
                    <a:bodyPr/>
                    <a:lstStyle/>
                    <a:p>
                      <a:r>
                        <a:rPr lang="nl-NL" dirty="0">
                          <a:solidFill>
                            <a:schemeClr val="accent6"/>
                          </a:solidFill>
                        </a:rPr>
                        <a:t>+5%</a:t>
                      </a:r>
                    </a:p>
                  </a:txBody>
                  <a:tcPr/>
                </a:tc>
                <a:extLst>
                  <a:ext uri="{0D108BD9-81ED-4DB2-BD59-A6C34878D82A}">
                    <a16:rowId xmlns:a16="http://schemas.microsoft.com/office/drawing/2014/main" val="3784049750"/>
                  </a:ext>
                </a:extLst>
              </a:tr>
              <a:tr h="370840">
                <a:tc>
                  <a:txBody>
                    <a:bodyPr/>
                    <a:lstStyle/>
                    <a:p>
                      <a:r>
                        <a:rPr lang="nl-NL" dirty="0"/>
                        <a:t>Bewegen</a:t>
                      </a:r>
                    </a:p>
                  </a:txBody>
                  <a:tcPr/>
                </a:tc>
                <a:tc>
                  <a:txBody>
                    <a:bodyPr/>
                    <a:lstStyle/>
                    <a:p>
                      <a:r>
                        <a:rPr lang="nl-NL" dirty="0"/>
                        <a:t>57%</a:t>
                      </a:r>
                    </a:p>
                  </a:txBody>
                  <a:tcPr/>
                </a:tc>
                <a:tc>
                  <a:txBody>
                    <a:bodyPr/>
                    <a:lstStyle/>
                    <a:p>
                      <a:r>
                        <a:rPr lang="nl-NL" dirty="0">
                          <a:solidFill>
                            <a:srgbClr val="FF0000"/>
                          </a:solidFill>
                        </a:rPr>
                        <a:t>-2%</a:t>
                      </a:r>
                    </a:p>
                  </a:txBody>
                  <a:tcPr/>
                </a:tc>
                <a:extLst>
                  <a:ext uri="{0D108BD9-81ED-4DB2-BD59-A6C34878D82A}">
                    <a16:rowId xmlns:a16="http://schemas.microsoft.com/office/drawing/2014/main" val="768708406"/>
                  </a:ext>
                </a:extLst>
              </a:tr>
            </a:tbl>
          </a:graphicData>
        </a:graphic>
      </p:graphicFrame>
      <p:graphicFrame>
        <p:nvGraphicFramePr>
          <p:cNvPr id="9" name="Tabel 8">
            <a:extLst>
              <a:ext uri="{FF2B5EF4-FFF2-40B4-BE49-F238E27FC236}">
                <a16:creationId xmlns:a16="http://schemas.microsoft.com/office/drawing/2014/main" id="{66BFB87A-F894-82AA-89C6-DEB969532B4A}"/>
              </a:ext>
            </a:extLst>
          </p:cNvPr>
          <p:cNvGraphicFramePr>
            <a:graphicFrameLocks noGrp="1"/>
          </p:cNvGraphicFramePr>
          <p:nvPr>
            <p:extLst>
              <p:ext uri="{D42A27DB-BD31-4B8C-83A1-F6EECF244321}">
                <p14:modId xmlns:p14="http://schemas.microsoft.com/office/powerpoint/2010/main" val="183778532"/>
              </p:ext>
            </p:extLst>
          </p:nvPr>
        </p:nvGraphicFramePr>
        <p:xfrm>
          <a:off x="6095999" y="3400944"/>
          <a:ext cx="5053149" cy="2595880"/>
        </p:xfrm>
        <a:graphic>
          <a:graphicData uri="http://schemas.openxmlformats.org/drawingml/2006/table">
            <a:tbl>
              <a:tblPr firstRow="1" bandRow="1">
                <a:tableStyleId>{5C22544A-7EE6-4342-B048-85BDC9FD1C3A}</a:tableStyleId>
              </a:tblPr>
              <a:tblGrid>
                <a:gridCol w="2610852">
                  <a:extLst>
                    <a:ext uri="{9D8B030D-6E8A-4147-A177-3AD203B41FA5}">
                      <a16:colId xmlns:a16="http://schemas.microsoft.com/office/drawing/2014/main" val="3886269062"/>
                    </a:ext>
                  </a:extLst>
                </a:gridCol>
                <a:gridCol w="1363579">
                  <a:extLst>
                    <a:ext uri="{9D8B030D-6E8A-4147-A177-3AD203B41FA5}">
                      <a16:colId xmlns:a16="http://schemas.microsoft.com/office/drawing/2014/main" val="3168364951"/>
                    </a:ext>
                  </a:extLst>
                </a:gridCol>
                <a:gridCol w="1078718">
                  <a:extLst>
                    <a:ext uri="{9D8B030D-6E8A-4147-A177-3AD203B41FA5}">
                      <a16:colId xmlns:a16="http://schemas.microsoft.com/office/drawing/2014/main" val="3966004194"/>
                    </a:ext>
                  </a:extLst>
                </a:gridCol>
              </a:tblGrid>
              <a:tr h="370840">
                <a:tc>
                  <a:txBody>
                    <a:bodyPr/>
                    <a:lstStyle/>
                    <a:p>
                      <a:endParaRPr lang="nl-NL" b="0" dirty="0"/>
                    </a:p>
                  </a:txBody>
                  <a:tcPr/>
                </a:tc>
                <a:tc>
                  <a:txBody>
                    <a:bodyPr/>
                    <a:lstStyle/>
                    <a:p>
                      <a:r>
                        <a:rPr lang="nl-NL" b="0" dirty="0"/>
                        <a:t>RHOGO ‘24</a:t>
                      </a:r>
                    </a:p>
                  </a:txBody>
                  <a:tcPr/>
                </a:tc>
                <a:tc>
                  <a:txBody>
                    <a:bodyPr/>
                    <a:lstStyle/>
                    <a:p>
                      <a:r>
                        <a:rPr lang="nl-NL" b="0" dirty="0"/>
                        <a:t>T.o.v. 23</a:t>
                      </a:r>
                    </a:p>
                  </a:txBody>
                  <a:tcPr/>
                </a:tc>
                <a:extLst>
                  <a:ext uri="{0D108BD9-81ED-4DB2-BD59-A6C34878D82A}">
                    <a16:rowId xmlns:a16="http://schemas.microsoft.com/office/drawing/2014/main" val="1005851349"/>
                  </a:ext>
                </a:extLst>
              </a:tr>
              <a:tr h="370840">
                <a:tc>
                  <a:txBody>
                    <a:bodyPr/>
                    <a:lstStyle/>
                    <a:p>
                      <a:r>
                        <a:rPr lang="nl-NL" dirty="0"/>
                        <a:t>% Rookgedrag vastgelegd</a:t>
                      </a:r>
                    </a:p>
                  </a:txBody>
                  <a:tcPr/>
                </a:tc>
                <a:tc>
                  <a:txBody>
                    <a:bodyPr/>
                    <a:lstStyle/>
                    <a:p>
                      <a:r>
                        <a:rPr lang="nl-NL" dirty="0"/>
                        <a:t>68%</a:t>
                      </a:r>
                    </a:p>
                  </a:txBody>
                  <a:tcPr/>
                </a:tc>
                <a:tc>
                  <a:txBody>
                    <a:bodyPr/>
                    <a:lstStyle/>
                    <a:p>
                      <a:r>
                        <a:rPr lang="nl-NL" dirty="0">
                          <a:solidFill>
                            <a:srgbClr val="FF0000"/>
                          </a:solidFill>
                        </a:rPr>
                        <a:t>-6%</a:t>
                      </a:r>
                    </a:p>
                  </a:txBody>
                  <a:tcPr/>
                </a:tc>
                <a:extLst>
                  <a:ext uri="{0D108BD9-81ED-4DB2-BD59-A6C34878D82A}">
                    <a16:rowId xmlns:a16="http://schemas.microsoft.com/office/drawing/2014/main" val="3913390254"/>
                  </a:ext>
                </a:extLst>
              </a:tr>
              <a:tr h="370840">
                <a:tc>
                  <a:txBody>
                    <a:bodyPr/>
                    <a:lstStyle/>
                    <a:p>
                      <a:r>
                        <a:rPr lang="nl-NL" dirty="0"/>
                        <a:t>% Bloeddruk bepaald</a:t>
                      </a:r>
                    </a:p>
                  </a:txBody>
                  <a:tcPr/>
                </a:tc>
                <a:tc>
                  <a:txBody>
                    <a:bodyPr/>
                    <a:lstStyle/>
                    <a:p>
                      <a:r>
                        <a:rPr lang="nl-NL" dirty="0"/>
                        <a:t>67%</a:t>
                      </a:r>
                    </a:p>
                  </a:txBody>
                  <a:tcPr/>
                </a:tc>
                <a:tc>
                  <a:txBody>
                    <a:bodyPr/>
                    <a:lstStyle/>
                    <a:p>
                      <a:r>
                        <a:rPr lang="nl-NL" dirty="0">
                          <a:solidFill>
                            <a:srgbClr val="FF0000"/>
                          </a:solidFill>
                        </a:rPr>
                        <a:t>-4%</a:t>
                      </a:r>
                    </a:p>
                  </a:txBody>
                  <a:tcPr/>
                </a:tc>
                <a:extLst>
                  <a:ext uri="{0D108BD9-81ED-4DB2-BD59-A6C34878D82A}">
                    <a16:rowId xmlns:a16="http://schemas.microsoft.com/office/drawing/2014/main" val="1116418120"/>
                  </a:ext>
                </a:extLst>
              </a:tr>
              <a:tr h="370840">
                <a:tc>
                  <a:txBody>
                    <a:bodyPr/>
                    <a:lstStyle/>
                    <a:p>
                      <a:r>
                        <a:rPr lang="nl-NL" dirty="0"/>
                        <a:t>EGFR</a:t>
                      </a:r>
                    </a:p>
                  </a:txBody>
                  <a:tcPr/>
                </a:tc>
                <a:tc>
                  <a:txBody>
                    <a:bodyPr/>
                    <a:lstStyle/>
                    <a:p>
                      <a:r>
                        <a:rPr lang="nl-NL" dirty="0"/>
                        <a:t>78%</a:t>
                      </a:r>
                    </a:p>
                  </a:txBody>
                  <a:tcPr/>
                </a:tc>
                <a:tc>
                  <a:txBody>
                    <a:bodyPr/>
                    <a:lstStyle/>
                    <a:p>
                      <a:r>
                        <a:rPr lang="nl-NL" dirty="0">
                          <a:solidFill>
                            <a:schemeClr val="accent6"/>
                          </a:solidFill>
                        </a:rPr>
                        <a:t>1%</a:t>
                      </a:r>
                    </a:p>
                  </a:txBody>
                  <a:tcPr/>
                </a:tc>
                <a:extLst>
                  <a:ext uri="{0D108BD9-81ED-4DB2-BD59-A6C34878D82A}">
                    <a16:rowId xmlns:a16="http://schemas.microsoft.com/office/drawing/2014/main" val="1190735600"/>
                  </a:ext>
                </a:extLst>
              </a:tr>
              <a:tr h="370840">
                <a:tc>
                  <a:txBody>
                    <a:bodyPr/>
                    <a:lstStyle/>
                    <a:p>
                      <a:r>
                        <a:rPr lang="nl-NL" dirty="0"/>
                        <a:t>Mate van bewegen</a:t>
                      </a:r>
                    </a:p>
                  </a:txBody>
                  <a:tcPr/>
                </a:tc>
                <a:tc>
                  <a:txBody>
                    <a:bodyPr/>
                    <a:lstStyle/>
                    <a:p>
                      <a:r>
                        <a:rPr lang="nl-NL" dirty="0"/>
                        <a:t>52%</a:t>
                      </a:r>
                    </a:p>
                  </a:txBody>
                  <a:tcPr/>
                </a:tc>
                <a:tc>
                  <a:txBody>
                    <a:bodyPr/>
                    <a:lstStyle/>
                    <a:p>
                      <a:r>
                        <a:rPr lang="nl-NL" dirty="0">
                          <a:solidFill>
                            <a:srgbClr val="FF0000"/>
                          </a:solidFill>
                        </a:rPr>
                        <a:t>-9%</a:t>
                      </a:r>
                    </a:p>
                  </a:txBody>
                  <a:tcPr/>
                </a:tc>
                <a:extLst>
                  <a:ext uri="{0D108BD9-81ED-4DB2-BD59-A6C34878D82A}">
                    <a16:rowId xmlns:a16="http://schemas.microsoft.com/office/drawing/2014/main" val="1278110169"/>
                  </a:ext>
                </a:extLst>
              </a:tr>
              <a:tr h="370840">
                <a:tc>
                  <a:txBody>
                    <a:bodyPr/>
                    <a:lstStyle/>
                    <a:p>
                      <a:r>
                        <a:rPr lang="nl-NL" dirty="0"/>
                        <a:t>% gereguleerd LDL &lt;70</a:t>
                      </a:r>
                    </a:p>
                  </a:txBody>
                  <a:tcPr/>
                </a:tc>
                <a:tc>
                  <a:txBody>
                    <a:bodyPr/>
                    <a:lstStyle/>
                    <a:p>
                      <a:r>
                        <a:rPr lang="nl-NL" dirty="0"/>
                        <a:t>34%</a:t>
                      </a:r>
                    </a:p>
                  </a:txBody>
                  <a:tcPr/>
                </a:tc>
                <a:tc>
                  <a:txBody>
                    <a:bodyPr/>
                    <a:lstStyle/>
                    <a:p>
                      <a:r>
                        <a:rPr lang="nl-NL" dirty="0">
                          <a:solidFill>
                            <a:schemeClr val="accent6"/>
                          </a:solidFill>
                        </a:rPr>
                        <a:t>13%</a:t>
                      </a:r>
                    </a:p>
                  </a:txBody>
                  <a:tcPr/>
                </a:tc>
                <a:extLst>
                  <a:ext uri="{0D108BD9-81ED-4DB2-BD59-A6C34878D82A}">
                    <a16:rowId xmlns:a16="http://schemas.microsoft.com/office/drawing/2014/main" val="3527239885"/>
                  </a:ext>
                </a:extLst>
              </a:tr>
              <a:tr h="370840">
                <a:tc>
                  <a:txBody>
                    <a:bodyPr/>
                    <a:lstStyle/>
                    <a:p>
                      <a:r>
                        <a:rPr lang="nl-NL" dirty="0"/>
                        <a:t>% &lt;79 jaar, LDL bepaald</a:t>
                      </a:r>
                    </a:p>
                  </a:txBody>
                  <a:tcPr/>
                </a:tc>
                <a:tc>
                  <a:txBody>
                    <a:bodyPr/>
                    <a:lstStyle/>
                    <a:p>
                      <a:r>
                        <a:rPr lang="nl-NL" dirty="0"/>
                        <a:t>96%</a:t>
                      </a:r>
                    </a:p>
                  </a:txBody>
                  <a:tcPr/>
                </a:tc>
                <a:tc>
                  <a:txBody>
                    <a:bodyPr/>
                    <a:lstStyle/>
                    <a:p>
                      <a:r>
                        <a:rPr lang="nl-NL" dirty="0">
                          <a:solidFill>
                            <a:schemeClr val="accent6"/>
                          </a:solidFill>
                        </a:rPr>
                        <a:t>75%</a:t>
                      </a:r>
                    </a:p>
                  </a:txBody>
                  <a:tcPr/>
                </a:tc>
                <a:extLst>
                  <a:ext uri="{0D108BD9-81ED-4DB2-BD59-A6C34878D82A}">
                    <a16:rowId xmlns:a16="http://schemas.microsoft.com/office/drawing/2014/main" val="3784049750"/>
                  </a:ext>
                </a:extLst>
              </a:tr>
            </a:tbl>
          </a:graphicData>
        </a:graphic>
      </p:graphicFrame>
      <p:pic>
        <p:nvPicPr>
          <p:cNvPr id="5" name="Graphic 4" descr="Home1 silhouet">
            <a:extLst>
              <a:ext uri="{FF2B5EF4-FFF2-40B4-BE49-F238E27FC236}">
                <a16:creationId xmlns:a16="http://schemas.microsoft.com/office/drawing/2014/main" id="{CCE92F67-55F8-DCB3-46D2-F35F71A214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2234" y="1900278"/>
            <a:ext cx="914400" cy="914400"/>
          </a:xfrm>
          <a:prstGeom prst="rect">
            <a:avLst/>
          </a:prstGeom>
        </p:spPr>
      </p:pic>
      <p:pic>
        <p:nvPicPr>
          <p:cNvPr id="10" name="Graphic 9" descr="Groep mensen silhouet">
            <a:extLst>
              <a:ext uri="{FF2B5EF4-FFF2-40B4-BE49-F238E27FC236}">
                <a16:creationId xmlns:a16="http://schemas.microsoft.com/office/drawing/2014/main" id="{017C80D3-A8C1-E4C0-2E75-275D5F07F4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2340" y="1891295"/>
            <a:ext cx="914400" cy="914400"/>
          </a:xfrm>
          <a:prstGeom prst="rect">
            <a:avLst/>
          </a:prstGeom>
        </p:spPr>
      </p:pic>
      <p:pic>
        <p:nvPicPr>
          <p:cNvPr id="12" name="Graphic 11" descr="Groep mannen silhouet">
            <a:extLst>
              <a:ext uri="{FF2B5EF4-FFF2-40B4-BE49-F238E27FC236}">
                <a16:creationId xmlns:a16="http://schemas.microsoft.com/office/drawing/2014/main" id="{8FBAA2FE-44A8-6413-31AC-49B90FD24E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89026" y="1905092"/>
            <a:ext cx="914400" cy="914400"/>
          </a:xfrm>
          <a:prstGeom prst="rect">
            <a:avLst/>
          </a:prstGeom>
        </p:spPr>
      </p:pic>
      <p:sp>
        <p:nvSpPr>
          <p:cNvPr id="14" name="Rechthoek 13">
            <a:extLst>
              <a:ext uri="{FF2B5EF4-FFF2-40B4-BE49-F238E27FC236}">
                <a16:creationId xmlns:a16="http://schemas.microsoft.com/office/drawing/2014/main" id="{E9F27CD9-78C6-783B-2820-1E810D94173E}"/>
              </a:ext>
            </a:extLst>
          </p:cNvPr>
          <p:cNvSpPr/>
          <p:nvPr/>
        </p:nvSpPr>
        <p:spPr>
          <a:xfrm>
            <a:off x="938349" y="2790544"/>
            <a:ext cx="1245781" cy="521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Praktijken</a:t>
            </a:r>
          </a:p>
        </p:txBody>
      </p:sp>
      <p:sp>
        <p:nvSpPr>
          <p:cNvPr id="15" name="Rechthoek 14">
            <a:extLst>
              <a:ext uri="{FF2B5EF4-FFF2-40B4-BE49-F238E27FC236}">
                <a16:creationId xmlns:a16="http://schemas.microsoft.com/office/drawing/2014/main" id="{FD6D1581-7327-A668-4DBA-A755D5DBE284}"/>
              </a:ext>
            </a:extLst>
          </p:cNvPr>
          <p:cNvSpPr/>
          <p:nvPr/>
        </p:nvSpPr>
        <p:spPr>
          <a:xfrm>
            <a:off x="935275" y="1377870"/>
            <a:ext cx="1148317" cy="4079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72</a:t>
            </a:r>
          </a:p>
        </p:txBody>
      </p:sp>
      <p:sp>
        <p:nvSpPr>
          <p:cNvPr id="16" name="Rechthoek 15">
            <a:extLst>
              <a:ext uri="{FF2B5EF4-FFF2-40B4-BE49-F238E27FC236}">
                <a16:creationId xmlns:a16="http://schemas.microsoft.com/office/drawing/2014/main" id="{01A3AD0F-3B7C-FFDE-2FAE-922A262FEFD7}"/>
              </a:ext>
            </a:extLst>
          </p:cNvPr>
          <p:cNvSpPr/>
          <p:nvPr/>
        </p:nvSpPr>
        <p:spPr>
          <a:xfrm>
            <a:off x="2406583" y="2790544"/>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Patiënten in ketenzorg</a:t>
            </a:r>
          </a:p>
        </p:txBody>
      </p:sp>
      <p:sp>
        <p:nvSpPr>
          <p:cNvPr id="17" name="Rechthoek 16">
            <a:extLst>
              <a:ext uri="{FF2B5EF4-FFF2-40B4-BE49-F238E27FC236}">
                <a16:creationId xmlns:a16="http://schemas.microsoft.com/office/drawing/2014/main" id="{233FB0C4-D98C-7278-D54D-F4BFDCEA5070}"/>
              </a:ext>
            </a:extLst>
          </p:cNvPr>
          <p:cNvSpPr/>
          <p:nvPr/>
        </p:nvSpPr>
        <p:spPr>
          <a:xfrm>
            <a:off x="2258641" y="1293667"/>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6.857</a:t>
            </a:r>
          </a:p>
        </p:txBody>
      </p:sp>
      <p:sp>
        <p:nvSpPr>
          <p:cNvPr id="18" name="Rechthoek 17">
            <a:extLst>
              <a:ext uri="{FF2B5EF4-FFF2-40B4-BE49-F238E27FC236}">
                <a16:creationId xmlns:a16="http://schemas.microsoft.com/office/drawing/2014/main" id="{6DE81AFC-D6FA-E5B4-EE0F-C43D2B01610E}"/>
              </a:ext>
            </a:extLst>
          </p:cNvPr>
          <p:cNvSpPr/>
          <p:nvPr/>
        </p:nvSpPr>
        <p:spPr>
          <a:xfrm>
            <a:off x="4129059" y="2805003"/>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Doelgroep</a:t>
            </a:r>
          </a:p>
        </p:txBody>
      </p:sp>
      <p:sp>
        <p:nvSpPr>
          <p:cNvPr id="19" name="Rechthoek 18">
            <a:extLst>
              <a:ext uri="{FF2B5EF4-FFF2-40B4-BE49-F238E27FC236}">
                <a16:creationId xmlns:a16="http://schemas.microsoft.com/office/drawing/2014/main" id="{E344EFC4-F267-27BD-C08F-D1F4E70907DA}"/>
              </a:ext>
            </a:extLst>
          </p:cNvPr>
          <p:cNvSpPr/>
          <p:nvPr/>
        </p:nvSpPr>
        <p:spPr>
          <a:xfrm>
            <a:off x="3964365" y="1310277"/>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14.219</a:t>
            </a:r>
          </a:p>
        </p:txBody>
      </p:sp>
      <p:pic>
        <p:nvPicPr>
          <p:cNvPr id="20" name="Graphic 19" descr="Groep mensen silhouet">
            <a:extLst>
              <a:ext uri="{FF2B5EF4-FFF2-40B4-BE49-F238E27FC236}">
                <a16:creationId xmlns:a16="http://schemas.microsoft.com/office/drawing/2014/main" id="{E587AF96-2EE1-5E52-3F62-654D4D6CF3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81826" y="1905378"/>
            <a:ext cx="914400" cy="914400"/>
          </a:xfrm>
          <a:prstGeom prst="rect">
            <a:avLst/>
          </a:prstGeom>
        </p:spPr>
      </p:pic>
      <p:pic>
        <p:nvPicPr>
          <p:cNvPr id="21" name="Graphic 20" descr="Groep mannen silhouet">
            <a:extLst>
              <a:ext uri="{FF2B5EF4-FFF2-40B4-BE49-F238E27FC236}">
                <a16:creationId xmlns:a16="http://schemas.microsoft.com/office/drawing/2014/main" id="{1E0E6524-0CEE-AAE7-7867-7BD5B1E70D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8512" y="1919175"/>
            <a:ext cx="914400" cy="914400"/>
          </a:xfrm>
          <a:prstGeom prst="rect">
            <a:avLst/>
          </a:prstGeom>
        </p:spPr>
      </p:pic>
      <p:sp>
        <p:nvSpPr>
          <p:cNvPr id="22" name="Rechthoek 21">
            <a:extLst>
              <a:ext uri="{FF2B5EF4-FFF2-40B4-BE49-F238E27FC236}">
                <a16:creationId xmlns:a16="http://schemas.microsoft.com/office/drawing/2014/main" id="{C25E4A8B-C822-41B5-B8F7-5823042DBAF1}"/>
              </a:ext>
            </a:extLst>
          </p:cNvPr>
          <p:cNvSpPr/>
          <p:nvPr/>
        </p:nvSpPr>
        <p:spPr>
          <a:xfrm>
            <a:off x="6398794" y="2873154"/>
            <a:ext cx="1245781" cy="521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Praktijken</a:t>
            </a:r>
          </a:p>
        </p:txBody>
      </p:sp>
      <p:sp>
        <p:nvSpPr>
          <p:cNvPr id="23" name="Rechthoek 22">
            <a:extLst>
              <a:ext uri="{FF2B5EF4-FFF2-40B4-BE49-F238E27FC236}">
                <a16:creationId xmlns:a16="http://schemas.microsoft.com/office/drawing/2014/main" id="{F7AA1005-473B-59AC-73C5-E0B9A95B6048}"/>
              </a:ext>
            </a:extLst>
          </p:cNvPr>
          <p:cNvSpPr/>
          <p:nvPr/>
        </p:nvSpPr>
        <p:spPr>
          <a:xfrm>
            <a:off x="6370545" y="1441660"/>
            <a:ext cx="1148317" cy="4079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72</a:t>
            </a:r>
          </a:p>
        </p:txBody>
      </p:sp>
      <p:sp>
        <p:nvSpPr>
          <p:cNvPr id="24" name="Rechthoek 23">
            <a:extLst>
              <a:ext uri="{FF2B5EF4-FFF2-40B4-BE49-F238E27FC236}">
                <a16:creationId xmlns:a16="http://schemas.microsoft.com/office/drawing/2014/main" id="{CDD698F3-CA57-5096-FA66-0883E5D9EAF7}"/>
              </a:ext>
            </a:extLst>
          </p:cNvPr>
          <p:cNvSpPr/>
          <p:nvPr/>
        </p:nvSpPr>
        <p:spPr>
          <a:xfrm>
            <a:off x="7847958" y="2753397"/>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Patiënten in ketenzorg</a:t>
            </a:r>
          </a:p>
        </p:txBody>
      </p:sp>
      <p:sp>
        <p:nvSpPr>
          <p:cNvPr id="25" name="Rechthoek 24">
            <a:extLst>
              <a:ext uri="{FF2B5EF4-FFF2-40B4-BE49-F238E27FC236}">
                <a16:creationId xmlns:a16="http://schemas.microsoft.com/office/drawing/2014/main" id="{B5CD30F6-0C00-A3F9-3A78-BE537E023F45}"/>
              </a:ext>
            </a:extLst>
          </p:cNvPr>
          <p:cNvSpPr/>
          <p:nvPr/>
        </p:nvSpPr>
        <p:spPr>
          <a:xfrm>
            <a:off x="7748127" y="1307750"/>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13.712</a:t>
            </a:r>
          </a:p>
        </p:txBody>
      </p:sp>
      <p:sp>
        <p:nvSpPr>
          <p:cNvPr id="26" name="Rechthoek 25">
            <a:extLst>
              <a:ext uri="{FF2B5EF4-FFF2-40B4-BE49-F238E27FC236}">
                <a16:creationId xmlns:a16="http://schemas.microsoft.com/office/drawing/2014/main" id="{654EE44D-4BB5-FEDD-DF3C-F9765D3510CA}"/>
              </a:ext>
            </a:extLst>
          </p:cNvPr>
          <p:cNvSpPr/>
          <p:nvPr/>
        </p:nvSpPr>
        <p:spPr>
          <a:xfrm>
            <a:off x="9593719" y="2836007"/>
            <a:ext cx="1410476" cy="595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Doelgroep</a:t>
            </a:r>
          </a:p>
        </p:txBody>
      </p:sp>
      <p:sp>
        <p:nvSpPr>
          <p:cNvPr id="27" name="Rechthoek 26">
            <a:extLst>
              <a:ext uri="{FF2B5EF4-FFF2-40B4-BE49-F238E27FC236}">
                <a16:creationId xmlns:a16="http://schemas.microsoft.com/office/drawing/2014/main" id="{A06CA313-F560-F991-593A-802128948792}"/>
              </a:ext>
            </a:extLst>
          </p:cNvPr>
          <p:cNvSpPr/>
          <p:nvPr/>
        </p:nvSpPr>
        <p:spPr>
          <a:xfrm>
            <a:off x="9451441" y="1331464"/>
            <a:ext cx="1575170" cy="6295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25.210</a:t>
            </a:r>
          </a:p>
        </p:txBody>
      </p:sp>
      <p:pic>
        <p:nvPicPr>
          <p:cNvPr id="28" name="Graphic 27" descr="Home1 silhouet">
            <a:extLst>
              <a:ext uri="{FF2B5EF4-FFF2-40B4-BE49-F238E27FC236}">
                <a16:creationId xmlns:a16="http://schemas.microsoft.com/office/drawing/2014/main" id="{7CE52D62-288E-1FC3-63B8-24D78FCE31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80970" y="1961056"/>
            <a:ext cx="914400" cy="914400"/>
          </a:xfrm>
          <a:prstGeom prst="rect">
            <a:avLst/>
          </a:prstGeom>
        </p:spPr>
      </p:pic>
    </p:spTree>
    <p:extLst>
      <p:ext uri="{BB962C8B-B14F-4D97-AF65-F5344CB8AC3E}">
        <p14:creationId xmlns:p14="http://schemas.microsoft.com/office/powerpoint/2010/main" val="560698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1C0B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277F0D-26EB-102E-5D82-CEC45CE9F10C}"/>
              </a:ext>
            </a:extLst>
          </p:cNvPr>
          <p:cNvSpPr txBox="1">
            <a:spLocks/>
          </p:cNvSpPr>
          <p:nvPr/>
        </p:nvSpPr>
        <p:spPr>
          <a:xfrm>
            <a:off x="876693" y="741391"/>
            <a:ext cx="3455821" cy="1616203"/>
          </a:xfrm>
          <a:prstGeom prst="rect">
            <a:avLst/>
          </a:prstGeom>
        </p:spPr>
        <p:txBody>
          <a:bodyPr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b="1" dirty="0">
                <a:solidFill>
                  <a:schemeClr val="bg1"/>
                </a:solidFill>
              </a:rPr>
              <a:t>Aantal lege dossiers </a:t>
            </a:r>
          </a:p>
        </p:txBody>
      </p:sp>
      <p:sp>
        <p:nvSpPr>
          <p:cNvPr id="3" name="Tijdelijke aanduiding voor inhoud 3">
            <a:extLst>
              <a:ext uri="{FF2B5EF4-FFF2-40B4-BE49-F238E27FC236}">
                <a16:creationId xmlns:a16="http://schemas.microsoft.com/office/drawing/2014/main" id="{6C85BE06-0532-70B6-4F77-1CE2F8784495}"/>
              </a:ext>
            </a:extLst>
          </p:cNvPr>
          <p:cNvSpPr txBox="1">
            <a:spLocks/>
          </p:cNvSpPr>
          <p:nvPr/>
        </p:nvSpPr>
        <p:spPr>
          <a:xfrm>
            <a:off x="876693" y="2533476"/>
            <a:ext cx="3455821" cy="3447832"/>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nl-NL" sz="2000" dirty="0">
                <a:solidFill>
                  <a:schemeClr val="bg1"/>
                </a:solidFill>
              </a:rPr>
              <a:t>Deze % tonen aantal patiënten </a:t>
            </a:r>
            <a:r>
              <a:rPr lang="nl-NL" sz="2000" b="1" dirty="0">
                <a:solidFill>
                  <a:schemeClr val="bg1"/>
                </a:solidFill>
              </a:rPr>
              <a:t>zonder volledige </a:t>
            </a:r>
            <a:r>
              <a:rPr lang="nl-NL" sz="2000" dirty="0">
                <a:solidFill>
                  <a:schemeClr val="bg1"/>
                </a:solidFill>
              </a:rPr>
              <a:t>registratie van inclusiecriteria ketenzorg (zodat deze zorg gedeclareerd mag worden). </a:t>
            </a:r>
          </a:p>
          <a:p>
            <a:pPr marL="0" indent="0">
              <a:spcAft>
                <a:spcPts val="600"/>
              </a:spcAft>
              <a:buFont typeface="Arial" panose="020B0604020202020204" pitchFamily="34" charset="0"/>
              <a:buNone/>
            </a:pPr>
            <a:r>
              <a:rPr lang="nl-NL" sz="2000" dirty="0">
                <a:solidFill>
                  <a:schemeClr val="bg1"/>
                </a:solidFill>
              </a:rPr>
              <a:t>Over de afgelopen 18 maanden. </a:t>
            </a:r>
            <a:endParaRPr lang="nl-NL" sz="2000" b="1" dirty="0">
              <a:solidFill>
                <a:schemeClr val="bg1"/>
              </a:solidFill>
            </a:endParaRPr>
          </a:p>
        </p:txBody>
      </p:sp>
      <p:graphicFrame>
        <p:nvGraphicFramePr>
          <p:cNvPr id="4" name="Tijdelijke aanduiding voor inhoud 4">
            <a:extLst>
              <a:ext uri="{FF2B5EF4-FFF2-40B4-BE49-F238E27FC236}">
                <a16:creationId xmlns:a16="http://schemas.microsoft.com/office/drawing/2014/main" id="{7886A109-702F-9BDD-5EB1-8FA0D0301AC5}"/>
              </a:ext>
            </a:extLst>
          </p:cNvPr>
          <p:cNvGraphicFramePr>
            <a:graphicFrameLocks/>
          </p:cNvGraphicFramePr>
          <p:nvPr>
            <p:extLst>
              <p:ext uri="{D42A27DB-BD31-4B8C-83A1-F6EECF244321}">
                <p14:modId xmlns:p14="http://schemas.microsoft.com/office/powerpoint/2010/main" val="3716192301"/>
              </p:ext>
            </p:extLst>
          </p:nvPr>
        </p:nvGraphicFramePr>
        <p:xfrm>
          <a:off x="4987672" y="1271292"/>
          <a:ext cx="6389346" cy="4324730"/>
        </p:xfrm>
        <a:graphic>
          <a:graphicData uri="http://schemas.openxmlformats.org/drawingml/2006/table">
            <a:tbl>
              <a:tblPr firstRow="1" bandRow="1">
                <a:tableStyleId>{2D5ABB26-0587-4C30-8999-92F81FD0307C}</a:tableStyleId>
              </a:tblPr>
              <a:tblGrid>
                <a:gridCol w="3278178">
                  <a:extLst>
                    <a:ext uri="{9D8B030D-6E8A-4147-A177-3AD203B41FA5}">
                      <a16:colId xmlns:a16="http://schemas.microsoft.com/office/drawing/2014/main" val="2948251301"/>
                    </a:ext>
                  </a:extLst>
                </a:gridCol>
                <a:gridCol w="3111168">
                  <a:extLst>
                    <a:ext uri="{9D8B030D-6E8A-4147-A177-3AD203B41FA5}">
                      <a16:colId xmlns:a16="http://schemas.microsoft.com/office/drawing/2014/main" val="2803375369"/>
                    </a:ext>
                  </a:extLst>
                </a:gridCol>
              </a:tblGrid>
              <a:tr h="1203614">
                <a:tc>
                  <a:txBody>
                    <a:bodyPr/>
                    <a:lstStyle/>
                    <a:p>
                      <a:r>
                        <a:rPr lang="nl-NL" sz="2800" b="0" cap="none" spc="0" dirty="0">
                          <a:solidFill>
                            <a:schemeClr val="bg1"/>
                          </a:solidFill>
                        </a:rPr>
                        <a:t>Zorgstraat </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sz="2800" b="0" cap="none" spc="0">
                          <a:solidFill>
                            <a:schemeClr val="bg1"/>
                          </a:solidFill>
                        </a:rPr>
                        <a:t>Peildatum 1/10/2025</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1263998"/>
                  </a:ext>
                </a:extLst>
              </a:tr>
              <a:tr h="780279">
                <a:tc>
                  <a:txBody>
                    <a:bodyPr/>
                    <a:lstStyle/>
                    <a:p>
                      <a:r>
                        <a:rPr lang="nl-NL" sz="2800" cap="none" spc="0" dirty="0">
                          <a:solidFill>
                            <a:schemeClr val="bg1"/>
                          </a:solidFill>
                        </a:rPr>
                        <a:t>DM</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sz="2800" cap="none" spc="0">
                          <a:solidFill>
                            <a:schemeClr val="bg1"/>
                          </a:solidFill>
                        </a:rPr>
                        <a:t>1,7%</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4809091"/>
                  </a:ext>
                </a:extLst>
              </a:tr>
              <a:tr h="780279">
                <a:tc>
                  <a:txBody>
                    <a:bodyPr/>
                    <a:lstStyle/>
                    <a:p>
                      <a:r>
                        <a:rPr lang="nl-NL" sz="2800" cap="none" spc="0">
                          <a:solidFill>
                            <a:schemeClr val="bg1"/>
                          </a:solidFill>
                        </a:rPr>
                        <a:t>COPD</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sz="2800" cap="none" spc="0">
                          <a:solidFill>
                            <a:schemeClr val="bg1"/>
                          </a:solidFill>
                        </a:rPr>
                        <a:t>17,3%</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722578"/>
                  </a:ext>
                </a:extLst>
              </a:tr>
              <a:tr h="780279">
                <a:tc>
                  <a:txBody>
                    <a:bodyPr/>
                    <a:lstStyle/>
                    <a:p>
                      <a:r>
                        <a:rPr lang="nl-NL" sz="2800" cap="none" spc="0">
                          <a:solidFill>
                            <a:schemeClr val="bg1"/>
                          </a:solidFill>
                        </a:rPr>
                        <a:t>HVZ</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sz="2800" cap="none" spc="0" dirty="0">
                          <a:solidFill>
                            <a:schemeClr val="bg1"/>
                          </a:solidFill>
                        </a:rPr>
                        <a:t>19,0%</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6737114"/>
                  </a:ext>
                </a:extLst>
              </a:tr>
              <a:tr h="780279">
                <a:tc>
                  <a:txBody>
                    <a:bodyPr/>
                    <a:lstStyle/>
                    <a:p>
                      <a:r>
                        <a:rPr lang="nl-NL" sz="2800" cap="none" spc="0">
                          <a:solidFill>
                            <a:schemeClr val="bg1"/>
                          </a:solidFill>
                        </a:rPr>
                        <a:t>VVR</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sz="2800" cap="none" spc="0" dirty="0">
                          <a:solidFill>
                            <a:schemeClr val="bg1"/>
                          </a:solidFill>
                        </a:rPr>
                        <a:t>23,6%</a:t>
                      </a:r>
                    </a:p>
                  </a:txBody>
                  <a:tcPr marL="419920" marR="419920" marT="160328" marB="1603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904331"/>
                  </a:ext>
                </a:extLst>
              </a:tr>
            </a:tbl>
          </a:graphicData>
        </a:graphic>
      </p:graphicFrame>
    </p:spTree>
    <p:extLst>
      <p:ext uri="{BB962C8B-B14F-4D97-AF65-F5344CB8AC3E}">
        <p14:creationId xmlns:p14="http://schemas.microsoft.com/office/powerpoint/2010/main" val="272264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FBE65F-74B7-5343-7A17-B22504471268}"/>
            </a:ext>
          </a:extLst>
        </p:cNvPr>
        <p:cNvGrpSpPr/>
        <p:nvPr/>
      </p:nvGrpSpPr>
      <p:grpSpPr>
        <a:xfrm>
          <a:off x="0" y="0"/>
          <a:ext cx="0" cy="0"/>
          <a:chOff x="0" y="0"/>
          <a:chExt cx="0" cy="0"/>
        </a:xfrm>
      </p:grpSpPr>
      <p:sp useBgFill="1">
        <p:nvSpPr>
          <p:cNvPr id="27"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fbeelding 10" descr="Menselijk oog gezien door transparante digitaal diagram">
            <a:extLst>
              <a:ext uri="{FF2B5EF4-FFF2-40B4-BE49-F238E27FC236}">
                <a16:creationId xmlns:a16="http://schemas.microsoft.com/office/drawing/2014/main" id="{74E8A63B-7423-0E5D-359C-2E6FFE7E3587}"/>
              </a:ext>
            </a:extLst>
          </p:cNvPr>
          <p:cNvPicPr>
            <a:picLocks noChangeAspect="1"/>
          </p:cNvPicPr>
          <p:nvPr/>
        </p:nvPicPr>
        <p:blipFill>
          <a:blip r:embed="rId3"/>
          <a:srcRect l="2683" r="16596" b="1"/>
          <a:stretch>
            <a:fillRect/>
          </a:stretch>
        </p:blipFill>
        <p:spPr>
          <a:xfrm>
            <a:off x="1" y="10"/>
            <a:ext cx="9669642" cy="6857990"/>
          </a:xfrm>
          <a:prstGeom prst="rect">
            <a:avLst/>
          </a:prstGeom>
        </p:spPr>
      </p:pic>
      <p:sp>
        <p:nvSpPr>
          <p:cNvPr id="2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el 2">
            <a:extLst>
              <a:ext uri="{FF2B5EF4-FFF2-40B4-BE49-F238E27FC236}">
                <a16:creationId xmlns:a16="http://schemas.microsoft.com/office/drawing/2014/main" id="{BE1209C3-C225-C945-B7AC-CCBC369F5B31}"/>
              </a:ext>
            </a:extLst>
          </p:cNvPr>
          <p:cNvSpPr>
            <a:spLocks noGrp="1"/>
          </p:cNvSpPr>
          <p:nvPr>
            <p:ph type="title"/>
          </p:nvPr>
        </p:nvSpPr>
        <p:spPr>
          <a:xfrm>
            <a:off x="7531610" y="365125"/>
            <a:ext cx="3822189" cy="1899912"/>
          </a:xfrm>
        </p:spPr>
        <p:txBody>
          <a:bodyPr>
            <a:normAutofit/>
          </a:bodyPr>
          <a:lstStyle/>
          <a:p>
            <a:r>
              <a:rPr lang="nl-NL" sz="4000" b="1"/>
              <a:t>De toekomst: Wat komt er op ons af?</a:t>
            </a:r>
          </a:p>
        </p:txBody>
      </p:sp>
      <p:sp>
        <p:nvSpPr>
          <p:cNvPr id="4" name="Tijdelijke aanduiding voor inhoud 3">
            <a:extLst>
              <a:ext uri="{FF2B5EF4-FFF2-40B4-BE49-F238E27FC236}">
                <a16:creationId xmlns:a16="http://schemas.microsoft.com/office/drawing/2014/main" id="{E00BF13C-8B8C-F044-04DA-9B99BC8836D7}"/>
              </a:ext>
            </a:extLst>
          </p:cNvPr>
          <p:cNvSpPr>
            <a:spLocks noGrp="1"/>
          </p:cNvSpPr>
          <p:nvPr>
            <p:ph idx="1"/>
          </p:nvPr>
        </p:nvSpPr>
        <p:spPr>
          <a:xfrm>
            <a:off x="7531610" y="2434201"/>
            <a:ext cx="3822189" cy="3742762"/>
          </a:xfrm>
        </p:spPr>
        <p:txBody>
          <a:bodyPr>
            <a:normAutofit/>
          </a:bodyPr>
          <a:lstStyle/>
          <a:p>
            <a:pPr marL="0" indent="0">
              <a:buNone/>
            </a:pPr>
            <a:r>
              <a:rPr lang="nl-NL" sz="2000" b="1"/>
              <a:t>Thema’s:</a:t>
            </a:r>
          </a:p>
          <a:p>
            <a:r>
              <a:rPr lang="nl-NL" sz="2000"/>
              <a:t>Vergrijzing &amp; Multimorbiditeit</a:t>
            </a:r>
          </a:p>
          <a:p>
            <a:r>
              <a:rPr lang="nl-NL" sz="2000"/>
              <a:t>Nieuwe medicaties en behandelingen</a:t>
            </a:r>
          </a:p>
          <a:p>
            <a:r>
              <a:rPr lang="nl-NL" sz="2000"/>
              <a:t>Digitalisering van zorg &amp; datagestuurd werken</a:t>
            </a:r>
          </a:p>
          <a:p>
            <a:r>
              <a:rPr lang="nl-NL" sz="2000"/>
              <a:t>Arbeidsmarkttekorten</a:t>
            </a:r>
          </a:p>
        </p:txBody>
      </p:sp>
      <p:sp>
        <p:nvSpPr>
          <p:cNvPr id="6" name="Titel 1">
            <a:extLst>
              <a:ext uri="{FF2B5EF4-FFF2-40B4-BE49-F238E27FC236}">
                <a16:creationId xmlns:a16="http://schemas.microsoft.com/office/drawing/2014/main" id="{F76B13D2-4D4F-189B-DC8C-326023615437}"/>
              </a:ext>
            </a:extLst>
          </p:cNvPr>
          <p:cNvSpPr txBox="1">
            <a:spLocks/>
          </p:cNvSpPr>
          <p:nvPr/>
        </p:nvSpPr>
        <p:spPr>
          <a:xfrm>
            <a:off x="0" y="1856097"/>
            <a:ext cx="12190075" cy="128609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NL" b="1" dirty="0">
              <a:solidFill>
                <a:srgbClr val="4E8CA1"/>
              </a:solidFill>
              <a:latin typeface="Calibri" panose="020F0502020204030204" pitchFamily="34" charset="0"/>
              <a:cs typeface="Calibri" panose="020F0502020204030204" pitchFamily="34" charset="0"/>
            </a:endParaRPr>
          </a:p>
        </p:txBody>
      </p:sp>
      <p:sp>
        <p:nvSpPr>
          <p:cNvPr id="2" name="Tekstvak 1">
            <a:extLst>
              <a:ext uri="{FF2B5EF4-FFF2-40B4-BE49-F238E27FC236}">
                <a16:creationId xmlns:a16="http://schemas.microsoft.com/office/drawing/2014/main" id="{B2294B50-A981-6FA5-F9A1-1B0694AE6E24}"/>
              </a:ext>
            </a:extLst>
          </p:cNvPr>
          <p:cNvSpPr txBox="1"/>
          <p:nvPr/>
        </p:nvSpPr>
        <p:spPr>
          <a:xfrm>
            <a:off x="1603232" y="2506021"/>
            <a:ext cx="9425694" cy="1138773"/>
          </a:xfrm>
          <a:prstGeom prst="rect">
            <a:avLst/>
          </a:prstGeom>
          <a:noFill/>
        </p:spPr>
        <p:txBody>
          <a:bodyPr wrap="square" rtlCol="0">
            <a:spAutoFit/>
          </a:bodyPr>
          <a:lstStyle/>
          <a:p>
            <a:pPr>
              <a:spcAft>
                <a:spcPts val="600"/>
              </a:spcAft>
            </a:pPr>
            <a:endParaRPr lang="nl-NL" sz="2000"/>
          </a:p>
          <a:p>
            <a:pPr>
              <a:spcAft>
                <a:spcPts val="600"/>
              </a:spcAft>
            </a:pPr>
            <a:endParaRPr lang="nl-NL" sz="2000"/>
          </a:p>
          <a:p>
            <a:pPr>
              <a:spcAft>
                <a:spcPts val="600"/>
              </a:spcAft>
            </a:pPr>
            <a:endParaRPr lang="en-US"/>
          </a:p>
        </p:txBody>
      </p:sp>
    </p:spTree>
    <p:extLst>
      <p:ext uri="{BB962C8B-B14F-4D97-AF65-F5344CB8AC3E}">
        <p14:creationId xmlns:p14="http://schemas.microsoft.com/office/powerpoint/2010/main" val="278709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1C0B7"/>
        </a:solidFill>
        <a:effectLst/>
      </p:bgPr>
    </p:bg>
    <p:spTree>
      <p:nvGrpSpPr>
        <p:cNvPr id="1" name="">
          <a:extLst>
            <a:ext uri="{FF2B5EF4-FFF2-40B4-BE49-F238E27FC236}">
              <a16:creationId xmlns:a16="http://schemas.microsoft.com/office/drawing/2014/main" id="{EFFEE966-0956-B9E6-F6E5-B407B525D4A4}"/>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65A73298-B803-C3B7-6801-9FA50535553C}"/>
              </a:ext>
            </a:extLst>
          </p:cNvPr>
          <p:cNvSpPr>
            <a:spLocks noGrp="1"/>
          </p:cNvSpPr>
          <p:nvPr>
            <p:ph type="title"/>
          </p:nvPr>
        </p:nvSpPr>
        <p:spPr>
          <a:xfrm>
            <a:off x="838200" y="365125"/>
            <a:ext cx="4928387" cy="5763963"/>
          </a:xfrm>
        </p:spPr>
        <p:txBody>
          <a:bodyPr vert="horz" lIns="91440" tIns="45720" rIns="91440" bIns="45720" rtlCol="0" anchor="ctr">
            <a:normAutofit/>
          </a:bodyPr>
          <a:lstStyle/>
          <a:p>
            <a:r>
              <a:rPr lang="en-US" sz="5200" b="1" kern="1200" dirty="0">
                <a:solidFill>
                  <a:schemeClr val="bg1"/>
                </a:solidFill>
                <a:latin typeface="+mj-lt"/>
                <a:ea typeface="+mj-ea"/>
                <a:cs typeface="+mj-cs"/>
              </a:rPr>
              <a:t>Impact op de ketenzorg</a:t>
            </a:r>
          </a:p>
        </p:txBody>
      </p:sp>
      <p:sp>
        <p:nvSpPr>
          <p:cNvPr id="4" name="Tijdelijke aanduiding voor inhoud 3">
            <a:extLst>
              <a:ext uri="{FF2B5EF4-FFF2-40B4-BE49-F238E27FC236}">
                <a16:creationId xmlns:a16="http://schemas.microsoft.com/office/drawing/2014/main" id="{315D23E4-78A0-5554-C349-30975D3AB85E}"/>
              </a:ext>
            </a:extLst>
          </p:cNvPr>
          <p:cNvSpPr>
            <a:spLocks noGrp="1"/>
          </p:cNvSpPr>
          <p:nvPr>
            <p:ph idx="1"/>
          </p:nvPr>
        </p:nvSpPr>
        <p:spPr>
          <a:xfrm>
            <a:off x="6191252" y="365125"/>
            <a:ext cx="5181600" cy="2806296"/>
          </a:xfrm>
        </p:spPr>
        <p:txBody>
          <a:bodyPr vert="horz" lIns="91440" tIns="45720" rIns="91440" bIns="45720" rtlCol="0">
            <a:normAutofit/>
          </a:bodyPr>
          <a:lstStyle/>
          <a:p>
            <a:pPr marL="0" indent="0">
              <a:buNone/>
            </a:pPr>
            <a:r>
              <a:rPr lang="nl-NL" sz="2400" b="1" noProof="0" dirty="0">
                <a:solidFill>
                  <a:schemeClr val="bg1"/>
                </a:solidFill>
              </a:rPr>
              <a:t>Wat betekent dit voor ketenzorg?</a:t>
            </a:r>
          </a:p>
          <a:p>
            <a:r>
              <a:rPr lang="nl-NL" sz="2400" noProof="0" dirty="0">
                <a:solidFill>
                  <a:schemeClr val="bg1"/>
                </a:solidFill>
              </a:rPr>
              <a:t>Meer complexe patiënten</a:t>
            </a:r>
          </a:p>
          <a:p>
            <a:r>
              <a:rPr lang="nl-NL" sz="2400" noProof="0" dirty="0">
                <a:solidFill>
                  <a:schemeClr val="bg1"/>
                </a:solidFill>
              </a:rPr>
              <a:t>Meer samenwerking nodig binnen de wijk en met sociaal domein</a:t>
            </a:r>
          </a:p>
          <a:p>
            <a:r>
              <a:rPr lang="nl-NL" sz="2400" noProof="0" dirty="0">
                <a:solidFill>
                  <a:schemeClr val="bg1"/>
                </a:solidFill>
              </a:rPr>
              <a:t>Slimmer werken door o.a. populatiegericht te werken,  taakdifferentiatie en digitale tools. </a:t>
            </a:r>
          </a:p>
          <a:p>
            <a:endParaRPr lang="nl-NL" sz="2400" noProof="0" dirty="0">
              <a:solidFill>
                <a:schemeClr val="bg1"/>
              </a:solidFill>
            </a:endParaRPr>
          </a:p>
        </p:txBody>
      </p:sp>
      <p:sp>
        <p:nvSpPr>
          <p:cNvPr id="8" name="Tijdelijke aanduiding voor inhoud 3">
            <a:extLst>
              <a:ext uri="{FF2B5EF4-FFF2-40B4-BE49-F238E27FC236}">
                <a16:creationId xmlns:a16="http://schemas.microsoft.com/office/drawing/2014/main" id="{7F204505-BEF9-ADB6-9AC0-2D9749873860}"/>
              </a:ext>
            </a:extLst>
          </p:cNvPr>
          <p:cNvSpPr txBox="1">
            <a:spLocks/>
          </p:cNvSpPr>
          <p:nvPr/>
        </p:nvSpPr>
        <p:spPr>
          <a:xfrm>
            <a:off x="6191252" y="3322791"/>
            <a:ext cx="5181600" cy="28062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noProof="0" dirty="0">
                <a:solidFill>
                  <a:schemeClr val="bg1"/>
                </a:solidFill>
              </a:rPr>
              <a:t>Focus op digitalisering</a:t>
            </a:r>
          </a:p>
          <a:p>
            <a:r>
              <a:rPr lang="nl-NL" sz="2400" noProof="0" dirty="0">
                <a:solidFill>
                  <a:schemeClr val="bg1"/>
                </a:solidFill>
              </a:rPr>
              <a:t>Digitale vaardigheden in de praktijk versterken</a:t>
            </a:r>
          </a:p>
          <a:p>
            <a:r>
              <a:rPr lang="nl-NL" sz="2400" noProof="0" dirty="0">
                <a:solidFill>
                  <a:schemeClr val="bg1"/>
                </a:solidFill>
              </a:rPr>
              <a:t>Zelfmetingen uitbreiden</a:t>
            </a:r>
          </a:p>
          <a:p>
            <a:r>
              <a:rPr lang="nl-NL" sz="2400" noProof="0" dirty="0">
                <a:solidFill>
                  <a:schemeClr val="bg1"/>
                </a:solidFill>
              </a:rPr>
              <a:t>Voorbereiden op monitoring</a:t>
            </a:r>
          </a:p>
          <a:p>
            <a:r>
              <a:rPr lang="nl-NL" sz="2400" noProof="0" dirty="0">
                <a:solidFill>
                  <a:schemeClr val="bg1"/>
                </a:solidFill>
              </a:rPr>
              <a:t>Zorgpaden automatiseren </a:t>
            </a:r>
          </a:p>
          <a:p>
            <a:endParaRPr lang="nl-NL" sz="2400" noProof="0" dirty="0">
              <a:solidFill>
                <a:schemeClr val="bg1"/>
              </a:solidFill>
            </a:endParaRPr>
          </a:p>
        </p:txBody>
      </p:sp>
      <p:sp>
        <p:nvSpPr>
          <p:cNvPr id="6" name="Titel 1">
            <a:extLst>
              <a:ext uri="{FF2B5EF4-FFF2-40B4-BE49-F238E27FC236}">
                <a16:creationId xmlns:a16="http://schemas.microsoft.com/office/drawing/2014/main" id="{7F5B67A5-89AC-6780-D78E-A876B5A8DF5B}"/>
              </a:ext>
            </a:extLst>
          </p:cNvPr>
          <p:cNvSpPr txBox="1">
            <a:spLocks/>
          </p:cNvSpPr>
          <p:nvPr/>
        </p:nvSpPr>
        <p:spPr>
          <a:xfrm>
            <a:off x="0" y="1856097"/>
            <a:ext cx="12190075" cy="128609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NL" b="1" dirty="0">
              <a:solidFill>
                <a:srgbClr val="4E8CA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9508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1B144"/>
        </a:solidFill>
        <a:effectLst/>
      </p:bgPr>
    </p:bg>
    <p:spTree>
      <p:nvGrpSpPr>
        <p:cNvPr id="1" name="">
          <a:extLst>
            <a:ext uri="{FF2B5EF4-FFF2-40B4-BE49-F238E27FC236}">
              <a16:creationId xmlns:a16="http://schemas.microsoft.com/office/drawing/2014/main" id="{88A751C1-9830-BCF7-F364-73A3DA9E03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512A57-2E98-07B0-C6B9-1642F552E740}"/>
              </a:ext>
            </a:extLst>
          </p:cNvPr>
          <p:cNvSpPr>
            <a:spLocks noGrp="1"/>
          </p:cNvSpPr>
          <p:nvPr>
            <p:ph type="title"/>
          </p:nvPr>
        </p:nvSpPr>
        <p:spPr/>
        <p:txBody>
          <a:bodyPr/>
          <a:lstStyle/>
          <a:p>
            <a:r>
              <a:rPr lang="nl-NL" b="1" dirty="0">
                <a:solidFill>
                  <a:schemeClr val="bg1"/>
                </a:solidFill>
              </a:rPr>
              <a:t>Toegankelijke en betaalbare zorg vraagt om anders denken én doen</a:t>
            </a:r>
          </a:p>
        </p:txBody>
      </p:sp>
      <p:sp>
        <p:nvSpPr>
          <p:cNvPr id="3" name="Tijdelijke aanduiding voor inhoud 2">
            <a:extLst>
              <a:ext uri="{FF2B5EF4-FFF2-40B4-BE49-F238E27FC236}">
                <a16:creationId xmlns:a16="http://schemas.microsoft.com/office/drawing/2014/main" id="{2AA35B36-83BF-0636-48DD-770C74C303A3}"/>
              </a:ext>
            </a:extLst>
          </p:cNvPr>
          <p:cNvSpPr>
            <a:spLocks noGrp="1"/>
          </p:cNvSpPr>
          <p:nvPr>
            <p:ph idx="1"/>
          </p:nvPr>
        </p:nvSpPr>
        <p:spPr/>
        <p:txBody>
          <a:bodyPr>
            <a:normAutofit fontScale="70000" lnSpcReduction="20000"/>
          </a:bodyPr>
          <a:lstStyle/>
          <a:p>
            <a:pPr marL="0" indent="0">
              <a:buNone/>
            </a:pPr>
            <a:r>
              <a:rPr lang="nl-NL" b="1" dirty="0">
                <a:solidFill>
                  <a:schemeClr val="bg1"/>
                </a:solidFill>
              </a:rPr>
              <a:t>Eigen regie bij patiënten</a:t>
            </a:r>
            <a:endParaRPr lang="nl-NL" dirty="0">
              <a:solidFill>
                <a:schemeClr val="bg1"/>
              </a:solidFill>
            </a:endParaRPr>
          </a:p>
          <a:p>
            <a:r>
              <a:rPr lang="nl-NL" dirty="0">
                <a:solidFill>
                  <a:schemeClr val="bg1"/>
                </a:solidFill>
              </a:rPr>
              <a:t>Meer verantwoordelijkheid voor de eigen gezondheid.</a:t>
            </a:r>
          </a:p>
          <a:p>
            <a:r>
              <a:rPr lang="nl-NL" dirty="0">
                <a:solidFill>
                  <a:schemeClr val="bg1"/>
                </a:solidFill>
              </a:rPr>
              <a:t>Zelfmetingen, digitale monitoring en zelfmanagement worden steeds belangrijker.</a:t>
            </a:r>
          </a:p>
          <a:p>
            <a:pPr marL="0" indent="0">
              <a:buNone/>
            </a:pPr>
            <a:endParaRPr lang="nl-NL" b="1" dirty="0">
              <a:solidFill>
                <a:schemeClr val="bg1"/>
              </a:solidFill>
            </a:endParaRPr>
          </a:p>
          <a:p>
            <a:pPr marL="0" indent="0">
              <a:buNone/>
            </a:pPr>
            <a:r>
              <a:rPr lang="nl-NL" b="1" dirty="0">
                <a:solidFill>
                  <a:schemeClr val="bg1"/>
                </a:solidFill>
              </a:rPr>
              <a:t>Digitalisering als hulpmiddel</a:t>
            </a:r>
            <a:endParaRPr lang="nl-NL" dirty="0">
              <a:solidFill>
                <a:schemeClr val="bg1"/>
              </a:solidFill>
            </a:endParaRPr>
          </a:p>
          <a:p>
            <a:r>
              <a:rPr lang="nl-NL" dirty="0">
                <a:solidFill>
                  <a:schemeClr val="bg1"/>
                </a:solidFill>
              </a:rPr>
              <a:t>Digitale consulten, apps en gegevensuitwisseling ondersteunen patiënten en zorgverleners.</a:t>
            </a:r>
          </a:p>
          <a:p>
            <a:r>
              <a:rPr lang="nl-NL" dirty="0">
                <a:solidFill>
                  <a:schemeClr val="bg1"/>
                </a:solidFill>
              </a:rPr>
              <a:t>Digitalisering vraagt om nieuwe vaardigheden en een open houding van </a:t>
            </a:r>
            <a:r>
              <a:rPr lang="nl-NL" b="1" dirty="0">
                <a:solidFill>
                  <a:schemeClr val="bg1"/>
                </a:solidFill>
              </a:rPr>
              <a:t>zowel professionals als patiënten.</a:t>
            </a:r>
          </a:p>
          <a:p>
            <a:pPr marL="0" indent="0">
              <a:buNone/>
            </a:pPr>
            <a:endParaRPr lang="nl-NL" b="1" dirty="0">
              <a:solidFill>
                <a:schemeClr val="bg1"/>
              </a:solidFill>
            </a:endParaRPr>
          </a:p>
          <a:p>
            <a:pPr marL="0" indent="0">
              <a:buNone/>
            </a:pPr>
            <a:r>
              <a:rPr lang="nl-NL" b="1" dirty="0">
                <a:solidFill>
                  <a:schemeClr val="bg1"/>
                </a:solidFill>
              </a:rPr>
              <a:t>Wat vraagt dit van ons?</a:t>
            </a:r>
            <a:endParaRPr lang="nl-NL" dirty="0">
              <a:solidFill>
                <a:schemeClr val="bg1"/>
              </a:solidFill>
            </a:endParaRPr>
          </a:p>
          <a:p>
            <a:r>
              <a:rPr lang="nl-NL" dirty="0">
                <a:solidFill>
                  <a:schemeClr val="bg1"/>
                </a:solidFill>
              </a:rPr>
              <a:t>Zorgverleners: wat kan ik anders doen in de praktijk? Coachende rol, stimuleren van eigen regie, openstaan voor digitale innovaties.</a:t>
            </a:r>
          </a:p>
          <a:p>
            <a:r>
              <a:rPr lang="nl-NL" dirty="0">
                <a:solidFill>
                  <a:schemeClr val="bg1"/>
                </a:solidFill>
              </a:rPr>
              <a:t>Patiënten: actief meedoen, leren omgaan met digitale middelen, verantwoordelijkheid nemen.</a:t>
            </a:r>
          </a:p>
        </p:txBody>
      </p:sp>
    </p:spTree>
    <p:extLst>
      <p:ext uri="{BB962C8B-B14F-4D97-AF65-F5344CB8AC3E}">
        <p14:creationId xmlns:p14="http://schemas.microsoft.com/office/powerpoint/2010/main" val="4199177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Medisch deskundige met patiënt">
            <a:extLst>
              <a:ext uri="{FF2B5EF4-FFF2-40B4-BE49-F238E27FC236}">
                <a16:creationId xmlns:a16="http://schemas.microsoft.com/office/drawing/2014/main" id="{6F76EFFA-4C58-629F-B8D4-927B4C508DC0}"/>
              </a:ext>
            </a:extLst>
          </p:cNvPr>
          <p:cNvPicPr>
            <a:picLocks noChangeAspect="1"/>
          </p:cNvPicPr>
          <p:nvPr/>
        </p:nvPicPr>
        <p:blipFill>
          <a:blip r:embed="rId3"/>
          <a:srcRect l="5884" r="-1" b="-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5AF8372D-CDA7-406A-E0D9-6E84E3057B22}"/>
              </a:ext>
            </a:extLst>
          </p:cNvPr>
          <p:cNvSpPr>
            <a:spLocks noGrp="1"/>
          </p:cNvSpPr>
          <p:nvPr>
            <p:ph type="title"/>
          </p:nvPr>
        </p:nvSpPr>
        <p:spPr>
          <a:xfrm>
            <a:off x="838200" y="365125"/>
            <a:ext cx="3822189" cy="1899912"/>
          </a:xfrm>
        </p:spPr>
        <p:txBody>
          <a:bodyPr>
            <a:normAutofit/>
          </a:bodyPr>
          <a:lstStyle/>
          <a:p>
            <a:r>
              <a:rPr lang="nl-NL" sz="4000"/>
              <a:t>Wat betekent dit voor jou? </a:t>
            </a:r>
          </a:p>
        </p:txBody>
      </p:sp>
      <p:sp>
        <p:nvSpPr>
          <p:cNvPr id="3" name="Tijdelijke aanduiding voor inhoud 2">
            <a:extLst>
              <a:ext uri="{FF2B5EF4-FFF2-40B4-BE49-F238E27FC236}">
                <a16:creationId xmlns:a16="http://schemas.microsoft.com/office/drawing/2014/main" id="{CA84062A-4063-DC25-2FCC-53E98CCD6E4D}"/>
              </a:ext>
            </a:extLst>
          </p:cNvPr>
          <p:cNvSpPr>
            <a:spLocks noGrp="1"/>
          </p:cNvSpPr>
          <p:nvPr>
            <p:ph idx="1"/>
          </p:nvPr>
        </p:nvSpPr>
        <p:spPr>
          <a:xfrm>
            <a:off x="838200" y="2434201"/>
            <a:ext cx="3822189" cy="3742762"/>
          </a:xfrm>
        </p:spPr>
        <p:txBody>
          <a:bodyPr>
            <a:normAutofit/>
          </a:bodyPr>
          <a:lstStyle/>
          <a:p>
            <a:r>
              <a:rPr lang="nl-NL" sz="2000" dirty="0"/>
              <a:t>Komt een patiënt bij de praktijk met het verzoek: “Kun je mijn cholesterol controleren?” Hoe ga je om met deze screeningsvraag? </a:t>
            </a:r>
          </a:p>
          <a:p>
            <a:r>
              <a:rPr lang="nl-NL" sz="2000" dirty="0"/>
              <a:t>Wat vind je het verschil tussen screening en preventie? </a:t>
            </a:r>
          </a:p>
          <a:p>
            <a:r>
              <a:rPr lang="nl-NL" sz="2000" dirty="0"/>
              <a:t>En bij wie hoort dat? </a:t>
            </a:r>
          </a:p>
        </p:txBody>
      </p:sp>
    </p:spTree>
    <p:extLst>
      <p:ext uri="{BB962C8B-B14F-4D97-AF65-F5344CB8AC3E}">
        <p14:creationId xmlns:p14="http://schemas.microsoft.com/office/powerpoint/2010/main" val="2934885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D410-FA1C-0729-DE4A-16845EC1CA8B}"/>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055A1C03-BCFD-805B-C3F5-4941D89746D2}"/>
              </a:ext>
            </a:extLst>
          </p:cNvPr>
          <p:cNvSpPr/>
          <p:nvPr/>
        </p:nvSpPr>
        <p:spPr>
          <a:xfrm>
            <a:off x="0" y="0"/>
            <a:ext cx="12188149" cy="1262971"/>
          </a:xfrm>
          <a:prstGeom prst="rect">
            <a:avLst/>
          </a:prstGeom>
          <a:solidFill>
            <a:srgbClr val="81C0B7"/>
          </a:solidFill>
          <a:ln>
            <a:solidFill>
              <a:srgbClr val="81C0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ndertitel 2">
            <a:extLst>
              <a:ext uri="{FF2B5EF4-FFF2-40B4-BE49-F238E27FC236}">
                <a16:creationId xmlns:a16="http://schemas.microsoft.com/office/drawing/2014/main" id="{E3AACD87-B21B-5246-A838-74DCE60043F3}"/>
              </a:ext>
            </a:extLst>
          </p:cNvPr>
          <p:cNvSpPr txBox="1">
            <a:spLocks/>
          </p:cNvSpPr>
          <p:nvPr/>
        </p:nvSpPr>
        <p:spPr>
          <a:xfrm>
            <a:off x="691978" y="5696465"/>
            <a:ext cx="9976022" cy="568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sz="2400" dirty="0"/>
          </a:p>
        </p:txBody>
      </p:sp>
      <p:sp>
        <p:nvSpPr>
          <p:cNvPr id="12" name="Titel 1">
            <a:extLst>
              <a:ext uri="{FF2B5EF4-FFF2-40B4-BE49-F238E27FC236}">
                <a16:creationId xmlns:a16="http://schemas.microsoft.com/office/drawing/2014/main" id="{A43476B3-89E2-96B9-5B7F-463DD6491AA5}"/>
              </a:ext>
            </a:extLst>
          </p:cNvPr>
          <p:cNvSpPr txBox="1">
            <a:spLocks/>
          </p:cNvSpPr>
          <p:nvPr/>
        </p:nvSpPr>
        <p:spPr>
          <a:xfrm>
            <a:off x="0" y="1856097"/>
            <a:ext cx="12190075" cy="64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NL" sz="2400" b="1" dirty="0">
              <a:solidFill>
                <a:srgbClr val="4E8CA1"/>
              </a:solidFill>
              <a:latin typeface="Calibri" panose="020F0502020204030204" pitchFamily="34" charset="0"/>
              <a:cs typeface="Calibri" panose="020F0502020204030204" pitchFamily="34" charset="0"/>
            </a:endParaRPr>
          </a:p>
        </p:txBody>
      </p:sp>
      <p:sp>
        <p:nvSpPr>
          <p:cNvPr id="2" name="Titel 1">
            <a:extLst>
              <a:ext uri="{FF2B5EF4-FFF2-40B4-BE49-F238E27FC236}">
                <a16:creationId xmlns:a16="http://schemas.microsoft.com/office/drawing/2014/main" id="{34F16BA5-5F60-2F4D-29B2-7D8C346F7792}"/>
              </a:ext>
            </a:extLst>
          </p:cNvPr>
          <p:cNvSpPr>
            <a:spLocks noGrp="1"/>
          </p:cNvSpPr>
          <p:nvPr>
            <p:ph type="title"/>
          </p:nvPr>
        </p:nvSpPr>
        <p:spPr>
          <a:xfrm>
            <a:off x="1672549" y="35413"/>
            <a:ext cx="10515600" cy="1325563"/>
          </a:xfrm>
        </p:spPr>
        <p:txBody>
          <a:bodyPr>
            <a:normAutofit/>
          </a:bodyPr>
          <a:lstStyle/>
          <a:p>
            <a:pPr algn="r"/>
            <a:r>
              <a:rPr lang="nl-NL" sz="5500" b="1" dirty="0">
                <a:solidFill>
                  <a:schemeClr val="bg1"/>
                </a:solidFill>
              </a:rPr>
              <a:t>De sprekers vandaag </a:t>
            </a:r>
          </a:p>
        </p:txBody>
      </p:sp>
      <p:sp>
        <p:nvSpPr>
          <p:cNvPr id="8" name="Tijdelijke aanduiding voor inhoud 7">
            <a:extLst>
              <a:ext uri="{FF2B5EF4-FFF2-40B4-BE49-F238E27FC236}">
                <a16:creationId xmlns:a16="http://schemas.microsoft.com/office/drawing/2014/main" id="{24A24D90-4E2B-EFD7-689B-FF424BB9E527}"/>
              </a:ext>
            </a:extLst>
          </p:cNvPr>
          <p:cNvSpPr>
            <a:spLocks noGrp="1"/>
          </p:cNvSpPr>
          <p:nvPr>
            <p:ph idx="1"/>
          </p:nvPr>
        </p:nvSpPr>
        <p:spPr>
          <a:xfrm>
            <a:off x="838200" y="4781008"/>
            <a:ext cx="3080657" cy="1395954"/>
          </a:xfrm>
          <a:ln w="38100">
            <a:solidFill>
              <a:srgbClr val="81C0B7"/>
            </a:solidFill>
          </a:ln>
        </p:spPr>
        <p:txBody>
          <a:bodyPr/>
          <a:lstStyle/>
          <a:p>
            <a:pPr marL="0" indent="0">
              <a:buNone/>
            </a:pPr>
            <a:r>
              <a:rPr lang="nl-NL" dirty="0"/>
              <a:t>Het landschap van de nieren</a:t>
            </a:r>
          </a:p>
          <a:p>
            <a:pPr marL="0" indent="0">
              <a:buNone/>
            </a:pPr>
            <a:r>
              <a:rPr lang="nl-NL" dirty="0"/>
              <a:t>Bas Houweling</a:t>
            </a:r>
          </a:p>
        </p:txBody>
      </p:sp>
      <p:sp>
        <p:nvSpPr>
          <p:cNvPr id="9" name="Tijdelijke aanduiding voor inhoud 7">
            <a:extLst>
              <a:ext uri="{FF2B5EF4-FFF2-40B4-BE49-F238E27FC236}">
                <a16:creationId xmlns:a16="http://schemas.microsoft.com/office/drawing/2014/main" id="{ED815246-B7C3-D883-2736-5FA9FD04C91C}"/>
              </a:ext>
            </a:extLst>
          </p:cNvPr>
          <p:cNvSpPr txBox="1">
            <a:spLocks/>
          </p:cNvSpPr>
          <p:nvPr/>
        </p:nvSpPr>
        <p:spPr>
          <a:xfrm>
            <a:off x="8046720" y="1978025"/>
            <a:ext cx="345948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a:p>
        </p:txBody>
      </p:sp>
      <p:sp>
        <p:nvSpPr>
          <p:cNvPr id="10" name="Tijdelijke aanduiding voor inhoud 7">
            <a:extLst>
              <a:ext uri="{FF2B5EF4-FFF2-40B4-BE49-F238E27FC236}">
                <a16:creationId xmlns:a16="http://schemas.microsoft.com/office/drawing/2014/main" id="{C066A811-9ABF-91B1-20CF-2EA2A99B46C7}"/>
              </a:ext>
            </a:extLst>
          </p:cNvPr>
          <p:cNvSpPr txBox="1">
            <a:spLocks/>
          </p:cNvSpPr>
          <p:nvPr/>
        </p:nvSpPr>
        <p:spPr>
          <a:xfrm>
            <a:off x="4804955" y="4781007"/>
            <a:ext cx="3080657" cy="1395954"/>
          </a:xfrm>
          <a:prstGeom prst="rect">
            <a:avLst/>
          </a:prstGeom>
          <a:ln w="38100">
            <a:solidFill>
              <a:srgbClr val="81C0B7"/>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Proactieve zorgplanning</a:t>
            </a:r>
          </a:p>
          <a:p>
            <a:pPr marL="0" indent="0">
              <a:buNone/>
            </a:pPr>
            <a:r>
              <a:rPr lang="nl-NL" dirty="0"/>
              <a:t>Sander de </a:t>
            </a:r>
            <a:r>
              <a:rPr lang="nl-NL" dirty="0" err="1"/>
              <a:t>Hosson</a:t>
            </a:r>
            <a:endParaRPr lang="nl-NL" dirty="0"/>
          </a:p>
        </p:txBody>
      </p:sp>
      <p:sp>
        <p:nvSpPr>
          <p:cNvPr id="11" name="Tijdelijke aanduiding voor inhoud 7">
            <a:extLst>
              <a:ext uri="{FF2B5EF4-FFF2-40B4-BE49-F238E27FC236}">
                <a16:creationId xmlns:a16="http://schemas.microsoft.com/office/drawing/2014/main" id="{CFF68AA8-7B9D-9962-9FC0-1D734C95204B}"/>
              </a:ext>
            </a:extLst>
          </p:cNvPr>
          <p:cNvSpPr txBox="1">
            <a:spLocks/>
          </p:cNvSpPr>
          <p:nvPr/>
        </p:nvSpPr>
        <p:spPr>
          <a:xfrm>
            <a:off x="8771710" y="4781006"/>
            <a:ext cx="3080657" cy="1395954"/>
          </a:xfrm>
          <a:prstGeom prst="rect">
            <a:avLst/>
          </a:prstGeom>
          <a:ln w="38100">
            <a:solidFill>
              <a:srgbClr val="81C0B7"/>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Rouw en Verlies</a:t>
            </a:r>
          </a:p>
          <a:p>
            <a:pPr marL="0" indent="0">
              <a:buNone/>
            </a:pPr>
            <a:endParaRPr lang="nl-NL" dirty="0"/>
          </a:p>
          <a:p>
            <a:pPr marL="0" indent="0">
              <a:buNone/>
            </a:pPr>
            <a:r>
              <a:rPr lang="nl-NL" dirty="0"/>
              <a:t>Stephanie </a:t>
            </a:r>
            <a:r>
              <a:rPr lang="nl-NL" dirty="0" err="1"/>
              <a:t>Beijnes</a:t>
            </a:r>
            <a:endParaRPr lang="nl-NL" dirty="0"/>
          </a:p>
        </p:txBody>
      </p:sp>
      <p:pic>
        <p:nvPicPr>
          <p:cNvPr id="3074" name="Picture 2" descr="S.T. (Bas) Houweling - Kaderhuisarts diabetes, voorzitter Langerhans,  huisarts in Sleeuwijk | LinkedIn">
            <a:extLst>
              <a:ext uri="{FF2B5EF4-FFF2-40B4-BE49-F238E27FC236}">
                <a16:creationId xmlns:a16="http://schemas.microsoft.com/office/drawing/2014/main" id="{667B2650-02BD-71FF-7E02-BDF0CC47EB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028" y="219405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ander de Hosson - Longarts WZA. Palliatieve zorg | LinkedIn">
            <a:extLst>
              <a:ext uri="{FF2B5EF4-FFF2-40B4-BE49-F238E27FC236}">
                <a16:creationId xmlns:a16="http://schemas.microsoft.com/office/drawing/2014/main" id="{6F558B36-1CFC-E626-21BE-D6954065E7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2967" y="2194057"/>
            <a:ext cx="1905001" cy="19050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ephanie-Beijnes">
            <a:extLst>
              <a:ext uri="{FF2B5EF4-FFF2-40B4-BE49-F238E27FC236}">
                <a16:creationId xmlns:a16="http://schemas.microsoft.com/office/drawing/2014/main" id="{C9430325-F248-36DE-F194-59DE827816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3712" y="2138231"/>
            <a:ext cx="2016651" cy="201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513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2BC77-EE55-1F10-C22E-43BD79E12158}"/>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4964353B-9606-2093-5386-6543C649AC0E}"/>
              </a:ext>
            </a:extLst>
          </p:cNvPr>
          <p:cNvSpPr/>
          <p:nvPr/>
        </p:nvSpPr>
        <p:spPr>
          <a:xfrm>
            <a:off x="0" y="0"/>
            <a:ext cx="12188149" cy="1262971"/>
          </a:xfrm>
          <a:prstGeom prst="rect">
            <a:avLst/>
          </a:prstGeom>
          <a:solidFill>
            <a:srgbClr val="D1B144"/>
          </a:solidFill>
          <a:ln>
            <a:solidFill>
              <a:srgbClr val="81C0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1">
            <a:extLst>
              <a:ext uri="{FF2B5EF4-FFF2-40B4-BE49-F238E27FC236}">
                <a16:creationId xmlns:a16="http://schemas.microsoft.com/office/drawing/2014/main" id="{9C0E74CC-16E8-4186-EB8D-DC03BA99815E}"/>
              </a:ext>
            </a:extLst>
          </p:cNvPr>
          <p:cNvSpPr txBox="1">
            <a:spLocks/>
          </p:cNvSpPr>
          <p:nvPr/>
        </p:nvSpPr>
        <p:spPr>
          <a:xfrm>
            <a:off x="0" y="1856097"/>
            <a:ext cx="12190075" cy="128609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NL" b="1" dirty="0">
              <a:solidFill>
                <a:srgbClr val="4E8CA1"/>
              </a:solidFill>
              <a:latin typeface="Calibri" panose="020F0502020204030204" pitchFamily="34" charset="0"/>
              <a:cs typeface="Calibri" panose="020F0502020204030204" pitchFamily="34" charset="0"/>
            </a:endParaRPr>
          </a:p>
        </p:txBody>
      </p:sp>
      <p:sp>
        <p:nvSpPr>
          <p:cNvPr id="2" name="Titel 1">
            <a:extLst>
              <a:ext uri="{FF2B5EF4-FFF2-40B4-BE49-F238E27FC236}">
                <a16:creationId xmlns:a16="http://schemas.microsoft.com/office/drawing/2014/main" id="{CBE7315C-EE96-F7A7-9F2A-76394C1387CB}"/>
              </a:ext>
            </a:extLst>
          </p:cNvPr>
          <p:cNvSpPr>
            <a:spLocks noGrp="1"/>
          </p:cNvSpPr>
          <p:nvPr>
            <p:ph type="title"/>
          </p:nvPr>
        </p:nvSpPr>
        <p:spPr>
          <a:xfrm>
            <a:off x="1582783" y="18255"/>
            <a:ext cx="10515600" cy="1325563"/>
          </a:xfrm>
        </p:spPr>
        <p:txBody>
          <a:bodyPr>
            <a:normAutofit/>
          </a:bodyPr>
          <a:lstStyle/>
          <a:p>
            <a:pPr algn="r"/>
            <a:r>
              <a:rPr lang="nl-NL" sz="5500" b="1" dirty="0">
                <a:solidFill>
                  <a:schemeClr val="bg1"/>
                </a:solidFill>
              </a:rPr>
              <a:t>Programma </a:t>
            </a:r>
          </a:p>
        </p:txBody>
      </p:sp>
      <p:graphicFrame>
        <p:nvGraphicFramePr>
          <p:cNvPr id="5" name="Tijdelijke aanduiding voor inhoud 4">
            <a:extLst>
              <a:ext uri="{FF2B5EF4-FFF2-40B4-BE49-F238E27FC236}">
                <a16:creationId xmlns:a16="http://schemas.microsoft.com/office/drawing/2014/main" id="{110C56D1-7BBE-AC7F-1DED-504A61A43E6F}"/>
              </a:ext>
            </a:extLst>
          </p:cNvPr>
          <p:cNvGraphicFramePr>
            <a:graphicFrameLocks noGrp="1"/>
          </p:cNvGraphicFramePr>
          <p:nvPr>
            <p:ph idx="1"/>
          </p:nvPr>
        </p:nvGraphicFramePr>
        <p:xfrm>
          <a:off x="593180" y="2025351"/>
          <a:ext cx="11045825" cy="4228566"/>
        </p:xfrm>
        <a:graphic>
          <a:graphicData uri="http://schemas.openxmlformats.org/drawingml/2006/table">
            <a:tbl>
              <a:tblPr firstRow="1" firstCol="1" bandRow="1">
                <a:tableStyleId>{5C22544A-7EE6-4342-B048-85BDC9FD1C3A}</a:tableStyleId>
              </a:tblPr>
              <a:tblGrid>
                <a:gridCol w="2841199">
                  <a:extLst>
                    <a:ext uri="{9D8B030D-6E8A-4147-A177-3AD203B41FA5}">
                      <a16:colId xmlns:a16="http://schemas.microsoft.com/office/drawing/2014/main" val="944250397"/>
                    </a:ext>
                  </a:extLst>
                </a:gridCol>
                <a:gridCol w="8204626">
                  <a:extLst>
                    <a:ext uri="{9D8B030D-6E8A-4147-A177-3AD203B41FA5}">
                      <a16:colId xmlns:a16="http://schemas.microsoft.com/office/drawing/2014/main" val="656378920"/>
                    </a:ext>
                  </a:extLst>
                </a:gridCol>
              </a:tblGrid>
              <a:tr h="499578">
                <a:tc>
                  <a:txBody>
                    <a:bodyPr/>
                    <a:lstStyle/>
                    <a:p>
                      <a:pPr>
                        <a:buNone/>
                      </a:pPr>
                      <a:r>
                        <a:rPr lang="nl-NL" sz="2400" dirty="0">
                          <a:effectLst/>
                          <a:latin typeface="+mn-lt"/>
                        </a:rPr>
                        <a:t>15.00 – 15.30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Inloop</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248104425"/>
                  </a:ext>
                </a:extLst>
              </a:tr>
              <a:tr h="499578">
                <a:tc>
                  <a:txBody>
                    <a:bodyPr/>
                    <a:lstStyle/>
                    <a:p>
                      <a:pPr>
                        <a:buNone/>
                      </a:pPr>
                      <a:r>
                        <a:rPr lang="nl-NL" sz="2400" dirty="0">
                          <a:effectLst/>
                          <a:latin typeface="+mn-lt"/>
                        </a:rPr>
                        <a:t>15.30 – 16.00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Welkomstwoord René Batenburg (medisch directeur) en Mirelle de Valk (RHOGO thema eigenaar chronische zorg)</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935911597"/>
                  </a:ext>
                </a:extLst>
              </a:tr>
              <a:tr h="499578">
                <a:tc>
                  <a:txBody>
                    <a:bodyPr/>
                    <a:lstStyle/>
                    <a:p>
                      <a:pPr>
                        <a:buNone/>
                      </a:pPr>
                      <a:r>
                        <a:rPr lang="nl-NL" sz="2400" dirty="0">
                          <a:effectLst/>
                          <a:latin typeface="+mn-lt"/>
                        </a:rPr>
                        <a:t>16.00 – 17.00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Het landschap van de nieren door Bas Houweling</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3351905517"/>
                  </a:ext>
                </a:extLst>
              </a:tr>
              <a:tr h="499578">
                <a:tc>
                  <a:txBody>
                    <a:bodyPr/>
                    <a:lstStyle/>
                    <a:p>
                      <a:pPr>
                        <a:buNone/>
                      </a:pPr>
                      <a:r>
                        <a:rPr lang="nl-NL" sz="2400" dirty="0">
                          <a:effectLst/>
                          <a:latin typeface="+mn-lt"/>
                        </a:rPr>
                        <a:t>17.00 – 17.15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Koffiepauze</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3517839372"/>
                  </a:ext>
                </a:extLst>
              </a:tr>
              <a:tr h="499578">
                <a:tc>
                  <a:txBody>
                    <a:bodyPr/>
                    <a:lstStyle/>
                    <a:p>
                      <a:pPr>
                        <a:buNone/>
                      </a:pPr>
                      <a:r>
                        <a:rPr lang="nl-NL" sz="2400" dirty="0">
                          <a:effectLst/>
                          <a:latin typeface="+mn-lt"/>
                        </a:rPr>
                        <a:t>17.15 – 18.15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Proactieve Zorg Planning door Sander de </a:t>
                      </a:r>
                      <a:r>
                        <a:rPr lang="nl-NL" sz="2400" dirty="0" err="1">
                          <a:solidFill>
                            <a:schemeClr val="bg1"/>
                          </a:solidFill>
                          <a:effectLst/>
                          <a:latin typeface="+mn-lt"/>
                        </a:rPr>
                        <a:t>Hosson</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3047778938"/>
                  </a:ext>
                </a:extLst>
              </a:tr>
              <a:tr h="499578">
                <a:tc>
                  <a:txBody>
                    <a:bodyPr/>
                    <a:lstStyle/>
                    <a:p>
                      <a:pPr>
                        <a:buNone/>
                      </a:pPr>
                      <a:r>
                        <a:rPr lang="nl-NL" sz="2400" dirty="0">
                          <a:effectLst/>
                          <a:latin typeface="+mn-lt"/>
                        </a:rPr>
                        <a:t>18.15 – 19.00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Diner</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1461698662"/>
                  </a:ext>
                </a:extLst>
              </a:tr>
              <a:tr h="499578">
                <a:tc>
                  <a:txBody>
                    <a:bodyPr/>
                    <a:lstStyle/>
                    <a:p>
                      <a:pPr>
                        <a:buNone/>
                      </a:pPr>
                      <a:r>
                        <a:rPr lang="nl-NL" sz="2400" dirty="0">
                          <a:effectLst/>
                          <a:latin typeface="+mn-lt"/>
                        </a:rPr>
                        <a:t>19.00 – 20.15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Rouw en verlies door Stephanie </a:t>
                      </a:r>
                      <a:r>
                        <a:rPr lang="nl-NL" sz="2400" dirty="0" err="1">
                          <a:solidFill>
                            <a:schemeClr val="bg1"/>
                          </a:solidFill>
                          <a:effectLst/>
                          <a:latin typeface="+mn-lt"/>
                        </a:rPr>
                        <a:t>Beijnes</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3108996868"/>
                  </a:ext>
                </a:extLst>
              </a:tr>
              <a:tr h="499578">
                <a:tc>
                  <a:txBody>
                    <a:bodyPr/>
                    <a:lstStyle/>
                    <a:p>
                      <a:pPr>
                        <a:buNone/>
                      </a:pPr>
                      <a:r>
                        <a:rPr lang="nl-NL" sz="2400" dirty="0">
                          <a:effectLst/>
                          <a:latin typeface="+mn-lt"/>
                        </a:rPr>
                        <a:t>20.15 – 20.30 uur</a:t>
                      </a:r>
                      <a:endParaRPr lang="nl-NL" sz="2400" dirty="0">
                        <a:effectLst/>
                        <a:latin typeface="+mn-lt"/>
                        <a:ea typeface="Aptos" panose="020B0004020202020204" pitchFamily="34" charset="0"/>
                        <a:cs typeface="Aptos" panose="020B0004020202020204" pitchFamily="34" charset="0"/>
                      </a:endParaRPr>
                    </a:p>
                  </a:txBody>
                  <a:tcPr marL="68580" marR="68580" marT="0" marB="0">
                    <a:solidFill>
                      <a:srgbClr val="006CA1"/>
                    </a:solidFill>
                  </a:tcPr>
                </a:tc>
                <a:tc>
                  <a:txBody>
                    <a:bodyPr/>
                    <a:lstStyle/>
                    <a:p>
                      <a:pPr>
                        <a:buNone/>
                      </a:pPr>
                      <a:r>
                        <a:rPr lang="nl-NL" sz="2400" dirty="0">
                          <a:solidFill>
                            <a:schemeClr val="bg1"/>
                          </a:solidFill>
                          <a:effectLst/>
                          <a:latin typeface="+mn-lt"/>
                        </a:rPr>
                        <a:t>Afsluiting </a:t>
                      </a:r>
                      <a:endParaRPr lang="nl-NL" sz="2400" dirty="0">
                        <a:solidFill>
                          <a:schemeClr val="bg1"/>
                        </a:solidFill>
                        <a:effectLst/>
                        <a:latin typeface="+mn-lt"/>
                        <a:ea typeface="Aptos" panose="020B0004020202020204" pitchFamily="34" charset="0"/>
                        <a:cs typeface="Aptos" panose="020B0004020202020204" pitchFamily="34" charset="0"/>
                      </a:endParaRPr>
                    </a:p>
                  </a:txBody>
                  <a:tcPr marL="68580" marR="68580" marT="0" marB="0">
                    <a:solidFill>
                      <a:srgbClr val="006CA1">
                        <a:alpha val="74902"/>
                      </a:srgbClr>
                    </a:solidFill>
                  </a:tcPr>
                </a:tc>
                <a:extLst>
                  <a:ext uri="{0D108BD9-81ED-4DB2-BD59-A6C34878D82A}">
                    <a16:rowId xmlns:a16="http://schemas.microsoft.com/office/drawing/2014/main" val="1590224853"/>
                  </a:ext>
                </a:extLst>
              </a:tr>
            </a:tbl>
          </a:graphicData>
        </a:graphic>
      </p:graphicFrame>
    </p:spTree>
    <p:extLst>
      <p:ext uri="{BB962C8B-B14F-4D97-AF65-F5344CB8AC3E}">
        <p14:creationId xmlns:p14="http://schemas.microsoft.com/office/powerpoint/2010/main" val="32841234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15EF77317CBB4592D57B93E2943854" ma:contentTypeVersion="16" ma:contentTypeDescription="Een nieuw document maken." ma:contentTypeScope="" ma:versionID="924aa46a5cab82e0335fddc7b844ce86">
  <xsd:schema xmlns:xsd="http://www.w3.org/2001/XMLSchema" xmlns:xs="http://www.w3.org/2001/XMLSchema" xmlns:p="http://schemas.microsoft.com/office/2006/metadata/properties" xmlns:ns2="e5f5f7f0-a835-4cfc-a5e0-e2d6ddecd8bb" xmlns:ns3="02d7853b-d75d-4c50-bdc5-f99958211bb2" targetNamespace="http://schemas.microsoft.com/office/2006/metadata/properties" ma:root="true" ma:fieldsID="843f6bf4aaa60b99c7697a1668f490e3" ns2:_="" ns3:_="">
    <xsd:import namespace="e5f5f7f0-a835-4cfc-a5e0-e2d6ddecd8bb"/>
    <xsd:import namespace="02d7853b-d75d-4c50-bdc5-f99958211b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f5f7f0-a835-4cfc-a5e0-e2d6ddecd8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3d408531-16bf-4205-8b2e-2741fafa2de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d7853b-d75d-4c50-bdc5-f99958211bb2"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ebfd8285-7118-4bc3-ba15-c3805359fcb6}" ma:internalName="TaxCatchAll" ma:showField="CatchAllData" ma:web="02d7853b-d75d-4c50-bdc5-f99958211b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5f5f7f0-a835-4cfc-a5e0-e2d6ddecd8bb">
      <Terms xmlns="http://schemas.microsoft.com/office/infopath/2007/PartnerControls"/>
    </lcf76f155ced4ddcb4097134ff3c332f>
    <TaxCatchAll xmlns="02d7853b-d75d-4c50-bdc5-f99958211bb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2DD57D-80F6-4EDC-84CA-81CFC2E28521}"/>
</file>

<file path=customXml/itemProps2.xml><?xml version="1.0" encoding="utf-8"?>
<ds:datastoreItem xmlns:ds="http://schemas.openxmlformats.org/officeDocument/2006/customXml" ds:itemID="{09BD948E-D297-4D82-A3D3-030A963167BE}">
  <ds:schemaRefs>
    <ds:schemaRef ds:uri="http://schemas.microsoft.com/office/2006/documentManagement/types"/>
    <ds:schemaRef ds:uri="02d7853b-d75d-4c50-bdc5-f99958211bb2"/>
    <ds:schemaRef ds:uri="http://schemas.openxmlformats.org/package/2006/metadata/core-properties"/>
    <ds:schemaRef ds:uri="http://schemas.microsoft.com/office/2006/metadata/properties"/>
    <ds:schemaRef ds:uri="http://purl.org/dc/elements/1.1/"/>
    <ds:schemaRef ds:uri="http://purl.org/dc/terms/"/>
    <ds:schemaRef ds:uri="http://purl.org/dc/dcmitype/"/>
    <ds:schemaRef ds:uri="http://schemas.microsoft.com/office/infopath/2007/PartnerControls"/>
    <ds:schemaRef ds:uri="e5f5f7f0-a835-4cfc-a5e0-e2d6ddecd8bb"/>
    <ds:schemaRef ds:uri="http://www.w3.org/XML/1998/namespace"/>
  </ds:schemaRefs>
</ds:datastoreItem>
</file>

<file path=customXml/itemProps3.xml><?xml version="1.0" encoding="utf-8"?>
<ds:datastoreItem xmlns:ds="http://schemas.openxmlformats.org/officeDocument/2006/customXml" ds:itemID="{22FDF390-7898-4E71-83C5-53BEDED22774}">
  <ds:schemaRefs>
    <ds:schemaRef ds:uri="http://schemas.microsoft.com/sharepoint/v3/contenttype/forms"/>
  </ds:schemaRefs>
</ds:datastoreItem>
</file>

<file path=docMetadata/LabelInfo.xml><?xml version="1.0" encoding="utf-8"?>
<clbl:labelList xmlns:clbl="http://schemas.microsoft.com/office/2020/mipLabelMetadata">
  <clbl:label id="{b865369c-28c3-422c-b75a-223dbe7a08ed}" enabled="0" method="" siteId="{b865369c-28c3-422c-b75a-223dbe7a08ed}" removed="1"/>
</clbl:labelList>
</file>

<file path=docProps/app.xml><?xml version="1.0" encoding="utf-8"?>
<Properties xmlns="http://schemas.openxmlformats.org/officeDocument/2006/extended-properties" xmlns:vt="http://schemas.openxmlformats.org/officeDocument/2006/docPropsVTypes">
  <TotalTime>0</TotalTime>
  <Words>1109</Words>
  <Application>Microsoft Office PowerPoint</Application>
  <PresentationFormat>Breedbeeld</PresentationFormat>
  <Paragraphs>215</Paragraphs>
  <Slides>13</Slides>
  <Notes>13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Calibri Light</vt:lpstr>
      <vt:lpstr>Kantoorthema</vt:lpstr>
      <vt:lpstr>Contactdag Chronische Zorg en Ouderenzorg </vt:lpstr>
      <vt:lpstr>Welkom</vt:lpstr>
      <vt:lpstr>Huishoudelijke mededeling namens de organisatie</vt:lpstr>
      <vt:lpstr>PowerPoint-presentatie</vt:lpstr>
      <vt:lpstr>Zorgprogramma DM 2024</vt:lpstr>
      <vt:lpstr>Zorgprogramma HVZ 2024</vt:lpstr>
      <vt:lpstr>PowerPoint-presentatie</vt:lpstr>
      <vt:lpstr>De toekomst: Wat komt er op ons af?</vt:lpstr>
      <vt:lpstr>Impact op de ketenzorg</vt:lpstr>
      <vt:lpstr>Toegankelijke en betaalbare zorg vraagt om anders denken én doen</vt:lpstr>
      <vt:lpstr>Wat betekent dit voor jou? </vt:lpstr>
      <vt:lpstr>De sprekers vandaag </vt:lpstr>
      <vt:lpstr>Programma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Amanda van Zeyl</dc:creator>
  <cp:lastModifiedBy>Mirelle de Valk | RHOGO</cp:lastModifiedBy>
  <cp:revision>9</cp:revision>
  <dcterms:created xsi:type="dcterms:W3CDTF">2021-06-29T17:39:09Z</dcterms:created>
  <dcterms:modified xsi:type="dcterms:W3CDTF">2025-11-13T08:58:45Z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0x0101008E15EF77317CBB4592D57B93E2943854</vt:lpwstr>
  </property>
  <property fmtid="{D5CDD505-2E9C-101B-9397-08002B2CF9AE}" pid="3" name="MediaServiceImageTags">
    <vt:lpwstr/>
  </property>
</Properties>
</file>