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2"/>
  </p:notesMasterIdLst>
  <p:sldIdLst>
    <p:sldId id="256" r:id="rId2"/>
    <p:sldId id="323"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325" r:id="rId24"/>
    <p:sldId id="326" r:id="rId25"/>
    <p:sldId id="327" r:id="rId26"/>
    <p:sldId id="328" r:id="rId27"/>
    <p:sldId id="329" r:id="rId28"/>
    <p:sldId id="280" r:id="rId29"/>
    <p:sldId id="281" r:id="rId30"/>
    <p:sldId id="282" r:id="rId31"/>
    <p:sldId id="283" r:id="rId32"/>
    <p:sldId id="284" r:id="rId33"/>
    <p:sldId id="285" r:id="rId34"/>
    <p:sldId id="286" r:id="rId35"/>
    <p:sldId id="287" r:id="rId36"/>
    <p:sldId id="288" r:id="rId37"/>
    <p:sldId id="324" r:id="rId38"/>
    <p:sldId id="289" r:id="rId39"/>
    <p:sldId id="291" r:id="rId40"/>
    <p:sldId id="292" r:id="rId41"/>
    <p:sldId id="293" r:id="rId42"/>
    <p:sldId id="294" r:id="rId43"/>
    <p:sldId id="295" r:id="rId44"/>
    <p:sldId id="296" r:id="rId45"/>
    <p:sldId id="304" r:id="rId46"/>
    <p:sldId id="308" r:id="rId47"/>
    <p:sldId id="309" r:id="rId48"/>
    <p:sldId id="310" r:id="rId49"/>
    <p:sldId id="313" r:id="rId50"/>
    <p:sldId id="278"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 Bart" initials="TB" lastIdx="4" clrIdx="0">
    <p:extLst>
      <p:ext uri="{19B8F6BF-5375-455C-9EA6-DF929625EA0E}">
        <p15:presenceInfo xmlns:p15="http://schemas.microsoft.com/office/powerpoint/2012/main" userId="S::tbart@arkin.nl::fd83ce21-00dd-4c0e-ba98-0ef1f4e623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p:normalViewPr>
  <p:slideViewPr>
    <p:cSldViewPr snapToGrid="0">
      <p:cViewPr varScale="1">
        <p:scale>
          <a:sx n="116" d="100"/>
          <a:sy n="116" d="100"/>
        </p:scale>
        <p:origin x="522" y="126"/>
      </p:cViewPr>
      <p:guideLst/>
    </p:cSldViewPr>
  </p:slideViewPr>
  <p:notesTextViewPr>
    <p:cViewPr>
      <p:scale>
        <a:sx n="1" d="1"/>
        <a:sy n="1" d="1"/>
      </p:scale>
      <p:origin x="0" y="0"/>
    </p:cViewPr>
  </p:notesTextViewPr>
  <p:sorterViewPr>
    <p:cViewPr>
      <p:scale>
        <a:sx n="100" d="100"/>
        <a:sy n="100" d="100"/>
      </p:scale>
      <p:origin x="0" y="-41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6-15T05:29:55.689" idx="4">
    <p:pos x="8151" y="-454"/>
    <p:text>slide 6 zou er uit kunnen, aanbod behandel je ook nog bij het laatste deel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6-15T05:29:55.689" idx="2">
    <p:pos x="8151" y="-454"/>
    <p:text>slide 6 zou er uit kunnen, aanbod behandel je ook nog bij het laatste deel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92088-C8FC-4AA4-BFF3-B4EBDF4D9D37}" type="datetimeFigureOut">
              <a:rPr lang="nl-NL" smtClean="0"/>
              <a:t>30-5-2024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4070E3-D862-4D65-9255-3387E8E46BE7}" type="slidenum">
              <a:rPr lang="nl-NL" smtClean="0"/>
              <a:t>‹nr.›</a:t>
            </a:fld>
            <a:endParaRPr lang="nl-NL"/>
          </a:p>
        </p:txBody>
      </p:sp>
    </p:spTree>
    <p:extLst>
      <p:ext uri="{BB962C8B-B14F-4D97-AF65-F5344CB8AC3E}">
        <p14:creationId xmlns:p14="http://schemas.microsoft.com/office/powerpoint/2010/main" val="361096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5870EAF6-35B2-49C7-8C33-AC88CA40D5B3}" type="slidenum">
              <a:rPr lang="nl-NL" altLang="nl-NL" smtClean="0">
                <a:latin typeface="Arial" panose="020B0604020202020204" pitchFamily="34" charset="0"/>
              </a:rPr>
              <a:pPr/>
              <a:t>2</a:t>
            </a:fld>
            <a:endParaRPr lang="nl-NL" altLang="nl-NL" smtClean="0">
              <a:latin typeface="Arial" panose="020B0604020202020204" pitchFamily="34"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nl-NL" smtClean="0"/>
          </a:p>
        </p:txBody>
      </p:sp>
    </p:spTree>
    <p:extLst>
      <p:ext uri="{BB962C8B-B14F-4D97-AF65-F5344CB8AC3E}">
        <p14:creationId xmlns:p14="http://schemas.microsoft.com/office/powerpoint/2010/main" val="3316557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Gebruik deze dia voor om je eigen taken en de taken van Preventie te verduidelijken. </a:t>
            </a:r>
          </a:p>
          <a:p>
            <a:r>
              <a:rPr lang="nl-NL" dirty="0"/>
              <a:t>In dagdeel 2 komt het uitgebreider aan bod.</a:t>
            </a:r>
          </a:p>
        </p:txBody>
      </p:sp>
      <p:sp>
        <p:nvSpPr>
          <p:cNvPr id="4" name="Tijdelijke aanduiding voor dianummer 3"/>
          <p:cNvSpPr>
            <a:spLocks noGrp="1"/>
          </p:cNvSpPr>
          <p:nvPr>
            <p:ph type="sldNum" sz="quarter" idx="10"/>
          </p:nvPr>
        </p:nvSpPr>
        <p:spPr/>
        <p:txBody>
          <a:bodyPr/>
          <a:lstStyle/>
          <a:p>
            <a:fld id="{974D0B10-62C6-46E3-8E9E-C0A39EF1CD7E}" type="slidenum">
              <a:rPr lang="nl-NL" smtClean="0"/>
              <a:t>25</a:t>
            </a:fld>
            <a:endParaRPr lang="nl-NL"/>
          </a:p>
        </p:txBody>
      </p:sp>
    </p:spTree>
    <p:extLst>
      <p:ext uri="{BB962C8B-B14F-4D97-AF65-F5344CB8AC3E}">
        <p14:creationId xmlns:p14="http://schemas.microsoft.com/office/powerpoint/2010/main" val="203991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dirty="0"/>
              <a:t>Onder problemen wordt verstaan: lichamelijke-, persoonlijke-, en omgevingsschade, inclusief misbruik van- en verslaving aan alcohol, drugs, medicijnen, gokken, internetten en gamen.</a:t>
            </a:r>
            <a:endParaRPr lang="en-US" sz="1200" dirty="0"/>
          </a:p>
          <a:p>
            <a:endParaRPr lang="nl-NL" altLang="nl-NL" dirty="0"/>
          </a:p>
          <a:p>
            <a:r>
              <a:rPr lang="nl-NL" altLang="nl-NL" dirty="0"/>
              <a:t>De</a:t>
            </a:r>
            <a:r>
              <a:rPr lang="nl-NL" altLang="nl-NL" baseline="0" dirty="0"/>
              <a:t>ze training richt zich primair op het vroegtijdig signaleren van problemen, intermediairs, zoals de deelnemers, zijn daarin heel belangrijk. Met dit vroegtijdig signaleren kunnen problemen voorkomen worden, en kan </a:t>
            </a:r>
            <a:r>
              <a:rPr lang="nl-NL" altLang="nl-NL" baseline="0" dirty="0" err="1"/>
              <a:t>toegeleid</a:t>
            </a:r>
            <a:r>
              <a:rPr lang="nl-NL" altLang="nl-NL" baseline="0" dirty="0"/>
              <a:t> worden naar zorg. Het signaleren is dus essentieel</a:t>
            </a:r>
            <a:endParaRPr lang="nl-NL" altLang="nl-NL" dirty="0"/>
          </a:p>
          <a:p>
            <a:endParaRPr lang="nl-NL" dirty="0"/>
          </a:p>
          <a:p>
            <a:r>
              <a:rPr lang="nl-NL" dirty="0"/>
              <a:t>Notitie 25-8:</a:t>
            </a:r>
          </a:p>
          <a:p>
            <a:endParaRPr lang="nl-NL" dirty="0"/>
          </a:p>
          <a:p>
            <a:r>
              <a:rPr lang="nl-NL" dirty="0"/>
              <a:t>Bij bespreken toeleiding naar passend aanbod wordt uitleg gegeven over verschil tussen preventief aanbod en behandeling. Ook wordt hier al uitgelegd dat voor problematisch gebruik en verslaving preventie te licht is en dat dan op behandelaanbod gewezen wordt.</a:t>
            </a:r>
          </a:p>
        </p:txBody>
      </p:sp>
      <p:sp>
        <p:nvSpPr>
          <p:cNvPr id="4" name="Tijdelijke aanduiding voor dianummer 3"/>
          <p:cNvSpPr>
            <a:spLocks noGrp="1"/>
          </p:cNvSpPr>
          <p:nvPr>
            <p:ph type="sldNum" sz="quarter" idx="10"/>
          </p:nvPr>
        </p:nvSpPr>
        <p:spPr/>
        <p:txBody>
          <a:bodyPr/>
          <a:lstStyle/>
          <a:p>
            <a:fld id="{974D0B10-62C6-46E3-8E9E-C0A39EF1CD7E}" type="slidenum">
              <a:rPr lang="nl-NL" smtClean="0"/>
              <a:t>26</a:t>
            </a:fld>
            <a:endParaRPr lang="nl-NL"/>
          </a:p>
        </p:txBody>
      </p:sp>
    </p:spTree>
    <p:extLst>
      <p:ext uri="{BB962C8B-B14F-4D97-AF65-F5344CB8AC3E}">
        <p14:creationId xmlns:p14="http://schemas.microsoft.com/office/powerpoint/2010/main" val="2446793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5 min</a:t>
            </a:r>
          </a:p>
          <a:p>
            <a:endParaRPr lang="nl-NL" dirty="0"/>
          </a:p>
          <a:p>
            <a:r>
              <a:rPr lang="nl-NL" dirty="0"/>
              <a:t>Beschrijf hierbij kort hoe Jellinek Preventie er uit ziet. Je hoeft niet het gehele aanbod al te benoemen, dat komt later.</a:t>
            </a:r>
          </a:p>
        </p:txBody>
      </p:sp>
      <p:sp>
        <p:nvSpPr>
          <p:cNvPr id="4" name="Tijdelijke aanduiding voor dianummer 3"/>
          <p:cNvSpPr>
            <a:spLocks noGrp="1"/>
          </p:cNvSpPr>
          <p:nvPr>
            <p:ph type="sldNum" sz="quarter" idx="10"/>
          </p:nvPr>
        </p:nvSpPr>
        <p:spPr/>
        <p:txBody>
          <a:bodyPr/>
          <a:lstStyle/>
          <a:p>
            <a:fld id="{974D0B10-62C6-46E3-8E9E-C0A39EF1CD7E}" type="slidenum">
              <a:rPr lang="nl-NL" smtClean="0"/>
              <a:t>27</a:t>
            </a:fld>
            <a:endParaRPr lang="nl-NL"/>
          </a:p>
        </p:txBody>
      </p:sp>
    </p:spTree>
    <p:extLst>
      <p:ext uri="{BB962C8B-B14F-4D97-AF65-F5344CB8AC3E}">
        <p14:creationId xmlns:p14="http://schemas.microsoft.com/office/powerpoint/2010/main" val="1024611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5870EAF6-35B2-49C7-8C33-AC88CA40D5B3}" type="slidenum">
              <a:rPr lang="nl-NL" altLang="nl-NL" smtClean="0">
                <a:latin typeface="Arial" panose="020B0604020202020204" pitchFamily="34" charset="0"/>
              </a:rPr>
              <a:pPr/>
              <a:t>28</a:t>
            </a:fld>
            <a:endParaRPr lang="nl-NL" altLang="nl-NL" smtClean="0">
              <a:latin typeface="Arial" panose="020B0604020202020204" pitchFamily="34"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nl-NL" smtClean="0"/>
          </a:p>
        </p:txBody>
      </p:sp>
    </p:spTree>
    <p:extLst>
      <p:ext uri="{BB962C8B-B14F-4D97-AF65-F5344CB8AC3E}">
        <p14:creationId xmlns:p14="http://schemas.microsoft.com/office/powerpoint/2010/main" val="4212538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l-NL" smtClean="0"/>
              <a:t>Klik om de stijl te bewerken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nl-NL" smtClean="0"/>
              <a:t>Klik om de stijl te bewerken</a:t>
            </a:r>
            <a:endParaRPr lang="en-US" dirty="0"/>
          </a:p>
        </p:txBody>
      </p:sp>
      <p:sp>
        <p:nvSpPr>
          <p:cNvPr id="3" name="Content Placeholder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l-NL" smtClean="0"/>
              <a:t>Klik om de stijl te bewerken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smtClean="0"/>
              <a:t>Klik om de stijl te bewerken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l-NL" smtClean="0"/>
              <a:t>Klik om de stijl te bewerken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l-NL" smtClean="0"/>
              <a:t>Klik om de stijl te bewerken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l-NL" smtClean="0"/>
              <a:t>Klik om de modelstijlen te bewerken</a:t>
            </a:r>
          </a:p>
        </p:txBody>
      </p:sp>
      <p:sp>
        <p:nvSpPr>
          <p:cNvPr id="5" name="Date Placeholder 4"/>
          <p:cNvSpPr>
            <a:spLocks noGrp="1"/>
          </p:cNvSpPr>
          <p:nvPr>
            <p:ph type="dt" sz="half" idx="10"/>
          </p:nvPr>
        </p:nvSpPr>
        <p:spPr/>
        <p:txBody>
          <a:bodyPr/>
          <a:lstStyle/>
          <a:p>
            <a:fld id="{42A54C80-263E-416B-A8E0-580EDEADCBDC}" type="datetimeFigureOut">
              <a:rPr lang="en-US" dirty="0"/>
              <a:t>5/30/2024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l-NL" smtClean="0"/>
              <a:t>Klik om de stijl te bewerken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smtClean="0"/>
              <a:t>Klik op het pictogram als u een afbeelding wilt toevoegen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l-NL" smtClean="0"/>
              <a:t>Klik om de stijl te bewerken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smtClean="0"/>
              <a:t>Klik om de stijl te bewerken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smtClean="0"/>
              <a:t>Klik om de modelstijlen te bewerken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l-NL" smtClean="0"/>
              <a:t>Klik om de stijl te bewerken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smtClean="0"/>
              <a:t>Klik om de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smtClean="0"/>
              <a:t>Klik om de modelstijlen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l-NL" smtClean="0"/>
              <a:t>Klik om de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smtClean="0"/>
              <a:t>Klik om de modelstijlen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l-NL" smtClean="0"/>
              <a:t>Klik om de stijl te bewerken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02_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 xmlns:a16="http://schemas.microsoft.com/office/drawing/2014/main" id="{486293F2-5B22-DE43-A495-217A590F9C6A}"/>
              </a:ext>
            </a:extLst>
          </p:cNvPr>
          <p:cNvSpPr>
            <a:spLocks noGrp="1"/>
          </p:cNvSpPr>
          <p:nvPr>
            <p:ph idx="1" hasCustomPrompt="1"/>
          </p:nvPr>
        </p:nvSpPr>
        <p:spPr>
          <a:xfrm>
            <a:off x="900000" y="1440000"/>
            <a:ext cx="9648000" cy="5076688"/>
          </a:xfrm>
        </p:spPr>
        <p:txBody>
          <a:bodyPr wrap="square"/>
          <a:lstStyle>
            <a:lvl1pPr>
              <a:buClr>
                <a:schemeClr val="accent2"/>
              </a:buClr>
              <a:defRPr/>
            </a:lvl1pPr>
            <a:lvl2pPr>
              <a:buClr>
                <a:schemeClr val="accent2"/>
              </a:buClr>
              <a:defRPr/>
            </a:lvl2pPr>
            <a:lvl3pPr>
              <a:buClr>
                <a:schemeClr val="accent2"/>
              </a:buClr>
              <a:defRPr/>
            </a:lvl3pPr>
            <a:lvl4pPr>
              <a:buClr>
                <a:schemeClr val="accent1"/>
              </a:buClr>
              <a:defRPr/>
            </a:lvl4pPr>
            <a:lvl5pPr>
              <a:buClr>
                <a:schemeClr val="accent1"/>
              </a:buClr>
              <a:defRPr/>
            </a:lvl5pPr>
          </a:lstStyle>
          <a:p>
            <a:pPr lvl="0"/>
            <a:r>
              <a:rPr lang="nl-NL" dirty="0"/>
              <a:t>&lt;&lt;Typ tekst of klik op een icoon om een object in te voegen&gt;&gt;</a:t>
            </a:r>
          </a:p>
        </p:txBody>
      </p:sp>
      <p:sp>
        <p:nvSpPr>
          <p:cNvPr id="11" name="Titel 10">
            <a:extLst>
              <a:ext uri="{FF2B5EF4-FFF2-40B4-BE49-F238E27FC236}">
                <a16:creationId xmlns="" xmlns:a16="http://schemas.microsoft.com/office/drawing/2014/main" id="{262C2D57-826F-E24F-B491-89773E0C545A}"/>
              </a:ext>
            </a:extLst>
          </p:cNvPr>
          <p:cNvSpPr>
            <a:spLocks noGrp="1"/>
          </p:cNvSpPr>
          <p:nvPr>
            <p:ph type="title" hasCustomPrompt="1"/>
          </p:nvPr>
        </p:nvSpPr>
        <p:spPr/>
        <p:txBody>
          <a:bodyPr wrap="square"/>
          <a:lstStyle/>
          <a:p>
            <a:r>
              <a:rPr lang="nl-NL" dirty="0"/>
              <a:t>&lt;&lt;Titel&gt;&gt;</a:t>
            </a:r>
          </a:p>
        </p:txBody>
      </p:sp>
      <p:sp>
        <p:nvSpPr>
          <p:cNvPr id="19" name="Tijdelijke aanduiding voor datum 18">
            <a:extLst>
              <a:ext uri="{FF2B5EF4-FFF2-40B4-BE49-F238E27FC236}">
                <a16:creationId xmlns="" xmlns:a16="http://schemas.microsoft.com/office/drawing/2014/main" id="{5304D42C-EC9F-1748-8129-D73D90D4559A}"/>
              </a:ext>
            </a:extLst>
          </p:cNvPr>
          <p:cNvSpPr>
            <a:spLocks noGrp="1"/>
          </p:cNvSpPr>
          <p:nvPr>
            <p:ph type="dt" sz="half" idx="10"/>
          </p:nvPr>
        </p:nvSpPr>
        <p:spPr/>
        <p:txBody>
          <a:bodyPr/>
          <a:lstStyle/>
          <a:p>
            <a:fld id="{2C039801-2029-4EDB-A9FC-77FA69E88E76}" type="datetime1">
              <a:rPr lang="nl-NL" smtClean="0"/>
              <a:t>30-5-2024</a:t>
            </a:fld>
            <a:endParaRPr lang="nl-NL" dirty="0"/>
          </a:p>
        </p:txBody>
      </p:sp>
      <p:sp>
        <p:nvSpPr>
          <p:cNvPr id="20" name="Tijdelijke aanduiding voor voettekst 19">
            <a:extLst>
              <a:ext uri="{FF2B5EF4-FFF2-40B4-BE49-F238E27FC236}">
                <a16:creationId xmlns="" xmlns:a16="http://schemas.microsoft.com/office/drawing/2014/main" id="{87103A72-0A8D-3E4F-89CF-68004CFB0DB0}"/>
              </a:ext>
            </a:extLst>
          </p:cNvPr>
          <p:cNvSpPr>
            <a:spLocks noGrp="1"/>
          </p:cNvSpPr>
          <p:nvPr>
            <p:ph type="ftr" sz="quarter" idx="11"/>
          </p:nvPr>
        </p:nvSpPr>
        <p:spPr/>
        <p:txBody>
          <a:bodyPr/>
          <a:lstStyle/>
          <a:p>
            <a:r>
              <a:rPr lang="nl-NL"/>
              <a:t>Via Invoegen | Koptekst en Voettekst Presentatietitel toevoegen</a:t>
            </a:r>
            <a:endParaRPr lang="nl-NL" dirty="0"/>
          </a:p>
        </p:txBody>
      </p:sp>
      <p:sp>
        <p:nvSpPr>
          <p:cNvPr id="21" name="Tijdelijke aanduiding voor dianummer 20">
            <a:extLst>
              <a:ext uri="{FF2B5EF4-FFF2-40B4-BE49-F238E27FC236}">
                <a16:creationId xmlns="" xmlns:a16="http://schemas.microsoft.com/office/drawing/2014/main" id="{98EDBF60-A018-124A-9636-F5C82E3D5E4A}"/>
              </a:ext>
            </a:extLst>
          </p:cNvPr>
          <p:cNvSpPr>
            <a:spLocks noGrp="1"/>
          </p:cNvSpPr>
          <p:nvPr>
            <p:ph type="sldNum" sz="quarter" idx="12"/>
          </p:nvPr>
        </p:nvSpPr>
        <p:spPr/>
        <p:txBody>
          <a:bodyPr/>
          <a:lstStyle/>
          <a:p>
            <a:r>
              <a:rPr lang="nl-NL"/>
              <a:t>  </a:t>
            </a:r>
            <a:fld id="{C1FFFB0D-03F6-7545-A32A-858BFE66EFB0}" type="slidenum">
              <a:rPr lang="nl-NL" sz="700" smtClean="0"/>
              <a:pPr/>
              <a:t>‹nr.›</a:t>
            </a:fld>
            <a:endParaRPr lang="nl-NL" sz="700" dirty="0"/>
          </a:p>
        </p:txBody>
      </p:sp>
    </p:spTree>
    <p:extLst>
      <p:ext uri="{BB962C8B-B14F-4D97-AF65-F5344CB8AC3E}">
        <p14:creationId xmlns:p14="http://schemas.microsoft.com/office/powerpoint/2010/main" val="1882324653"/>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0_Tussenslide en eindslide">
    <p:spTree>
      <p:nvGrpSpPr>
        <p:cNvPr id="1" name=""/>
        <p:cNvGrpSpPr/>
        <p:nvPr/>
      </p:nvGrpSpPr>
      <p:grpSpPr>
        <a:xfrm>
          <a:off x="0" y="0"/>
          <a:ext cx="0" cy="0"/>
          <a:chOff x="0" y="0"/>
          <a:chExt cx="0" cy="0"/>
        </a:xfrm>
      </p:grpSpPr>
      <p:grpSp>
        <p:nvGrpSpPr>
          <p:cNvPr id="3" name="Groep 2">
            <a:extLst>
              <a:ext uri="{FF2B5EF4-FFF2-40B4-BE49-F238E27FC236}">
                <a16:creationId xmlns="" xmlns:a16="http://schemas.microsoft.com/office/drawing/2014/main" id="{3002EA9D-092D-4E4B-8CF5-325CC1ECF386}"/>
              </a:ext>
            </a:extLst>
          </p:cNvPr>
          <p:cNvGrpSpPr/>
          <p:nvPr userDrawn="1"/>
        </p:nvGrpSpPr>
        <p:grpSpPr>
          <a:xfrm>
            <a:off x="0" y="83276"/>
            <a:ext cx="12151202" cy="6774724"/>
            <a:chOff x="0" y="83276"/>
            <a:chExt cx="12151202" cy="6774724"/>
          </a:xfrm>
        </p:grpSpPr>
        <p:pic>
          <p:nvPicPr>
            <p:cNvPr id="9" name="Afbeelding 8">
              <a:extLst>
                <a:ext uri="{FF2B5EF4-FFF2-40B4-BE49-F238E27FC236}">
                  <a16:creationId xmlns="" xmlns:a16="http://schemas.microsoft.com/office/drawing/2014/main" id="{5BDCF963-883F-5849-8981-1DBC572531F6}"/>
                </a:ext>
              </a:extLst>
            </p:cNvPr>
            <p:cNvPicPr>
              <a:picLocks noChangeAspect="1"/>
            </p:cNvPicPr>
            <p:nvPr userDrawn="1"/>
          </p:nvPicPr>
          <p:blipFill>
            <a:blip r:embed="rId2"/>
            <a:stretch>
              <a:fillRect/>
            </a:stretch>
          </p:blipFill>
          <p:spPr>
            <a:xfrm>
              <a:off x="9994107" y="83276"/>
              <a:ext cx="2157095" cy="2157095"/>
            </a:xfrm>
            <a:prstGeom prst="rect">
              <a:avLst/>
            </a:prstGeom>
          </p:spPr>
        </p:pic>
        <p:sp>
          <p:nvSpPr>
            <p:cNvPr id="12" name="Rechthoek 11">
              <a:extLst>
                <a:ext uri="{FF2B5EF4-FFF2-40B4-BE49-F238E27FC236}">
                  <a16:creationId xmlns="" xmlns:a16="http://schemas.microsoft.com/office/drawing/2014/main" id="{097C057C-CD0D-2D43-899D-99BA02B4DB7B}"/>
                </a:ext>
              </a:extLst>
            </p:cNvPr>
            <p:cNvSpPr/>
            <p:nvPr userDrawn="1"/>
          </p:nvSpPr>
          <p:spPr>
            <a:xfrm>
              <a:off x="0" y="368300"/>
              <a:ext cx="546100" cy="64897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nl-NL"/>
            </a:p>
          </p:txBody>
        </p:sp>
        <p:sp>
          <p:nvSpPr>
            <p:cNvPr id="13" name="Rechthoek 12">
              <a:extLst>
                <a:ext uri="{FF2B5EF4-FFF2-40B4-BE49-F238E27FC236}">
                  <a16:creationId xmlns="" xmlns:a16="http://schemas.microsoft.com/office/drawing/2014/main" id="{48F0EB51-85D9-A240-A7F6-CD8436C2744F}"/>
                </a:ext>
              </a:extLst>
            </p:cNvPr>
            <p:cNvSpPr/>
            <p:nvPr userDrawn="1"/>
          </p:nvSpPr>
          <p:spPr>
            <a:xfrm>
              <a:off x="539999" y="368300"/>
              <a:ext cx="9416801" cy="6489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nl-NL"/>
            </a:p>
          </p:txBody>
        </p:sp>
      </p:grpSp>
      <p:sp>
        <p:nvSpPr>
          <p:cNvPr id="6" name="Tijdelijke aanduiding voor datum 5">
            <a:extLst>
              <a:ext uri="{FF2B5EF4-FFF2-40B4-BE49-F238E27FC236}">
                <a16:creationId xmlns="" xmlns:a16="http://schemas.microsoft.com/office/drawing/2014/main" id="{F3A347C1-5522-8149-A7FD-4C48F8BE220B}"/>
              </a:ext>
            </a:extLst>
          </p:cNvPr>
          <p:cNvSpPr>
            <a:spLocks noGrp="1"/>
          </p:cNvSpPr>
          <p:nvPr>
            <p:ph type="dt" sz="half" idx="10"/>
          </p:nvPr>
        </p:nvSpPr>
        <p:spPr>
          <a:xfrm>
            <a:off x="-1" y="-290432"/>
            <a:ext cx="720725" cy="270000"/>
          </a:xfrm>
        </p:spPr>
        <p:txBody>
          <a:bodyPr/>
          <a:lstStyle/>
          <a:p>
            <a:fld id="{E15348D5-A283-477E-B097-EF923CCED5B4}" type="datetime1">
              <a:rPr lang="nl-NL" smtClean="0"/>
              <a:t>30-5-2024</a:t>
            </a:fld>
            <a:endParaRPr lang="nl-NL" dirty="0"/>
          </a:p>
        </p:txBody>
      </p:sp>
      <p:sp>
        <p:nvSpPr>
          <p:cNvPr id="7" name="Tijdelijke aanduiding voor voettekst 6">
            <a:extLst>
              <a:ext uri="{FF2B5EF4-FFF2-40B4-BE49-F238E27FC236}">
                <a16:creationId xmlns="" xmlns:a16="http://schemas.microsoft.com/office/drawing/2014/main" id="{420FAB2D-0D2F-7E4C-9462-96395AEF5CC6}"/>
              </a:ext>
            </a:extLst>
          </p:cNvPr>
          <p:cNvSpPr>
            <a:spLocks noGrp="1"/>
          </p:cNvSpPr>
          <p:nvPr>
            <p:ph type="ftr" sz="quarter" idx="11"/>
          </p:nvPr>
        </p:nvSpPr>
        <p:spPr>
          <a:xfrm>
            <a:off x="900000" y="-290432"/>
            <a:ext cx="4138499" cy="270000"/>
          </a:xfrm>
        </p:spPr>
        <p:txBody>
          <a:bodyPr/>
          <a:lstStyle/>
          <a:p>
            <a:r>
              <a:rPr lang="nl-NL"/>
              <a:t>Via Invoegen | Koptekst en Voettekst Presentatietitel toevoegen</a:t>
            </a:r>
            <a:endParaRPr lang="nl-NL" dirty="0"/>
          </a:p>
        </p:txBody>
      </p:sp>
      <p:sp>
        <p:nvSpPr>
          <p:cNvPr id="8" name="Tijdelijke aanduiding voor dianummer 7">
            <a:extLst>
              <a:ext uri="{FF2B5EF4-FFF2-40B4-BE49-F238E27FC236}">
                <a16:creationId xmlns="" xmlns:a16="http://schemas.microsoft.com/office/drawing/2014/main" id="{56D31586-3CEA-F542-BED7-382CD2522CBD}"/>
              </a:ext>
            </a:extLst>
          </p:cNvPr>
          <p:cNvSpPr>
            <a:spLocks noGrp="1"/>
          </p:cNvSpPr>
          <p:nvPr>
            <p:ph type="sldNum" sz="quarter" idx="12"/>
          </p:nvPr>
        </p:nvSpPr>
        <p:spPr>
          <a:xfrm>
            <a:off x="0" y="6878432"/>
            <a:ext cx="720000" cy="270000"/>
          </a:xfrm>
        </p:spPr>
        <p:txBody>
          <a:bodyPr/>
          <a:lstStyle/>
          <a:p>
            <a:r>
              <a:rPr lang="nl-NL" dirty="0"/>
              <a:t>  </a:t>
            </a:r>
            <a:fld id="{C1FFFB0D-03F6-7545-A32A-858BFE66EFB0}" type="slidenum">
              <a:rPr lang="nl-NL" sz="700" smtClean="0"/>
              <a:pPr/>
              <a:t>‹nr.›</a:t>
            </a:fld>
            <a:endParaRPr lang="nl-NL" sz="700" dirty="0"/>
          </a:p>
        </p:txBody>
      </p:sp>
      <p:sp>
        <p:nvSpPr>
          <p:cNvPr id="2" name="Titel 1">
            <a:extLst>
              <a:ext uri="{FF2B5EF4-FFF2-40B4-BE49-F238E27FC236}">
                <a16:creationId xmlns="" xmlns:a16="http://schemas.microsoft.com/office/drawing/2014/main" id="{F96140A8-0EFF-624D-95F4-CEED941E9E42}"/>
              </a:ext>
            </a:extLst>
          </p:cNvPr>
          <p:cNvSpPr>
            <a:spLocks noGrp="1"/>
          </p:cNvSpPr>
          <p:nvPr>
            <p:ph type="title" hasCustomPrompt="1"/>
          </p:nvPr>
        </p:nvSpPr>
        <p:spPr>
          <a:xfrm>
            <a:off x="900000" y="939855"/>
            <a:ext cx="8872650" cy="900000"/>
          </a:xfrm>
        </p:spPr>
        <p:txBody>
          <a:bodyPr/>
          <a:lstStyle>
            <a:lvl1pPr defTabSz="360000">
              <a:defRPr>
                <a:solidFill>
                  <a:schemeClr val="bg1"/>
                </a:solidFill>
              </a:defRPr>
            </a:lvl1pPr>
          </a:lstStyle>
          <a:p>
            <a:r>
              <a:rPr lang="nl-NL" dirty="0"/>
              <a:t>#	&lt;&lt;Hoofdstuktitel of </a:t>
            </a:r>
            <a:r>
              <a:rPr lang="nl-NL" dirty="0" err="1"/>
              <a:t>eindzin</a:t>
            </a:r>
            <a:r>
              <a:rPr lang="nl-NL" dirty="0"/>
              <a:t>&gt;&gt;</a:t>
            </a:r>
          </a:p>
        </p:txBody>
      </p:sp>
    </p:spTree>
    <p:extLst>
      <p:ext uri="{BB962C8B-B14F-4D97-AF65-F5344CB8AC3E}">
        <p14:creationId xmlns:p14="http://schemas.microsoft.com/office/powerpoint/2010/main" val="649106432"/>
      </p:ext>
    </p:extLst>
  </p:cSld>
  <p:clrMapOvr>
    <a:masterClrMapping/>
  </p:clrMapOvr>
  <p:extLst mod="1">
    <p:ext uri="{DCECCB84-F9BA-43D5-87BE-67443E8EF086}">
      <p15:sldGuideLst xmlns:p15="http://schemas.microsoft.com/office/powerpoint/2012/main">
        <p15:guide id="1" pos="6498">
          <p15:clr>
            <a:srgbClr val="5ACBF0"/>
          </p15:clr>
        </p15:guide>
        <p15:guide id="2" pos="6272">
          <p15:clr>
            <a:srgbClr val="5ACBF0"/>
          </p15:clr>
        </p15:guide>
        <p15:guide id="3" pos="6156">
          <p15:clr>
            <a:srgbClr val="5ACBF0"/>
          </p15:clr>
        </p15:guide>
        <p15:guide id="4" orient="horz" pos="2160">
          <p15:clr>
            <a:srgbClr val="547EBF"/>
          </p15:clr>
        </p15:guide>
        <p15:guide id="5" orient="horz" pos="1106">
          <p15:clr>
            <a:srgbClr val="547EBF"/>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l-NL" smtClean="0"/>
              <a:t>Klik om de stijl te bewerken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5/30/2024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 id="2147483668" r:id="rId17"/>
    <p:sldLayoutId id="2147483669"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7.xml"/><Relationship Id="rId5" Type="http://schemas.openxmlformats.org/officeDocument/2006/relationships/image" Target="../media/image19.jpg"/><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hyperlink" Target="http://www.alcoholinfo.nl/" TargetMode="Externa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0.jfif"/><Relationship Id="rId5" Type="http://schemas.openxmlformats.org/officeDocument/2006/relationships/hyperlink" Target="http://www.linkedin.com/in/dagmar-lips" TargetMode="Externa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omments" Target="../comments/comment2.xml"/><Relationship Id="rId5" Type="http://schemas.openxmlformats.org/officeDocument/2006/relationships/image" Target="../media/image29.emf"/><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hyperlink" Target="//commons.wikimedia.org/wiki/File:Hepaticfailure.jpg" TargetMode="External"/><Relationship Id="rId7" Type="http://schemas.openxmlformats.org/officeDocument/2006/relationships/image" Target="../media/image40.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www.geneesmiddelenbijlevercirrose.nl/zorgverleners/geneesmiddelen"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36610" y="1928017"/>
            <a:ext cx="7766936" cy="1646302"/>
          </a:xfrm>
        </p:spPr>
        <p:txBody>
          <a:bodyPr/>
          <a:lstStyle/>
          <a:p>
            <a:pPr algn="l"/>
            <a:r>
              <a:rPr lang="nl-NL" dirty="0" smtClean="0"/>
              <a:t>De effecten van alcohol: </a:t>
            </a:r>
            <a:br>
              <a:rPr lang="nl-NL" dirty="0" smtClean="0"/>
            </a:br>
            <a:r>
              <a:rPr lang="nl-NL" dirty="0" smtClean="0"/>
              <a:t>I leefstijl</a:t>
            </a:r>
            <a:br>
              <a:rPr lang="nl-NL" dirty="0" smtClean="0"/>
            </a:br>
            <a:r>
              <a:rPr lang="nl-NL" dirty="0" smtClean="0"/>
              <a:t>II lever schade </a:t>
            </a:r>
            <a:endParaRPr lang="nl-NL" dirty="0"/>
          </a:p>
        </p:txBody>
      </p:sp>
      <p:sp>
        <p:nvSpPr>
          <p:cNvPr id="3" name="Ondertitel 2"/>
          <p:cNvSpPr>
            <a:spLocks noGrp="1"/>
          </p:cNvSpPr>
          <p:nvPr>
            <p:ph type="subTitle" idx="1"/>
          </p:nvPr>
        </p:nvSpPr>
        <p:spPr>
          <a:xfrm>
            <a:off x="876002" y="4424320"/>
            <a:ext cx="7766936" cy="1096899"/>
          </a:xfrm>
        </p:spPr>
        <p:txBody>
          <a:bodyPr/>
          <a:lstStyle/>
          <a:p>
            <a:r>
              <a:rPr lang="nl-NL" dirty="0" smtClean="0"/>
              <a:t>Marianne Smits, MDL-arts, </a:t>
            </a:r>
            <a:r>
              <a:rPr lang="nl-NL" dirty="0" err="1" smtClean="0"/>
              <a:t>Tergooiziekenhuizen</a:t>
            </a:r>
            <a:r>
              <a:rPr lang="nl-NL" dirty="0" smtClean="0"/>
              <a:t>, Hilversum</a:t>
            </a:r>
          </a:p>
          <a:p>
            <a:r>
              <a:rPr lang="nl-NL" dirty="0"/>
              <a:t>3</a:t>
            </a:r>
            <a:r>
              <a:rPr lang="nl-NL" dirty="0" smtClean="0"/>
              <a:t>0 mei 2024</a:t>
            </a:r>
            <a:endParaRPr lang="nl-NL" dirty="0"/>
          </a:p>
        </p:txBody>
      </p:sp>
    </p:spTree>
    <p:extLst>
      <p:ext uri="{BB962C8B-B14F-4D97-AF65-F5344CB8AC3E}">
        <p14:creationId xmlns:p14="http://schemas.microsoft.com/office/powerpoint/2010/main" val="3033150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C38652C1-6639-421E-8D23-38821D25664C}" type="datetime1">
              <a:rPr lang="nl-NL" altLang="nl-NL" smtClean="0">
                <a:solidFill>
                  <a:schemeClr val="bg1"/>
                </a:solidFill>
              </a:rPr>
              <a:pPr/>
              <a:t>30-5-2024</a:t>
            </a:fld>
            <a:endParaRPr lang="nl-NL" altLang="nl-NL" smtClean="0">
              <a:solidFill>
                <a:schemeClr val="bg1"/>
              </a:solidFill>
            </a:endParaRPr>
          </a:p>
        </p:txBody>
      </p:sp>
      <p:sp>
        <p:nvSpPr>
          <p:cNvPr id="5123" name="Rectangle 8"/>
          <p:cNvSpPr>
            <a:spLocks noGrp="1" noChangeArrowheads="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2FA6C952-4AA2-4447-A05B-72BA2D84F953}" type="slidenum">
              <a:rPr lang="nl-NL" altLang="nl-NL" smtClean="0">
                <a:solidFill>
                  <a:schemeClr val="bg1"/>
                </a:solidFill>
              </a:rPr>
              <a:pPr/>
              <a:t>2</a:t>
            </a:fld>
            <a:endParaRPr lang="nl-NL" altLang="nl-NL" smtClean="0">
              <a:solidFill>
                <a:schemeClr val="bg1"/>
              </a:solidFill>
            </a:endParaRPr>
          </a:p>
        </p:txBody>
      </p:sp>
      <p:sp>
        <p:nvSpPr>
          <p:cNvPr id="5124" name="Rectangle 2"/>
          <p:cNvSpPr>
            <a:spLocks noGrp="1" noChangeArrowheads="1"/>
          </p:cNvSpPr>
          <p:nvPr>
            <p:ph type="ctrTitle"/>
          </p:nvPr>
        </p:nvSpPr>
        <p:spPr>
          <a:xfrm>
            <a:off x="1507067" y="2404534"/>
            <a:ext cx="8177846" cy="1646302"/>
          </a:xfrm>
        </p:spPr>
        <p:txBody>
          <a:bodyPr/>
          <a:lstStyle/>
          <a:p>
            <a:pPr algn="l" eaLnBrk="1" hangingPunct="1"/>
            <a:r>
              <a:rPr lang="nl-NL" altLang="nl-NL" sz="4000" dirty="0" smtClean="0"/>
              <a:t>Deel 1:</a:t>
            </a:r>
            <a:r>
              <a:rPr lang="nl-NL" altLang="nl-NL" sz="4000" dirty="0"/>
              <a:t/>
            </a:r>
            <a:br>
              <a:rPr lang="nl-NL" altLang="nl-NL" sz="4000" dirty="0"/>
            </a:br>
            <a:r>
              <a:rPr lang="nl-NL" altLang="nl-NL" sz="4000" dirty="0" smtClean="0"/>
              <a:t>Alcohol en effecten op de gezondheid</a:t>
            </a:r>
            <a:r>
              <a:rPr lang="nl-NL" altLang="nl-NL" sz="4000" dirty="0"/>
              <a:t/>
            </a:r>
            <a:br>
              <a:rPr lang="nl-NL" altLang="nl-NL" sz="4000" dirty="0"/>
            </a:br>
            <a:endParaRPr lang="nl-NL" altLang="nl-NL" sz="4000" dirty="0"/>
          </a:p>
        </p:txBody>
      </p:sp>
      <p:sp>
        <p:nvSpPr>
          <p:cNvPr id="5125" name="Rectangle 3"/>
          <p:cNvSpPr>
            <a:spLocks noGrp="1" noChangeArrowheads="1"/>
          </p:cNvSpPr>
          <p:nvPr>
            <p:ph type="subTitle" idx="1"/>
          </p:nvPr>
        </p:nvSpPr>
        <p:spPr>
          <a:xfrm>
            <a:off x="0" y="3889421"/>
            <a:ext cx="8190964" cy="1670436"/>
          </a:xfrm>
        </p:spPr>
        <p:txBody>
          <a:bodyPr>
            <a:normAutofit fontScale="92500"/>
          </a:bodyPr>
          <a:lstStyle/>
          <a:p>
            <a:pPr algn="l" eaLnBrk="1" hangingPunct="1"/>
            <a:r>
              <a:rPr lang="nl-NL" altLang="nl-NL" dirty="0" smtClean="0"/>
              <a:t>						Vraag aan het publiek: hoeveel mogen we drinken? </a:t>
            </a:r>
          </a:p>
          <a:p>
            <a:pPr algn="l" eaLnBrk="1" hangingPunct="1"/>
            <a:r>
              <a:rPr lang="nl-NL" altLang="nl-NL" dirty="0" smtClean="0"/>
              <a:t>						1) Geen alcohol</a:t>
            </a:r>
          </a:p>
          <a:p>
            <a:pPr algn="l" eaLnBrk="1" hangingPunct="1"/>
            <a:r>
              <a:rPr lang="nl-NL" altLang="nl-NL" dirty="0" smtClean="0"/>
              <a:t>						2) Beperkt alcohol (max 1-2 glazen per dag)</a:t>
            </a:r>
          </a:p>
          <a:p>
            <a:pPr algn="l" eaLnBrk="1" hangingPunct="1"/>
            <a:r>
              <a:rPr lang="nl-NL" altLang="nl-NL" dirty="0" smtClean="0"/>
              <a:t>						3) Als je maar niet dronken wordt maakt het niet uit </a:t>
            </a:r>
          </a:p>
        </p:txBody>
      </p:sp>
    </p:spTree>
    <p:extLst>
      <p:ext uri="{BB962C8B-B14F-4D97-AF65-F5344CB8AC3E}">
        <p14:creationId xmlns:p14="http://schemas.microsoft.com/office/powerpoint/2010/main" val="4199673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900000" y="1581669"/>
            <a:ext cx="9648000" cy="1615489"/>
          </a:xfrm>
        </p:spPr>
        <p:txBody>
          <a:bodyPr/>
          <a:lstStyle/>
          <a:p>
            <a:pPr marL="0" indent="0">
              <a:lnSpc>
                <a:spcPct val="114000"/>
              </a:lnSpc>
              <a:buNone/>
            </a:pPr>
            <a:r>
              <a:rPr lang="nl-NL" dirty="0" smtClean="0"/>
              <a:t>Advies gezondheidsraad:</a:t>
            </a:r>
          </a:p>
          <a:p>
            <a:pPr>
              <a:lnSpc>
                <a:spcPct val="114000"/>
              </a:lnSpc>
            </a:pPr>
            <a:endParaRPr lang="nl-NL" dirty="0" smtClean="0"/>
          </a:p>
          <a:p>
            <a:pPr marL="0" indent="0">
              <a:lnSpc>
                <a:spcPct val="114000"/>
              </a:lnSpc>
              <a:buNone/>
            </a:pPr>
            <a:r>
              <a:rPr lang="nl-NL" dirty="0" smtClean="0"/>
              <a:t>“Geen alcohol of in </a:t>
            </a:r>
            <a:r>
              <a:rPr lang="nl-NL" dirty="0"/>
              <a:t>ieder geval niet meer </a:t>
            </a:r>
            <a:r>
              <a:rPr lang="nl-NL" dirty="0" smtClean="0"/>
              <a:t>dan één</a:t>
            </a:r>
            <a:r>
              <a:rPr lang="nl-NL" dirty="0"/>
              <a:t> </a:t>
            </a:r>
            <a:r>
              <a:rPr lang="nl-NL" dirty="0" smtClean="0"/>
              <a:t>standaardglas alcohol per dag”</a:t>
            </a:r>
            <a:endParaRPr lang="nl-NL" dirty="0"/>
          </a:p>
        </p:txBody>
      </p:sp>
      <p:sp>
        <p:nvSpPr>
          <p:cNvPr id="3" name="Titel 2"/>
          <p:cNvSpPr>
            <a:spLocks noGrp="1"/>
          </p:cNvSpPr>
          <p:nvPr>
            <p:ph type="title"/>
          </p:nvPr>
        </p:nvSpPr>
        <p:spPr/>
        <p:txBody>
          <a:bodyPr/>
          <a:lstStyle/>
          <a:p>
            <a:r>
              <a:rPr lang="nl-NL" dirty="0" smtClean="0"/>
              <a:t>Alcohol: hoeveel mogen we drinken?</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8214" y="3563920"/>
            <a:ext cx="5287000" cy="2643500"/>
          </a:xfrm>
          <a:prstGeom prst="rect">
            <a:avLst/>
          </a:prstGeom>
        </p:spPr>
      </p:pic>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730" y="3197158"/>
            <a:ext cx="3510484" cy="2830158"/>
          </a:xfrm>
          <a:prstGeom prst="rect">
            <a:avLst/>
          </a:prstGeom>
        </p:spPr>
      </p:pic>
    </p:spTree>
    <p:extLst>
      <p:ext uri="{BB962C8B-B14F-4D97-AF65-F5344CB8AC3E}">
        <p14:creationId xmlns:p14="http://schemas.microsoft.com/office/powerpoint/2010/main" val="3052260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900000" y="1564289"/>
            <a:ext cx="9648000" cy="3814580"/>
          </a:xfrm>
        </p:spPr>
        <p:txBody>
          <a:bodyPr>
            <a:normAutofit lnSpcReduction="10000"/>
          </a:bodyPr>
          <a:lstStyle/>
          <a:p>
            <a:pPr marL="0" indent="0">
              <a:lnSpc>
                <a:spcPct val="114000"/>
              </a:lnSpc>
              <a:buNone/>
            </a:pPr>
            <a:r>
              <a:rPr lang="nl-NL" dirty="0" smtClean="0"/>
              <a:t>Cijfers:</a:t>
            </a:r>
          </a:p>
          <a:p>
            <a:pPr>
              <a:lnSpc>
                <a:spcPct val="114000"/>
              </a:lnSpc>
            </a:pPr>
            <a:r>
              <a:rPr lang="nl-NL" dirty="0" smtClean="0"/>
              <a:t>78% van volwassenen drinkt alcohol</a:t>
            </a:r>
          </a:p>
          <a:p>
            <a:pPr>
              <a:lnSpc>
                <a:spcPct val="114000"/>
              </a:lnSpc>
            </a:pPr>
            <a:r>
              <a:rPr lang="nl-NL" dirty="0"/>
              <a:t>per jaar 8,7 </a:t>
            </a:r>
            <a:r>
              <a:rPr lang="nl-NL" dirty="0" smtClean="0"/>
              <a:t>liter pure alcohol = 725 glazen pp</a:t>
            </a:r>
          </a:p>
          <a:p>
            <a:pPr marL="0" indent="0">
              <a:lnSpc>
                <a:spcPct val="114000"/>
              </a:lnSpc>
              <a:buNone/>
            </a:pPr>
            <a:endParaRPr lang="nl-NL" dirty="0"/>
          </a:p>
          <a:p>
            <a:pPr>
              <a:lnSpc>
                <a:spcPct val="114000"/>
              </a:lnSpc>
            </a:pPr>
            <a:r>
              <a:rPr lang="nl-NL" dirty="0" smtClean="0"/>
              <a:t>zwaar </a:t>
            </a:r>
            <a:r>
              <a:rPr lang="nl-NL" dirty="0"/>
              <a:t>gebruik: 4-6 glazen op 1 avond in de week (8%)</a:t>
            </a:r>
          </a:p>
          <a:p>
            <a:pPr>
              <a:lnSpc>
                <a:spcPct val="114000"/>
              </a:lnSpc>
            </a:pPr>
            <a:r>
              <a:rPr lang="nl-NL" dirty="0"/>
              <a:t>o</a:t>
            </a:r>
            <a:r>
              <a:rPr lang="nl-NL" dirty="0" smtClean="0"/>
              <a:t>vermatig gebruik: 2-3 glazen per dag (7%)</a:t>
            </a:r>
          </a:p>
          <a:p>
            <a:pPr>
              <a:lnSpc>
                <a:spcPct val="114000"/>
              </a:lnSpc>
            </a:pPr>
            <a:r>
              <a:rPr lang="nl-NL" dirty="0" smtClean="0"/>
              <a:t>probleemdrinker: lange </a:t>
            </a:r>
            <a:r>
              <a:rPr lang="nl-NL" dirty="0"/>
              <a:t>tijd </a:t>
            </a:r>
            <a:r>
              <a:rPr lang="nl-NL" dirty="0" smtClean="0"/>
              <a:t>(te) veel alcohol drinken en </a:t>
            </a:r>
            <a:r>
              <a:rPr lang="nl-NL" dirty="0"/>
              <a:t>hierdoor </a:t>
            </a:r>
            <a:r>
              <a:rPr lang="nl-NL" dirty="0" smtClean="0"/>
              <a:t>problemen</a:t>
            </a:r>
          </a:p>
          <a:p>
            <a:pPr>
              <a:lnSpc>
                <a:spcPct val="114000"/>
              </a:lnSpc>
            </a:pPr>
            <a:endParaRPr lang="nl-NL" dirty="0"/>
          </a:p>
          <a:p>
            <a:pPr marL="0" indent="0">
              <a:lnSpc>
                <a:spcPct val="114000"/>
              </a:lnSpc>
              <a:buNone/>
            </a:pPr>
            <a:r>
              <a:rPr lang="nl-NL" dirty="0" smtClean="0"/>
              <a:t>Nederland heeft 1,1 </a:t>
            </a:r>
            <a:r>
              <a:rPr lang="nl-NL" dirty="0"/>
              <a:t>miljoen </a:t>
            </a:r>
            <a:r>
              <a:rPr lang="nl-NL" dirty="0" smtClean="0"/>
              <a:t>probleemdrinkers</a:t>
            </a:r>
            <a:endParaRPr lang="nl-NL" dirty="0"/>
          </a:p>
          <a:p>
            <a:pPr marL="0" indent="0">
              <a:lnSpc>
                <a:spcPct val="114000"/>
              </a:lnSpc>
              <a:buNone/>
            </a:pPr>
            <a:endParaRPr lang="nl-NL" dirty="0"/>
          </a:p>
          <a:p>
            <a:pPr marL="0" indent="0">
              <a:buNone/>
            </a:pPr>
            <a:endParaRPr lang="nl-NL" dirty="0"/>
          </a:p>
        </p:txBody>
      </p:sp>
      <p:sp>
        <p:nvSpPr>
          <p:cNvPr id="3" name="Titel 2"/>
          <p:cNvSpPr>
            <a:spLocks noGrp="1"/>
          </p:cNvSpPr>
          <p:nvPr>
            <p:ph type="title"/>
          </p:nvPr>
        </p:nvSpPr>
        <p:spPr/>
        <p:txBody>
          <a:bodyPr/>
          <a:lstStyle/>
          <a:p>
            <a:r>
              <a:rPr lang="nl-NL" dirty="0" smtClean="0"/>
              <a:t>Alcoholgebruik (2022 Trimbos instituut)</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6254" y="4600552"/>
            <a:ext cx="2833555" cy="1883817"/>
          </a:xfrm>
          <a:prstGeom prst="rect">
            <a:avLst/>
          </a:prstGeom>
        </p:spPr>
      </p:pic>
    </p:spTree>
    <p:extLst>
      <p:ext uri="{BB962C8B-B14F-4D97-AF65-F5344CB8AC3E}">
        <p14:creationId xmlns:p14="http://schemas.microsoft.com/office/powerpoint/2010/main" val="3677892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900000" y="1440000"/>
            <a:ext cx="5771256" cy="5076688"/>
          </a:xfrm>
        </p:spPr>
        <p:txBody>
          <a:bodyPr/>
          <a:lstStyle/>
          <a:p>
            <a:pPr marL="0" indent="0">
              <a:lnSpc>
                <a:spcPct val="114000"/>
              </a:lnSpc>
              <a:buNone/>
            </a:pPr>
            <a:endParaRPr lang="nl-NL" dirty="0" smtClean="0"/>
          </a:p>
          <a:p>
            <a:pPr>
              <a:lnSpc>
                <a:spcPct val="114000"/>
              </a:lnSpc>
            </a:pPr>
            <a:r>
              <a:rPr lang="nl-NL" dirty="0" smtClean="0"/>
              <a:t>Leeftijd vooral 18-24 jaar, ook 25-30 jaar</a:t>
            </a:r>
          </a:p>
          <a:p>
            <a:pPr>
              <a:lnSpc>
                <a:spcPct val="114000"/>
              </a:lnSpc>
            </a:pPr>
            <a:r>
              <a:rPr lang="nl-NL" dirty="0" smtClean="0"/>
              <a:t>Hoogopgeleiden</a:t>
            </a:r>
          </a:p>
          <a:p>
            <a:pPr>
              <a:lnSpc>
                <a:spcPct val="114000"/>
              </a:lnSpc>
            </a:pPr>
            <a:r>
              <a:rPr lang="nl-NL" dirty="0" smtClean="0"/>
              <a:t>Mannen</a:t>
            </a:r>
          </a:p>
          <a:p>
            <a:pPr>
              <a:lnSpc>
                <a:spcPct val="114000"/>
              </a:lnSpc>
            </a:pPr>
            <a:endParaRPr lang="nl-NL" dirty="0"/>
          </a:p>
          <a:p>
            <a:pPr marL="0" indent="0">
              <a:lnSpc>
                <a:spcPct val="114000"/>
              </a:lnSpc>
              <a:buNone/>
            </a:pPr>
            <a:endParaRPr lang="nl-NL" dirty="0"/>
          </a:p>
          <a:p>
            <a:pPr>
              <a:lnSpc>
                <a:spcPct val="114000"/>
              </a:lnSpc>
            </a:pPr>
            <a:endParaRPr lang="nl-NL" dirty="0" smtClean="0"/>
          </a:p>
        </p:txBody>
      </p:sp>
      <p:sp>
        <p:nvSpPr>
          <p:cNvPr id="3" name="Titel 2"/>
          <p:cNvSpPr>
            <a:spLocks noGrp="1"/>
          </p:cNvSpPr>
          <p:nvPr>
            <p:ph type="title"/>
          </p:nvPr>
        </p:nvSpPr>
        <p:spPr/>
        <p:txBody>
          <a:bodyPr/>
          <a:lstStyle/>
          <a:p>
            <a:r>
              <a:rPr lang="nl-NL" dirty="0" smtClean="0"/>
              <a:t>Te veel alcohol gebruik</a:t>
            </a:r>
            <a:endParaRPr lang="nl-NL"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559" y="2909910"/>
            <a:ext cx="3485997" cy="2627268"/>
          </a:xfrm>
          <a:prstGeom prst="rect">
            <a:avLst/>
          </a:prstGeom>
        </p:spPr>
      </p:pic>
      <p:sp>
        <p:nvSpPr>
          <p:cNvPr id="6" name="Afgeronde rechthoek 5"/>
          <p:cNvSpPr/>
          <p:nvPr/>
        </p:nvSpPr>
        <p:spPr>
          <a:xfrm>
            <a:off x="677334" y="3615733"/>
            <a:ext cx="5293217" cy="16871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t>Slechts 1 op de 4 </a:t>
            </a:r>
            <a:r>
              <a:rPr lang="nl-NL" sz="2400" dirty="0" smtClean="0"/>
              <a:t>Nederlanders</a:t>
            </a:r>
          </a:p>
          <a:p>
            <a:pPr algn="ctr"/>
            <a:r>
              <a:rPr lang="nl-NL" sz="2400" dirty="0" smtClean="0"/>
              <a:t> </a:t>
            </a:r>
            <a:r>
              <a:rPr lang="nl-NL" sz="2400" dirty="0"/>
              <a:t>weet dat alcohol slecht is voor je gezondheid </a:t>
            </a:r>
          </a:p>
        </p:txBody>
      </p:sp>
    </p:spTree>
    <p:extLst>
      <p:ext uri="{BB962C8B-B14F-4D97-AF65-F5344CB8AC3E}">
        <p14:creationId xmlns:p14="http://schemas.microsoft.com/office/powerpoint/2010/main" val="3237377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912879" y="1440000"/>
            <a:ext cx="10188710" cy="5076688"/>
          </a:xfrm>
        </p:spPr>
        <p:txBody>
          <a:bodyPr/>
          <a:lstStyle/>
          <a:p>
            <a:pPr marL="0" indent="0">
              <a:lnSpc>
                <a:spcPct val="114000"/>
              </a:lnSpc>
              <a:buNone/>
            </a:pPr>
            <a:r>
              <a:rPr lang="nl-NL" dirty="0" smtClean="0"/>
              <a:t>Werking:</a:t>
            </a:r>
          </a:p>
          <a:p>
            <a:pPr>
              <a:lnSpc>
                <a:spcPct val="114000"/>
              </a:lnSpc>
            </a:pPr>
            <a:r>
              <a:rPr lang="nl-NL" dirty="0" smtClean="0"/>
              <a:t>Alcohol is binnen 10 min in hersenen en ‘onder invloed’</a:t>
            </a:r>
          </a:p>
          <a:p>
            <a:pPr>
              <a:lnSpc>
                <a:spcPct val="114000"/>
              </a:lnSpc>
            </a:pPr>
            <a:r>
              <a:rPr lang="nl-NL" dirty="0" smtClean="0"/>
              <a:t>Controlefunctie in hersenen direct verminderd</a:t>
            </a:r>
          </a:p>
          <a:p>
            <a:pPr>
              <a:lnSpc>
                <a:spcPct val="114000"/>
              </a:lnSpc>
            </a:pPr>
            <a:r>
              <a:rPr lang="nl-NL" dirty="0" smtClean="0"/>
              <a:t>Rem eraf: plezierig gevoel, vrijer praten, uitbundiger (dopamine)</a:t>
            </a:r>
          </a:p>
          <a:p>
            <a:pPr>
              <a:lnSpc>
                <a:spcPct val="114000"/>
              </a:lnSpc>
            </a:pPr>
            <a:endParaRPr lang="nl-NL" dirty="0"/>
          </a:p>
          <a:p>
            <a:pPr marL="0" indent="0">
              <a:lnSpc>
                <a:spcPct val="114000"/>
              </a:lnSpc>
              <a:buNone/>
            </a:pPr>
            <a:r>
              <a:rPr lang="nl-NL" dirty="0" smtClean="0"/>
              <a:t>Maar:</a:t>
            </a:r>
          </a:p>
          <a:p>
            <a:pPr>
              <a:lnSpc>
                <a:spcPct val="114000"/>
              </a:lnSpc>
            </a:pPr>
            <a:r>
              <a:rPr lang="nl-NL" dirty="0" smtClean="0"/>
              <a:t>Minder controle en wens tot meer dopamine: nog een glas…en nog een…</a:t>
            </a:r>
          </a:p>
          <a:p>
            <a:pPr>
              <a:lnSpc>
                <a:spcPct val="114000"/>
              </a:lnSpc>
            </a:pPr>
            <a:r>
              <a:rPr lang="nl-NL" dirty="0"/>
              <a:t>V</a:t>
            </a:r>
            <a:r>
              <a:rPr lang="nl-NL" dirty="0" smtClean="0"/>
              <a:t>erdovend effect, trager, minder zien/horen/evenwicht, overmoedig/ontremd gedrag</a:t>
            </a:r>
          </a:p>
          <a:p>
            <a:pPr marL="0" indent="0">
              <a:lnSpc>
                <a:spcPct val="114000"/>
              </a:lnSpc>
              <a:buNone/>
            </a:pPr>
            <a:endParaRPr lang="nl-NL" dirty="0"/>
          </a:p>
        </p:txBody>
      </p:sp>
      <p:sp>
        <p:nvSpPr>
          <p:cNvPr id="3" name="Titel 2"/>
          <p:cNvSpPr>
            <a:spLocks noGrp="1"/>
          </p:cNvSpPr>
          <p:nvPr>
            <p:ph type="title"/>
          </p:nvPr>
        </p:nvSpPr>
        <p:spPr/>
        <p:txBody>
          <a:bodyPr/>
          <a:lstStyle/>
          <a:p>
            <a:r>
              <a:rPr lang="nl-NL" dirty="0" smtClean="0"/>
              <a:t>Alcohol is een verslavend middel</a:t>
            </a:r>
            <a:endParaRPr lang="nl-NL" dirty="0"/>
          </a:p>
        </p:txBody>
      </p:sp>
      <p:pic>
        <p:nvPicPr>
          <p:cNvPr id="5"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678" y="5130642"/>
            <a:ext cx="5651585" cy="1516279"/>
          </a:xfrm>
          <a:prstGeom prst="rect">
            <a:avLst/>
          </a:prstGeom>
        </p:spPr>
      </p:pic>
    </p:spTree>
    <p:extLst>
      <p:ext uri="{BB962C8B-B14F-4D97-AF65-F5344CB8AC3E}">
        <p14:creationId xmlns:p14="http://schemas.microsoft.com/office/powerpoint/2010/main" val="22911853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buNone/>
            </a:pPr>
            <a:r>
              <a:rPr lang="nl-NL" dirty="0" smtClean="0"/>
              <a:t>Cijfers:</a:t>
            </a:r>
          </a:p>
          <a:p>
            <a:pPr>
              <a:lnSpc>
                <a:spcPct val="114000"/>
              </a:lnSpc>
            </a:pPr>
            <a:r>
              <a:rPr lang="nl-NL" dirty="0" smtClean="0"/>
              <a:t>80.000 </a:t>
            </a:r>
            <a:r>
              <a:rPr lang="nl-NL" dirty="0"/>
              <a:t>alcoholisten in NL </a:t>
            </a:r>
          </a:p>
          <a:p>
            <a:pPr>
              <a:lnSpc>
                <a:spcPct val="114000"/>
              </a:lnSpc>
            </a:pPr>
            <a:r>
              <a:rPr lang="nl-NL" dirty="0" smtClean="0"/>
              <a:t>levensverwachting </a:t>
            </a:r>
            <a:r>
              <a:rPr lang="nl-NL" dirty="0"/>
              <a:t>60 </a:t>
            </a:r>
            <a:r>
              <a:rPr lang="nl-NL" dirty="0" smtClean="0"/>
              <a:t>jaar: 20 jaar minder dan gemiddeld</a:t>
            </a:r>
          </a:p>
          <a:p>
            <a:pPr>
              <a:lnSpc>
                <a:spcPct val="114000"/>
              </a:lnSpc>
            </a:pPr>
            <a:endParaRPr lang="nl-NL" dirty="0"/>
          </a:p>
          <a:p>
            <a:pPr marL="0" indent="0">
              <a:lnSpc>
                <a:spcPct val="114000"/>
              </a:lnSpc>
              <a:buNone/>
            </a:pPr>
            <a:r>
              <a:rPr lang="nl-NL" dirty="0" smtClean="0"/>
              <a:t>Wie zijn de verslaafden:</a:t>
            </a:r>
            <a:endParaRPr lang="nl-NL" dirty="0"/>
          </a:p>
          <a:p>
            <a:pPr>
              <a:lnSpc>
                <a:spcPct val="114000"/>
              </a:lnSpc>
            </a:pPr>
            <a:r>
              <a:rPr lang="nl-NL" dirty="0" smtClean="0"/>
              <a:t>Niet alleen de </a:t>
            </a:r>
            <a:r>
              <a:rPr lang="nl-NL" dirty="0"/>
              <a:t>dakloze </a:t>
            </a:r>
            <a:r>
              <a:rPr lang="nl-NL" dirty="0" smtClean="0"/>
              <a:t>onder de brug</a:t>
            </a:r>
          </a:p>
          <a:p>
            <a:pPr>
              <a:lnSpc>
                <a:spcPct val="114000"/>
              </a:lnSpc>
            </a:pPr>
            <a:r>
              <a:rPr lang="nl-NL" dirty="0" smtClean="0"/>
              <a:t>In alle rangen en standen te vinden</a:t>
            </a:r>
            <a:endParaRPr lang="nl-NL" dirty="0"/>
          </a:p>
          <a:p>
            <a:pPr>
              <a:lnSpc>
                <a:spcPct val="114000"/>
              </a:lnSpc>
            </a:pPr>
            <a:endParaRPr lang="nl-NL" dirty="0"/>
          </a:p>
          <a:p>
            <a:pPr>
              <a:lnSpc>
                <a:spcPct val="114000"/>
              </a:lnSpc>
            </a:pPr>
            <a:endParaRPr lang="nl-NL" dirty="0"/>
          </a:p>
        </p:txBody>
      </p:sp>
      <p:sp>
        <p:nvSpPr>
          <p:cNvPr id="3" name="Titel 2"/>
          <p:cNvSpPr>
            <a:spLocks noGrp="1"/>
          </p:cNvSpPr>
          <p:nvPr>
            <p:ph type="title"/>
          </p:nvPr>
        </p:nvSpPr>
        <p:spPr/>
        <p:txBody>
          <a:bodyPr/>
          <a:lstStyle/>
          <a:p>
            <a:r>
              <a:rPr lang="nl-NL" dirty="0" smtClean="0"/>
              <a:t>Alcoholverslaafden</a:t>
            </a:r>
            <a:endParaRPr lang="nl-NL" dirty="0"/>
          </a:p>
        </p:txBody>
      </p:sp>
      <p:pic>
        <p:nvPicPr>
          <p:cNvPr id="4"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7734" y="3284113"/>
            <a:ext cx="2524238" cy="2524238"/>
          </a:xfrm>
          <a:prstGeom prst="rect">
            <a:avLst/>
          </a:prstGeom>
        </p:spPr>
      </p:pic>
    </p:spTree>
    <p:extLst>
      <p:ext uri="{BB962C8B-B14F-4D97-AF65-F5344CB8AC3E}">
        <p14:creationId xmlns:p14="http://schemas.microsoft.com/office/powerpoint/2010/main" val="14978581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lnSpc>
                <a:spcPct val="114000"/>
              </a:lnSpc>
              <a:buNone/>
            </a:pPr>
            <a:r>
              <a:rPr lang="nl-NL" dirty="0" smtClean="0"/>
              <a:t>Controleverlies: </a:t>
            </a:r>
          </a:p>
          <a:p>
            <a:pPr>
              <a:lnSpc>
                <a:spcPct val="114000"/>
              </a:lnSpc>
            </a:pPr>
            <a:r>
              <a:rPr lang="nl-NL" dirty="0" smtClean="0"/>
              <a:t>sterk verlangen</a:t>
            </a:r>
          </a:p>
          <a:p>
            <a:pPr>
              <a:lnSpc>
                <a:spcPct val="114000"/>
              </a:lnSpc>
            </a:pPr>
            <a:r>
              <a:rPr lang="nl-NL" dirty="0"/>
              <a:t>w</a:t>
            </a:r>
            <a:r>
              <a:rPr lang="nl-NL" dirty="0" smtClean="0"/>
              <a:t>illen maar niet kunnen minderen</a:t>
            </a:r>
          </a:p>
          <a:p>
            <a:pPr>
              <a:lnSpc>
                <a:spcPct val="114000"/>
              </a:lnSpc>
            </a:pPr>
            <a:r>
              <a:rPr lang="nl-NL" dirty="0"/>
              <a:t>d</a:t>
            </a:r>
            <a:r>
              <a:rPr lang="nl-NL" dirty="0" smtClean="0"/>
              <a:t>oorgaan ondanks problemen</a:t>
            </a:r>
          </a:p>
          <a:p>
            <a:pPr marL="0" indent="0">
              <a:lnSpc>
                <a:spcPct val="114000"/>
              </a:lnSpc>
              <a:buNone/>
            </a:pPr>
            <a:endParaRPr lang="nl-NL" dirty="0" smtClean="0"/>
          </a:p>
          <a:p>
            <a:pPr marL="0" indent="0">
              <a:lnSpc>
                <a:spcPct val="114000"/>
              </a:lnSpc>
              <a:buNone/>
            </a:pPr>
            <a:r>
              <a:rPr lang="nl-NL" dirty="0" smtClean="0"/>
              <a:t>Jellinek.nl: zelftest</a:t>
            </a:r>
          </a:p>
          <a:p>
            <a:pPr>
              <a:lnSpc>
                <a:spcPct val="114000"/>
              </a:lnSpc>
            </a:pPr>
            <a:endParaRPr lang="nl-NL" dirty="0"/>
          </a:p>
          <a:p>
            <a:pPr marL="0" indent="0">
              <a:lnSpc>
                <a:spcPct val="114000"/>
              </a:lnSpc>
              <a:buNone/>
            </a:pPr>
            <a:endParaRPr lang="nl-NL" dirty="0" smtClean="0"/>
          </a:p>
        </p:txBody>
      </p:sp>
      <p:sp>
        <p:nvSpPr>
          <p:cNvPr id="3" name="Titel 2"/>
          <p:cNvSpPr>
            <a:spLocks noGrp="1"/>
          </p:cNvSpPr>
          <p:nvPr>
            <p:ph type="title"/>
          </p:nvPr>
        </p:nvSpPr>
        <p:spPr/>
        <p:txBody>
          <a:bodyPr/>
          <a:lstStyle/>
          <a:p>
            <a:r>
              <a:rPr lang="nl-NL" dirty="0" smtClean="0"/>
              <a:t>Wanneer verslaafd?</a:t>
            </a:r>
            <a:endParaRPr lang="nl-NL"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1879" y="3845287"/>
            <a:ext cx="1544008" cy="2058676"/>
          </a:xfrm>
          <a:prstGeom prst="rect">
            <a:avLst/>
          </a:prstGeom>
        </p:spPr>
      </p:pic>
      <p:pic>
        <p:nvPicPr>
          <p:cNvPr id="7" name="Afbeelding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7222" y="1901987"/>
            <a:ext cx="3909446" cy="1481313"/>
          </a:xfrm>
          <a:prstGeom prst="rect">
            <a:avLst/>
          </a:prstGeom>
        </p:spPr>
      </p:pic>
    </p:spTree>
    <p:extLst>
      <p:ext uri="{BB962C8B-B14F-4D97-AF65-F5344CB8AC3E}">
        <p14:creationId xmlns:p14="http://schemas.microsoft.com/office/powerpoint/2010/main" val="649887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4268" y="1957030"/>
            <a:ext cx="6269254" cy="4139260"/>
          </a:xfrm>
        </p:spPr>
      </p:pic>
      <p:sp>
        <p:nvSpPr>
          <p:cNvPr id="3" name="Titel 2"/>
          <p:cNvSpPr>
            <a:spLocks noGrp="1"/>
          </p:cNvSpPr>
          <p:nvPr>
            <p:ph type="title"/>
          </p:nvPr>
        </p:nvSpPr>
        <p:spPr>
          <a:xfrm>
            <a:off x="900000" y="805336"/>
            <a:ext cx="9692050" cy="900000"/>
          </a:xfrm>
        </p:spPr>
        <p:txBody>
          <a:bodyPr>
            <a:normAutofit fontScale="90000"/>
          </a:bodyPr>
          <a:lstStyle/>
          <a:p>
            <a:r>
              <a:rPr lang="nl-NL" dirty="0"/>
              <a:t>A</a:t>
            </a:r>
            <a:r>
              <a:rPr lang="nl-NL" dirty="0" smtClean="0"/>
              <a:t>lcohol = gif</a:t>
            </a:r>
            <a:br>
              <a:rPr lang="nl-NL" dirty="0" smtClean="0"/>
            </a:br>
            <a:r>
              <a:rPr lang="nl-NL" dirty="0"/>
              <a:t>D</a:t>
            </a:r>
            <a:r>
              <a:rPr lang="nl-NL" dirty="0" smtClean="0"/>
              <a:t>irecte schade aan alle organen</a:t>
            </a:r>
            <a:endParaRPr lang="nl-NL" dirty="0"/>
          </a:p>
        </p:txBody>
      </p:sp>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3511" y="3088516"/>
            <a:ext cx="3400021" cy="1912512"/>
          </a:xfrm>
          <a:prstGeom prst="rect">
            <a:avLst/>
          </a:prstGeom>
        </p:spPr>
      </p:pic>
    </p:spTree>
    <p:extLst>
      <p:ext uri="{BB962C8B-B14F-4D97-AF65-F5344CB8AC3E}">
        <p14:creationId xmlns:p14="http://schemas.microsoft.com/office/powerpoint/2010/main" val="35829018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smtClean="0"/>
              <a:t>Alcohol risico’s</a:t>
            </a:r>
            <a:endParaRPr lang="nl-NL" dirty="0"/>
          </a:p>
        </p:txBody>
      </p:sp>
      <p:sp>
        <p:nvSpPr>
          <p:cNvPr id="5" name="Tijdelijke aanduiding voor inhoud 4"/>
          <p:cNvSpPr>
            <a:spLocks noGrp="1"/>
          </p:cNvSpPr>
          <p:nvPr>
            <p:ph idx="1"/>
          </p:nvPr>
        </p:nvSpPr>
        <p:spPr/>
        <p:txBody>
          <a:bodyPr/>
          <a:lstStyle/>
          <a:p>
            <a:pPr marL="0" indent="0">
              <a:lnSpc>
                <a:spcPct val="114000"/>
              </a:lnSpc>
              <a:buNone/>
            </a:pPr>
            <a:endParaRPr lang="nl-NL" dirty="0" smtClean="0"/>
          </a:p>
          <a:p>
            <a:pPr>
              <a:lnSpc>
                <a:spcPct val="114000"/>
              </a:lnSpc>
            </a:pPr>
            <a:r>
              <a:rPr lang="nl-NL" dirty="0" smtClean="0"/>
              <a:t>60 aandoeningen</a:t>
            </a:r>
          </a:p>
          <a:p>
            <a:pPr>
              <a:lnSpc>
                <a:spcPct val="114000"/>
              </a:lnSpc>
            </a:pPr>
            <a:r>
              <a:rPr lang="nl-NL" dirty="0" smtClean="0"/>
              <a:t>7 soorten kanker: 4.000 mensen/</a:t>
            </a:r>
            <a:r>
              <a:rPr lang="nl-NL" dirty="0" err="1" smtClean="0"/>
              <a:t>jr</a:t>
            </a:r>
            <a:endParaRPr lang="nl-NL" dirty="0" smtClean="0"/>
          </a:p>
          <a:p>
            <a:pPr>
              <a:lnSpc>
                <a:spcPct val="114000"/>
              </a:lnSpc>
            </a:pPr>
            <a:endParaRPr lang="nl-NL" dirty="0" smtClean="0"/>
          </a:p>
          <a:p>
            <a:pPr marL="0" indent="0">
              <a:lnSpc>
                <a:spcPct val="114000"/>
              </a:lnSpc>
              <a:buNone/>
            </a:pPr>
            <a:r>
              <a:rPr lang="nl-NL" dirty="0" smtClean="0"/>
              <a:t>Invloed:</a:t>
            </a:r>
            <a:endParaRPr lang="nl-NL" dirty="0"/>
          </a:p>
          <a:p>
            <a:pPr>
              <a:lnSpc>
                <a:spcPct val="114000"/>
              </a:lnSpc>
            </a:pPr>
            <a:r>
              <a:rPr lang="nl-NL" dirty="0" smtClean="0"/>
              <a:t>1 glas per dag</a:t>
            </a:r>
            <a:r>
              <a:rPr lang="nl-NL" dirty="0"/>
              <a:t> </a:t>
            </a:r>
            <a:r>
              <a:rPr lang="nl-NL" dirty="0" smtClean="0"/>
              <a:t>is al schadelijk</a:t>
            </a:r>
          </a:p>
          <a:p>
            <a:pPr lvl="2">
              <a:lnSpc>
                <a:spcPct val="114000"/>
              </a:lnSpc>
              <a:buFont typeface="Wingdings" panose="05000000000000000000" pitchFamily="2" charset="2"/>
              <a:buChar char="ü"/>
            </a:pPr>
            <a:r>
              <a:rPr lang="nl-NL" sz="1800" dirty="0" smtClean="0"/>
              <a:t> </a:t>
            </a:r>
            <a:r>
              <a:rPr lang="nl-NL" sz="1800" dirty="0" err="1" smtClean="0"/>
              <a:t>oa</a:t>
            </a:r>
            <a:r>
              <a:rPr lang="nl-NL" sz="1800" dirty="0" smtClean="0"/>
              <a:t> meer borstkanker</a:t>
            </a:r>
          </a:p>
          <a:p>
            <a:pPr marL="359750" lvl="2" indent="0">
              <a:lnSpc>
                <a:spcPct val="114000"/>
              </a:lnSpc>
              <a:buNone/>
            </a:pPr>
            <a:endParaRPr lang="nl-NL" sz="1800" dirty="0" smtClean="0"/>
          </a:p>
          <a:p>
            <a:pPr>
              <a:lnSpc>
                <a:spcPct val="114000"/>
              </a:lnSpc>
            </a:pPr>
            <a:r>
              <a:rPr lang="nl-NL" dirty="0" smtClean="0"/>
              <a:t>meer alcohol meer schade</a:t>
            </a:r>
            <a:endParaRPr lang="nl-NL" dirty="0"/>
          </a:p>
          <a:p>
            <a:pPr>
              <a:lnSpc>
                <a:spcPct val="114000"/>
              </a:lnSpc>
            </a:pPr>
            <a:endParaRPr lang="nl-NL" dirty="0" smtClean="0"/>
          </a:p>
          <a:p>
            <a:endParaRPr lang="nl-NL" dirty="0" smtClean="0"/>
          </a:p>
          <a:p>
            <a:endParaRPr lang="nl-NL" dirty="0"/>
          </a:p>
        </p:txBody>
      </p:sp>
      <p:pic>
        <p:nvPicPr>
          <p:cNvPr id="6"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9876" y="0"/>
            <a:ext cx="4270882" cy="6869292"/>
          </a:xfrm>
          <a:prstGeom prst="rect">
            <a:avLst/>
          </a:prstGeom>
        </p:spPr>
      </p:pic>
    </p:spTree>
    <p:extLst>
      <p:ext uri="{BB962C8B-B14F-4D97-AF65-F5344CB8AC3E}">
        <p14:creationId xmlns:p14="http://schemas.microsoft.com/office/powerpoint/2010/main" val="33968397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944050" y="1440000"/>
            <a:ext cx="9648000" cy="5076688"/>
          </a:xfrm>
        </p:spPr>
        <p:txBody>
          <a:bodyPr/>
          <a:lstStyle/>
          <a:p>
            <a:pPr marL="0" indent="0">
              <a:lnSpc>
                <a:spcPct val="114000"/>
              </a:lnSpc>
              <a:buNone/>
            </a:pPr>
            <a:endParaRPr lang="nl-NL" dirty="0" smtClean="0"/>
          </a:p>
          <a:p>
            <a:pPr marL="0" indent="0">
              <a:lnSpc>
                <a:spcPct val="114000"/>
              </a:lnSpc>
              <a:buNone/>
            </a:pPr>
            <a:r>
              <a:rPr lang="nl-NL" dirty="0" smtClean="0"/>
              <a:t>Vrouwen meer alcohol in het bloed door:</a:t>
            </a:r>
          </a:p>
          <a:p>
            <a:pPr>
              <a:lnSpc>
                <a:spcPct val="114000"/>
              </a:lnSpc>
            </a:pPr>
            <a:r>
              <a:rPr lang="nl-NL" dirty="0" smtClean="0"/>
              <a:t>Minder afbraak in maag</a:t>
            </a:r>
          </a:p>
          <a:p>
            <a:pPr>
              <a:lnSpc>
                <a:spcPct val="114000"/>
              </a:lnSpc>
            </a:pPr>
            <a:r>
              <a:rPr lang="nl-NL" dirty="0" smtClean="0"/>
              <a:t>Minder lichaamsvocht</a:t>
            </a:r>
          </a:p>
          <a:p>
            <a:pPr>
              <a:lnSpc>
                <a:spcPct val="114000"/>
              </a:lnSpc>
            </a:pPr>
            <a:r>
              <a:rPr lang="nl-NL" dirty="0" smtClean="0"/>
              <a:t>Kleinere lever</a:t>
            </a:r>
          </a:p>
          <a:p>
            <a:pPr>
              <a:lnSpc>
                <a:spcPct val="114000"/>
              </a:lnSpc>
            </a:pPr>
            <a:endParaRPr lang="nl-NL" dirty="0"/>
          </a:p>
          <a:p>
            <a:pPr marL="0" indent="0">
              <a:lnSpc>
                <a:spcPct val="114000"/>
              </a:lnSpc>
              <a:buNone/>
            </a:pPr>
            <a:r>
              <a:rPr lang="nl-NL" dirty="0" smtClean="0"/>
              <a:t>Invloed:</a:t>
            </a:r>
          </a:p>
          <a:p>
            <a:pPr>
              <a:lnSpc>
                <a:spcPct val="114000"/>
              </a:lnSpc>
            </a:pPr>
            <a:r>
              <a:rPr lang="nl-NL" dirty="0" smtClean="0"/>
              <a:t>Bij vrouwen 20-30</a:t>
            </a:r>
            <a:r>
              <a:rPr lang="nl-NL" dirty="0"/>
              <a:t>% </a:t>
            </a:r>
            <a:r>
              <a:rPr lang="nl-NL" dirty="0" smtClean="0"/>
              <a:t>sterkere invloed dan bij mannen</a:t>
            </a:r>
          </a:p>
          <a:p>
            <a:pPr>
              <a:lnSpc>
                <a:spcPct val="114000"/>
              </a:lnSpc>
            </a:pPr>
            <a:r>
              <a:rPr lang="nl-NL" dirty="0" smtClean="0"/>
              <a:t>sneller ‘dronken’, meer gezondheidsschade</a:t>
            </a:r>
            <a:endParaRPr lang="nl-NL" dirty="0"/>
          </a:p>
          <a:p>
            <a:pPr marL="0" indent="0">
              <a:lnSpc>
                <a:spcPct val="114000"/>
              </a:lnSpc>
              <a:buNone/>
            </a:pPr>
            <a:endParaRPr lang="nl-NL" dirty="0" smtClean="0"/>
          </a:p>
          <a:p>
            <a:pPr marL="0" indent="0">
              <a:lnSpc>
                <a:spcPct val="114000"/>
              </a:lnSpc>
              <a:buNone/>
            </a:pPr>
            <a:endParaRPr lang="nl-NL" dirty="0"/>
          </a:p>
        </p:txBody>
      </p:sp>
      <p:sp>
        <p:nvSpPr>
          <p:cNvPr id="3" name="Titel 2"/>
          <p:cNvSpPr>
            <a:spLocks noGrp="1"/>
          </p:cNvSpPr>
          <p:nvPr>
            <p:ph type="title"/>
          </p:nvPr>
        </p:nvSpPr>
        <p:spPr>
          <a:xfrm>
            <a:off x="579868" y="506570"/>
            <a:ext cx="8247725" cy="830400"/>
          </a:xfrm>
        </p:spPr>
        <p:txBody>
          <a:bodyPr>
            <a:normAutofit fontScale="90000"/>
          </a:bodyPr>
          <a:lstStyle/>
          <a:p>
            <a:r>
              <a:rPr lang="nl-NL" dirty="0" smtClean="0"/>
              <a:t>Alcohol bij vrouwen schadelijker dan mannen</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636" y="1697578"/>
            <a:ext cx="2947194" cy="1964028"/>
          </a:xfrm>
          <a:prstGeom prst="rect">
            <a:avLst/>
          </a:prstGeom>
        </p:spPr>
      </p:pic>
    </p:spTree>
    <p:extLst>
      <p:ext uri="{BB962C8B-B14F-4D97-AF65-F5344CB8AC3E}">
        <p14:creationId xmlns:p14="http://schemas.microsoft.com/office/powerpoint/2010/main" val="1120806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buNone/>
            </a:pPr>
            <a:endParaRPr lang="nl-NL" dirty="0" smtClean="0"/>
          </a:p>
          <a:p>
            <a:pPr marL="0" indent="0">
              <a:buNone/>
            </a:pPr>
            <a:r>
              <a:rPr lang="nl-NL" dirty="0" smtClean="0"/>
              <a:t>Alcohol:</a:t>
            </a:r>
          </a:p>
          <a:p>
            <a:r>
              <a:rPr lang="nl-NL" dirty="0" smtClean="0"/>
              <a:t>calorierijk: gem 70-110 kcal per glas</a:t>
            </a:r>
          </a:p>
          <a:p>
            <a:r>
              <a:rPr lang="nl-NL" dirty="0"/>
              <a:t>v</a:t>
            </a:r>
            <a:r>
              <a:rPr lang="nl-NL" dirty="0" smtClean="0"/>
              <a:t>ergroot je eetlust</a:t>
            </a:r>
          </a:p>
          <a:p>
            <a:r>
              <a:rPr lang="nl-NL" dirty="0"/>
              <a:t>m</a:t>
            </a:r>
            <a:r>
              <a:rPr lang="nl-NL" dirty="0" smtClean="0"/>
              <a:t>eer vetopslag, voornamelijk buik</a:t>
            </a:r>
          </a:p>
          <a:p>
            <a:endParaRPr lang="nl-NL" dirty="0"/>
          </a:p>
          <a:p>
            <a:pPr marL="0" indent="0">
              <a:buNone/>
            </a:pPr>
            <a:r>
              <a:rPr lang="nl-NL" dirty="0" smtClean="0"/>
              <a:t>Alcohol en overgewicht samen:</a:t>
            </a:r>
          </a:p>
          <a:p>
            <a:r>
              <a:rPr lang="nl-NL" dirty="0"/>
              <a:t>m</a:t>
            </a:r>
            <a:r>
              <a:rPr lang="nl-NL" dirty="0" smtClean="0"/>
              <a:t>eer kans op gezondheidsschade</a:t>
            </a:r>
          </a:p>
          <a:p>
            <a:endParaRPr lang="nl-NL" dirty="0"/>
          </a:p>
        </p:txBody>
      </p:sp>
      <p:sp>
        <p:nvSpPr>
          <p:cNvPr id="3" name="Titel 2"/>
          <p:cNvSpPr>
            <a:spLocks noGrp="1"/>
          </p:cNvSpPr>
          <p:nvPr>
            <p:ph type="title"/>
          </p:nvPr>
        </p:nvSpPr>
        <p:spPr/>
        <p:txBody>
          <a:bodyPr/>
          <a:lstStyle/>
          <a:p>
            <a:r>
              <a:rPr lang="nl-NL" dirty="0" smtClean="0"/>
              <a:t>Alcohol geeft overgewicht</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4755" y="3657599"/>
            <a:ext cx="4129784" cy="2494003"/>
          </a:xfrm>
          <a:prstGeom prst="rect">
            <a:avLst/>
          </a:prstGeom>
        </p:spPr>
      </p:pic>
    </p:spTree>
    <p:extLst>
      <p:ext uri="{BB962C8B-B14F-4D97-AF65-F5344CB8AC3E}">
        <p14:creationId xmlns:p14="http://schemas.microsoft.com/office/powerpoint/2010/main" val="38902921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7880" y="1802365"/>
            <a:ext cx="6955575" cy="4637050"/>
          </a:xfrm>
        </p:spPr>
      </p:pic>
      <p:sp>
        <p:nvSpPr>
          <p:cNvPr id="3" name="Titel 2"/>
          <p:cNvSpPr>
            <a:spLocks noGrp="1"/>
          </p:cNvSpPr>
          <p:nvPr>
            <p:ph type="title"/>
          </p:nvPr>
        </p:nvSpPr>
        <p:spPr/>
        <p:txBody>
          <a:bodyPr>
            <a:normAutofit fontScale="90000"/>
          </a:bodyPr>
          <a:lstStyle/>
          <a:p>
            <a:r>
              <a:rPr lang="nl-NL" dirty="0"/>
              <a:t>D</a:t>
            </a:r>
            <a:r>
              <a:rPr lang="nl-NL" dirty="0" smtClean="0"/>
              <a:t>e lever:</a:t>
            </a:r>
            <a:br>
              <a:rPr lang="nl-NL" dirty="0" smtClean="0"/>
            </a:br>
            <a:r>
              <a:rPr lang="nl-NL" dirty="0" smtClean="0"/>
              <a:t>Hoe meer/vaker alcohol, hoe meer schade</a:t>
            </a:r>
            <a:endParaRPr lang="nl-NL" dirty="0"/>
          </a:p>
        </p:txBody>
      </p:sp>
    </p:spTree>
    <p:extLst>
      <p:ext uri="{BB962C8B-B14F-4D97-AF65-F5344CB8AC3E}">
        <p14:creationId xmlns:p14="http://schemas.microsoft.com/office/powerpoint/2010/main" val="1618227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31845" y="4094585"/>
            <a:ext cx="2112664" cy="2069484"/>
          </a:xfrm>
        </p:spPr>
      </p:pic>
      <p:sp>
        <p:nvSpPr>
          <p:cNvPr id="3" name="Titel 2"/>
          <p:cNvSpPr>
            <a:spLocks noGrp="1"/>
          </p:cNvSpPr>
          <p:nvPr>
            <p:ph type="title"/>
          </p:nvPr>
        </p:nvSpPr>
        <p:spPr>
          <a:xfrm>
            <a:off x="900000" y="569862"/>
            <a:ext cx="4187155" cy="2302125"/>
          </a:xfrm>
        </p:spPr>
        <p:txBody>
          <a:bodyPr>
            <a:normAutofit fontScale="90000"/>
          </a:bodyPr>
          <a:lstStyle/>
          <a:p>
            <a:r>
              <a:rPr lang="nl-NL" dirty="0" smtClean="0"/>
              <a:t>Patiënt met lever </a:t>
            </a:r>
            <a:r>
              <a:rPr lang="nl-NL" dirty="0" err="1" smtClean="0"/>
              <a:t>cirrhose</a:t>
            </a:r>
            <a:r>
              <a:rPr lang="nl-NL" dirty="0" smtClean="0"/>
              <a:t/>
            </a:r>
            <a:br>
              <a:rPr lang="nl-NL" dirty="0" smtClean="0"/>
            </a:br>
            <a:r>
              <a:rPr lang="nl-NL" sz="2200" dirty="0" smtClean="0"/>
              <a:t>verschrompeling lever/hobbelig</a:t>
            </a:r>
            <a:br>
              <a:rPr lang="nl-NL" sz="2200" dirty="0" smtClean="0"/>
            </a:br>
            <a:r>
              <a:rPr lang="nl-NL" sz="2200" dirty="0" smtClean="0"/>
              <a:t>vocht in buik</a:t>
            </a:r>
            <a:br>
              <a:rPr lang="nl-NL" sz="2200" dirty="0" smtClean="0"/>
            </a:br>
            <a:r>
              <a:rPr lang="nl-NL" sz="2200" dirty="0" smtClean="0"/>
              <a:t>gele huid en ogen</a:t>
            </a:r>
            <a:br>
              <a:rPr lang="nl-NL" sz="2200" dirty="0" smtClean="0"/>
            </a:br>
            <a:r>
              <a:rPr lang="nl-NL" sz="2200" dirty="0" smtClean="0"/>
              <a:t>spataderen in slokdarm</a:t>
            </a:r>
            <a:endParaRPr lang="nl-NL" sz="2200" dirty="0"/>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2935" y="2320836"/>
            <a:ext cx="2931026" cy="3843233"/>
          </a:xfrm>
          <a:prstGeom prst="rect">
            <a:avLst/>
          </a:prstGeom>
        </p:spPr>
      </p:pic>
      <p:pic>
        <p:nvPicPr>
          <p:cNvPr id="11" name="Afbeelding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31844" y="2320836"/>
            <a:ext cx="2112664" cy="1584498"/>
          </a:xfrm>
          <a:prstGeom prst="rect">
            <a:avLst/>
          </a:prstGeom>
        </p:spPr>
      </p:pic>
      <p:pic>
        <p:nvPicPr>
          <p:cNvPr id="12" name="Afbeelding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9369" y="3442430"/>
            <a:ext cx="3775683" cy="2721639"/>
          </a:xfrm>
          <a:prstGeom prst="rect">
            <a:avLst/>
          </a:prstGeom>
        </p:spPr>
      </p:pic>
    </p:spTree>
    <p:extLst>
      <p:ext uri="{BB962C8B-B14F-4D97-AF65-F5344CB8AC3E}">
        <p14:creationId xmlns:p14="http://schemas.microsoft.com/office/powerpoint/2010/main" val="1323112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lnSpc>
                <a:spcPct val="114000"/>
              </a:lnSpc>
              <a:buNone/>
            </a:pPr>
            <a:r>
              <a:rPr lang="nl-NL" dirty="0" smtClean="0"/>
              <a:t>Herstel mogelijk:</a:t>
            </a:r>
          </a:p>
          <a:p>
            <a:pPr>
              <a:lnSpc>
                <a:spcPct val="114000"/>
              </a:lnSpc>
            </a:pPr>
            <a:r>
              <a:rPr lang="nl-NL" dirty="0" smtClean="0"/>
              <a:t>bij vervetting of ontsteking: ja -&gt; 70% van de lever kan weer aangroeien</a:t>
            </a:r>
          </a:p>
          <a:p>
            <a:pPr>
              <a:lnSpc>
                <a:spcPct val="114000"/>
              </a:lnSpc>
            </a:pPr>
            <a:r>
              <a:rPr lang="nl-NL" dirty="0" smtClean="0"/>
              <a:t>bij </a:t>
            </a:r>
            <a:r>
              <a:rPr lang="nl-NL" dirty="0" err="1" smtClean="0"/>
              <a:t>cirrhose</a:t>
            </a:r>
            <a:r>
              <a:rPr lang="nl-NL" dirty="0" smtClean="0"/>
              <a:t> of littekens: nee</a:t>
            </a:r>
          </a:p>
          <a:p>
            <a:pPr>
              <a:lnSpc>
                <a:spcPct val="114000"/>
              </a:lnSpc>
            </a:pPr>
            <a:endParaRPr lang="nl-NL" dirty="0" smtClean="0"/>
          </a:p>
          <a:p>
            <a:pPr marL="0" indent="0">
              <a:lnSpc>
                <a:spcPct val="114000"/>
              </a:lnSpc>
              <a:buNone/>
            </a:pPr>
            <a:r>
              <a:rPr lang="nl-NL" dirty="0" smtClean="0"/>
              <a:t>Wat doen:</a:t>
            </a:r>
            <a:endParaRPr lang="nl-NL" dirty="0"/>
          </a:p>
          <a:p>
            <a:pPr>
              <a:lnSpc>
                <a:spcPct val="114000"/>
              </a:lnSpc>
            </a:pPr>
            <a:r>
              <a:rPr lang="nl-NL" dirty="0"/>
              <a:t>b</a:t>
            </a:r>
            <a:r>
              <a:rPr lang="nl-NL" dirty="0" smtClean="0"/>
              <a:t>ehandeling symptomen</a:t>
            </a:r>
          </a:p>
          <a:p>
            <a:pPr>
              <a:lnSpc>
                <a:spcPct val="114000"/>
              </a:lnSpc>
            </a:pPr>
            <a:r>
              <a:rPr lang="nl-NL" dirty="0"/>
              <a:t>s</a:t>
            </a:r>
            <a:r>
              <a:rPr lang="nl-NL" dirty="0" smtClean="0"/>
              <a:t>top alcohol: stabilisatie</a:t>
            </a:r>
            <a:endParaRPr lang="nl-NL" dirty="0"/>
          </a:p>
        </p:txBody>
      </p:sp>
      <p:sp>
        <p:nvSpPr>
          <p:cNvPr id="3" name="Titel 2"/>
          <p:cNvSpPr>
            <a:spLocks noGrp="1"/>
          </p:cNvSpPr>
          <p:nvPr>
            <p:ph type="title"/>
          </p:nvPr>
        </p:nvSpPr>
        <p:spPr/>
        <p:txBody>
          <a:bodyPr/>
          <a:lstStyle/>
          <a:p>
            <a:r>
              <a:rPr lang="nl-NL" dirty="0" smtClean="0"/>
              <a:t>Herstel leverschade na stoppen?</a:t>
            </a:r>
            <a:endParaRPr lang="nl-NL" dirty="0"/>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0384" y="3348507"/>
            <a:ext cx="3553211" cy="2370658"/>
          </a:xfrm>
          <a:prstGeom prst="rect">
            <a:avLst/>
          </a:prstGeom>
        </p:spPr>
      </p:pic>
    </p:spTree>
    <p:extLst>
      <p:ext uri="{BB962C8B-B14F-4D97-AF65-F5344CB8AC3E}">
        <p14:creationId xmlns:p14="http://schemas.microsoft.com/office/powerpoint/2010/main" val="3928505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lnSpc>
                <a:spcPct val="114000"/>
              </a:lnSpc>
              <a:buNone/>
            </a:pPr>
            <a:r>
              <a:rPr lang="nl-NL" dirty="0" smtClean="0"/>
              <a:t>Dagelijkse praktijk:</a:t>
            </a:r>
          </a:p>
          <a:p>
            <a:pPr>
              <a:lnSpc>
                <a:spcPct val="114000"/>
              </a:lnSpc>
            </a:pPr>
            <a:r>
              <a:rPr lang="nl-NL" dirty="0" smtClean="0"/>
              <a:t>‘Alcohol is normaal en hoort erbij’</a:t>
            </a:r>
          </a:p>
          <a:p>
            <a:pPr>
              <a:lnSpc>
                <a:spcPct val="114000"/>
              </a:lnSpc>
            </a:pPr>
            <a:r>
              <a:rPr lang="nl-NL" dirty="0" smtClean="0"/>
              <a:t>Groepsdruk: ‘doe niet zo ongezellig’, waarom drink je niet?</a:t>
            </a:r>
          </a:p>
          <a:p>
            <a:pPr>
              <a:lnSpc>
                <a:spcPct val="114000"/>
              </a:lnSpc>
            </a:pPr>
            <a:r>
              <a:rPr lang="nl-NL" dirty="0" smtClean="0"/>
              <a:t>Zelfs met onze kinderen erbij drinken wij!</a:t>
            </a:r>
            <a:endParaRPr lang="nl-NL" dirty="0"/>
          </a:p>
        </p:txBody>
      </p:sp>
      <p:sp>
        <p:nvSpPr>
          <p:cNvPr id="3" name="Titel 2"/>
          <p:cNvSpPr>
            <a:spLocks noGrp="1"/>
          </p:cNvSpPr>
          <p:nvPr>
            <p:ph type="title"/>
          </p:nvPr>
        </p:nvSpPr>
        <p:spPr/>
        <p:txBody>
          <a:bodyPr/>
          <a:lstStyle/>
          <a:p>
            <a:r>
              <a:rPr lang="nl-NL" dirty="0" smtClean="0"/>
              <a:t>Sociale norm: Proost! </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039" y="3533259"/>
            <a:ext cx="6392344" cy="2876555"/>
          </a:xfrm>
          <a:prstGeom prst="rect">
            <a:avLst/>
          </a:prstGeom>
        </p:spPr>
      </p:pic>
    </p:spTree>
    <p:extLst>
      <p:ext uri="{BB962C8B-B14F-4D97-AF65-F5344CB8AC3E}">
        <p14:creationId xmlns:p14="http://schemas.microsoft.com/office/powerpoint/2010/main" val="2097574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lnSpc>
                <a:spcPct val="114000"/>
              </a:lnSpc>
              <a:buNone/>
            </a:pPr>
            <a:endParaRPr lang="nl-NL" dirty="0" smtClean="0"/>
          </a:p>
          <a:p>
            <a:pPr marL="0" indent="0">
              <a:lnSpc>
                <a:spcPct val="114000"/>
              </a:lnSpc>
              <a:buNone/>
            </a:pPr>
            <a:r>
              <a:rPr lang="nl-NL" dirty="0" smtClean="0"/>
              <a:t>Wat is nodig:</a:t>
            </a:r>
          </a:p>
          <a:p>
            <a:pPr>
              <a:lnSpc>
                <a:spcPct val="114000"/>
              </a:lnSpc>
            </a:pPr>
            <a:r>
              <a:rPr lang="nl-NL" dirty="0" smtClean="0"/>
              <a:t>bewustzijn en kennis over alcohol vergroten</a:t>
            </a:r>
          </a:p>
          <a:p>
            <a:pPr>
              <a:lnSpc>
                <a:spcPct val="114000"/>
              </a:lnSpc>
            </a:pPr>
            <a:r>
              <a:rPr lang="nl-NL" dirty="0"/>
              <a:t>c</a:t>
            </a:r>
            <a:r>
              <a:rPr lang="nl-NL" dirty="0" smtClean="0"/>
              <a:t>ultuuromslag: hulpverleners, maatschappij, politiek</a:t>
            </a:r>
          </a:p>
          <a:p>
            <a:pPr>
              <a:lnSpc>
                <a:spcPct val="114000"/>
              </a:lnSpc>
            </a:pPr>
            <a:r>
              <a:rPr lang="nl-NL" dirty="0"/>
              <a:t>m</a:t>
            </a:r>
            <a:r>
              <a:rPr lang="nl-NL" dirty="0" smtClean="0"/>
              <a:t>aatregelen: prijs omhoog, beschikbaarheid omlaag, minder reclame, etiketten op flessen</a:t>
            </a:r>
            <a:endParaRPr lang="nl-NL" dirty="0"/>
          </a:p>
        </p:txBody>
      </p:sp>
      <p:sp>
        <p:nvSpPr>
          <p:cNvPr id="3" name="Titel 2"/>
          <p:cNvSpPr>
            <a:spLocks noGrp="1"/>
          </p:cNvSpPr>
          <p:nvPr>
            <p:ph type="title"/>
          </p:nvPr>
        </p:nvSpPr>
        <p:spPr>
          <a:xfrm>
            <a:off x="476518" y="244698"/>
            <a:ext cx="8474299" cy="1040755"/>
          </a:xfrm>
        </p:spPr>
        <p:txBody>
          <a:bodyPr>
            <a:normAutofit fontScale="90000"/>
          </a:bodyPr>
          <a:lstStyle/>
          <a:p>
            <a:r>
              <a:rPr lang="nl-NL" dirty="0" smtClean="0"/>
              <a:t>Gezondheidsnorm: komt niet overeen met sociale norm </a:t>
            </a:r>
            <a:endParaRPr lang="nl-NL"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1685" y="3978344"/>
            <a:ext cx="5440500" cy="2448226"/>
          </a:xfrm>
          <a:prstGeom prst="rect">
            <a:avLst/>
          </a:prstGeom>
        </p:spPr>
      </p:pic>
    </p:spTree>
    <p:extLst>
      <p:ext uri="{BB962C8B-B14F-4D97-AF65-F5344CB8AC3E}">
        <p14:creationId xmlns:p14="http://schemas.microsoft.com/office/powerpoint/2010/main" val="38979108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buNone/>
            </a:pPr>
            <a:endParaRPr lang="nl-NL" dirty="0"/>
          </a:p>
          <a:p>
            <a:pPr>
              <a:lnSpc>
                <a:spcPct val="114000"/>
              </a:lnSpc>
            </a:pPr>
            <a:r>
              <a:rPr lang="nl-NL" dirty="0" smtClean="0"/>
              <a:t>Het is alleen leuk met alcohol </a:t>
            </a:r>
          </a:p>
          <a:p>
            <a:pPr>
              <a:lnSpc>
                <a:spcPct val="114000"/>
              </a:lnSpc>
            </a:pPr>
            <a:r>
              <a:rPr lang="nl-NL" dirty="0" smtClean="0"/>
              <a:t>Ik ben nu eenmaal een feestbeest </a:t>
            </a:r>
          </a:p>
          <a:p>
            <a:pPr>
              <a:lnSpc>
                <a:spcPct val="114000"/>
              </a:lnSpc>
            </a:pPr>
            <a:r>
              <a:rPr lang="nl-NL" dirty="0" smtClean="0"/>
              <a:t>Ik ben met alcohol een leuker mens</a:t>
            </a:r>
          </a:p>
          <a:p>
            <a:pPr>
              <a:lnSpc>
                <a:spcPct val="114000"/>
              </a:lnSpc>
            </a:pPr>
            <a:r>
              <a:rPr lang="nl-NL" dirty="0" smtClean="0"/>
              <a:t>Alcohol is een oplossing voor stress</a:t>
            </a:r>
          </a:p>
          <a:p>
            <a:pPr>
              <a:lnSpc>
                <a:spcPct val="114000"/>
              </a:lnSpc>
            </a:pPr>
            <a:r>
              <a:rPr lang="nl-NL" dirty="0" smtClean="0"/>
              <a:t>Een glaasje alcohol ontspant</a:t>
            </a:r>
          </a:p>
          <a:p>
            <a:pPr>
              <a:lnSpc>
                <a:spcPct val="114000"/>
              </a:lnSpc>
            </a:pPr>
            <a:r>
              <a:rPr lang="nl-NL" dirty="0" smtClean="0"/>
              <a:t>Dankzij alcohol kan ik goed slapen</a:t>
            </a:r>
          </a:p>
          <a:p>
            <a:pPr>
              <a:lnSpc>
                <a:spcPct val="114000"/>
              </a:lnSpc>
            </a:pPr>
            <a:r>
              <a:rPr lang="nl-NL" dirty="0" smtClean="0"/>
              <a:t>Als ik niet mag drinken mag ik ook niets meer</a:t>
            </a:r>
          </a:p>
          <a:p>
            <a:pPr>
              <a:lnSpc>
                <a:spcPct val="114000"/>
              </a:lnSpc>
            </a:pPr>
            <a:r>
              <a:rPr lang="nl-NL" dirty="0" smtClean="0"/>
              <a:t>Ik ben nog jong dus het kan nog geen kwaad</a:t>
            </a:r>
            <a:endParaRPr lang="nl-NL" dirty="0"/>
          </a:p>
        </p:txBody>
      </p:sp>
      <p:sp>
        <p:nvSpPr>
          <p:cNvPr id="3" name="Titel 2"/>
          <p:cNvSpPr>
            <a:spLocks noGrp="1"/>
          </p:cNvSpPr>
          <p:nvPr>
            <p:ph type="title"/>
          </p:nvPr>
        </p:nvSpPr>
        <p:spPr/>
        <p:txBody>
          <a:bodyPr/>
          <a:lstStyle/>
          <a:p>
            <a:r>
              <a:rPr lang="nl-NL" dirty="0" smtClean="0"/>
              <a:t>Alcohol: feit of fabel?</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9366" y="2102725"/>
            <a:ext cx="3401355" cy="1977645"/>
          </a:xfrm>
          <a:prstGeom prst="rect">
            <a:avLst/>
          </a:prstGeom>
        </p:spPr>
      </p:pic>
    </p:spTree>
    <p:extLst>
      <p:ext uri="{BB962C8B-B14F-4D97-AF65-F5344CB8AC3E}">
        <p14:creationId xmlns:p14="http://schemas.microsoft.com/office/powerpoint/2010/main" val="17947105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smtClean="0"/>
              <a:t>Alcohol en maatschappij: kosten € 2-4 miljard per jaar</a:t>
            </a:r>
            <a:endParaRPr lang="nl-NL" dirty="0"/>
          </a:p>
        </p:txBody>
      </p:sp>
      <p:sp>
        <p:nvSpPr>
          <p:cNvPr id="5" name="Tijdelijke aanduiding voor inhoud 4"/>
          <p:cNvSpPr>
            <a:spLocks noGrp="1"/>
          </p:cNvSpPr>
          <p:nvPr>
            <p:ph idx="1"/>
          </p:nvPr>
        </p:nvSpPr>
        <p:spPr/>
        <p:txBody>
          <a:bodyPr/>
          <a:lstStyle/>
          <a:p>
            <a:pPr>
              <a:lnSpc>
                <a:spcPct val="114000"/>
              </a:lnSpc>
            </a:pPr>
            <a:endParaRPr lang="nl-NL" dirty="0" smtClean="0"/>
          </a:p>
          <a:p>
            <a:pPr>
              <a:lnSpc>
                <a:spcPct val="114000"/>
              </a:lnSpc>
            </a:pPr>
            <a:endParaRPr lang="nl-NL" dirty="0" smtClean="0"/>
          </a:p>
          <a:p>
            <a:pPr>
              <a:lnSpc>
                <a:spcPct val="114000"/>
              </a:lnSpc>
            </a:pPr>
            <a:r>
              <a:rPr lang="nl-NL" dirty="0" smtClean="0"/>
              <a:t>Zorgkosten</a:t>
            </a:r>
          </a:p>
          <a:p>
            <a:pPr>
              <a:lnSpc>
                <a:spcPct val="114000"/>
              </a:lnSpc>
            </a:pPr>
            <a:r>
              <a:rPr lang="nl-NL" dirty="0" smtClean="0"/>
              <a:t>Werkverzuim</a:t>
            </a:r>
          </a:p>
          <a:p>
            <a:pPr>
              <a:lnSpc>
                <a:spcPct val="114000"/>
              </a:lnSpc>
            </a:pPr>
            <a:r>
              <a:rPr lang="nl-NL" dirty="0" smtClean="0"/>
              <a:t>Politie, justitie</a:t>
            </a:r>
          </a:p>
          <a:p>
            <a:pPr>
              <a:lnSpc>
                <a:spcPct val="114000"/>
              </a:lnSpc>
            </a:pPr>
            <a:r>
              <a:rPr lang="nl-NL" dirty="0" smtClean="0"/>
              <a:t>Vandalisme</a:t>
            </a:r>
          </a:p>
          <a:p>
            <a:pPr>
              <a:lnSpc>
                <a:spcPct val="114000"/>
              </a:lnSpc>
            </a:pPr>
            <a:r>
              <a:rPr lang="nl-NL" dirty="0" smtClean="0"/>
              <a:t>(</a:t>
            </a:r>
            <a:r>
              <a:rPr lang="nl-NL" dirty="0" err="1" smtClean="0"/>
              <a:t>Verkeers</a:t>
            </a:r>
            <a:r>
              <a:rPr lang="nl-NL" dirty="0" smtClean="0"/>
              <a:t>)ongevallen</a:t>
            </a:r>
          </a:p>
          <a:p>
            <a:pPr>
              <a:lnSpc>
                <a:spcPct val="114000"/>
              </a:lnSpc>
            </a:pPr>
            <a:r>
              <a:rPr lang="nl-NL" dirty="0" smtClean="0"/>
              <a:t>Vandalisme</a:t>
            </a:r>
          </a:p>
          <a:p>
            <a:pPr>
              <a:lnSpc>
                <a:spcPct val="114000"/>
              </a:lnSpc>
            </a:pPr>
            <a:r>
              <a:rPr lang="nl-NL" dirty="0" smtClean="0"/>
              <a:t>(huiselijk) geweld</a:t>
            </a:r>
            <a:endParaRPr lang="nl-NL" dirty="0"/>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6569" y="2060620"/>
            <a:ext cx="2926632" cy="3499034"/>
          </a:xfrm>
          <a:prstGeom prst="rect">
            <a:avLst/>
          </a:prstGeom>
        </p:spPr>
      </p:pic>
    </p:spTree>
    <p:extLst>
      <p:ext uri="{BB962C8B-B14F-4D97-AF65-F5344CB8AC3E}">
        <p14:creationId xmlns:p14="http://schemas.microsoft.com/office/powerpoint/2010/main" val="598346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buNone/>
            </a:pPr>
            <a:r>
              <a:rPr lang="nl-NL" dirty="0" smtClean="0"/>
              <a:t>Voordelen:</a:t>
            </a:r>
          </a:p>
          <a:p>
            <a:pPr>
              <a:lnSpc>
                <a:spcPct val="114000"/>
              </a:lnSpc>
            </a:pPr>
            <a:r>
              <a:rPr lang="nl-NL" dirty="0" smtClean="0"/>
              <a:t>beter functioneren</a:t>
            </a:r>
          </a:p>
          <a:p>
            <a:pPr>
              <a:lnSpc>
                <a:spcPct val="114000"/>
              </a:lnSpc>
            </a:pPr>
            <a:r>
              <a:rPr lang="nl-NL" dirty="0"/>
              <a:t>b</a:t>
            </a:r>
            <a:r>
              <a:rPr lang="nl-NL" dirty="0" smtClean="0"/>
              <a:t>etere gezondheid: lichamelijk en mentaal</a:t>
            </a:r>
          </a:p>
          <a:p>
            <a:pPr>
              <a:lnSpc>
                <a:spcPct val="114000"/>
              </a:lnSpc>
            </a:pPr>
            <a:r>
              <a:rPr lang="nl-NL" dirty="0"/>
              <a:t>a</a:t>
            </a:r>
            <a:r>
              <a:rPr lang="nl-NL" dirty="0" smtClean="0"/>
              <a:t>nderen niet in gevaar brengen (bv verkeer)</a:t>
            </a:r>
          </a:p>
          <a:p>
            <a:pPr>
              <a:lnSpc>
                <a:spcPct val="114000"/>
              </a:lnSpc>
            </a:pPr>
            <a:r>
              <a:rPr lang="nl-NL" dirty="0"/>
              <a:t>n</a:t>
            </a:r>
            <a:r>
              <a:rPr lang="nl-NL" dirty="0" smtClean="0"/>
              <a:t>iet verslaafd kunnen raken</a:t>
            </a:r>
          </a:p>
          <a:p>
            <a:pPr>
              <a:lnSpc>
                <a:spcPct val="114000"/>
              </a:lnSpc>
            </a:pPr>
            <a:r>
              <a:rPr lang="nl-NL" dirty="0"/>
              <a:t>g</a:t>
            </a:r>
            <a:r>
              <a:rPr lang="nl-NL" dirty="0" smtClean="0"/>
              <a:t>oed voorbeeld zijn voor kinderen</a:t>
            </a:r>
          </a:p>
          <a:p>
            <a:pPr>
              <a:lnSpc>
                <a:spcPct val="114000"/>
              </a:lnSpc>
            </a:pPr>
            <a:endParaRPr lang="nl-NL" dirty="0" smtClean="0"/>
          </a:p>
          <a:p>
            <a:pPr marL="0" indent="0">
              <a:lnSpc>
                <a:spcPct val="114000"/>
              </a:lnSpc>
              <a:buNone/>
            </a:pPr>
            <a:r>
              <a:rPr lang="nl-NL" dirty="0" smtClean="0"/>
              <a:t>Argumenten </a:t>
            </a:r>
            <a:r>
              <a:rPr lang="nl-NL" dirty="0"/>
              <a:t>voor de </a:t>
            </a:r>
            <a:r>
              <a:rPr lang="nl-NL" dirty="0" smtClean="0"/>
              <a:t>jeugd:</a:t>
            </a:r>
            <a:endParaRPr lang="nl-NL" dirty="0"/>
          </a:p>
          <a:p>
            <a:pPr>
              <a:lnSpc>
                <a:spcPct val="114000"/>
              </a:lnSpc>
            </a:pPr>
            <a:r>
              <a:rPr lang="nl-NL" dirty="0" smtClean="0"/>
              <a:t>mooiere tanden</a:t>
            </a:r>
          </a:p>
          <a:p>
            <a:pPr>
              <a:lnSpc>
                <a:spcPct val="114000"/>
              </a:lnSpc>
            </a:pPr>
            <a:r>
              <a:rPr lang="nl-NL" dirty="0" smtClean="0"/>
              <a:t>betere huid </a:t>
            </a:r>
          </a:p>
          <a:p>
            <a:pPr>
              <a:lnSpc>
                <a:spcPct val="114000"/>
              </a:lnSpc>
            </a:pPr>
            <a:r>
              <a:rPr lang="nl-NL" dirty="0" smtClean="0"/>
              <a:t>betere conditie met sporten</a:t>
            </a:r>
          </a:p>
          <a:p>
            <a:endParaRPr lang="nl-NL" dirty="0"/>
          </a:p>
        </p:txBody>
      </p:sp>
      <p:sp>
        <p:nvSpPr>
          <p:cNvPr id="3" name="Titel 2"/>
          <p:cNvSpPr>
            <a:spLocks noGrp="1"/>
          </p:cNvSpPr>
          <p:nvPr>
            <p:ph type="title"/>
          </p:nvPr>
        </p:nvSpPr>
        <p:spPr/>
        <p:txBody>
          <a:bodyPr/>
          <a:lstStyle/>
          <a:p>
            <a:r>
              <a:rPr lang="nl-NL" dirty="0" smtClean="0"/>
              <a:t>Wat levert alcoholvrij leven op?</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1038" y="2083944"/>
            <a:ext cx="3689684" cy="3505200"/>
          </a:xfrm>
          <a:prstGeom prst="rect">
            <a:avLst/>
          </a:prstGeom>
        </p:spPr>
      </p:pic>
    </p:spTree>
    <p:extLst>
      <p:ext uri="{BB962C8B-B14F-4D97-AF65-F5344CB8AC3E}">
        <p14:creationId xmlns:p14="http://schemas.microsoft.com/office/powerpoint/2010/main" val="18491498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marL="0" indent="0">
              <a:lnSpc>
                <a:spcPct val="114000"/>
              </a:lnSpc>
              <a:buNone/>
            </a:pPr>
            <a:r>
              <a:rPr lang="nl-NL" dirty="0" smtClean="0"/>
              <a:t>Waarom meedoen:</a:t>
            </a:r>
          </a:p>
          <a:p>
            <a:pPr>
              <a:lnSpc>
                <a:spcPct val="114000"/>
              </a:lnSpc>
            </a:pPr>
            <a:r>
              <a:rPr lang="nl-NL" dirty="0" smtClean="0"/>
              <a:t>gewoontegedrag doorbreken</a:t>
            </a:r>
          </a:p>
          <a:p>
            <a:pPr>
              <a:lnSpc>
                <a:spcPct val="114000"/>
              </a:lnSpc>
            </a:pPr>
            <a:r>
              <a:rPr lang="nl-NL" dirty="0" smtClean="0"/>
              <a:t>ontdekken hoe het voelt</a:t>
            </a:r>
          </a:p>
          <a:p>
            <a:pPr marL="0" indent="0">
              <a:lnSpc>
                <a:spcPct val="114000"/>
              </a:lnSpc>
              <a:buNone/>
            </a:pPr>
            <a:endParaRPr lang="nl-NL" dirty="0" smtClean="0"/>
          </a:p>
          <a:p>
            <a:pPr marL="0" indent="0">
              <a:lnSpc>
                <a:spcPct val="114000"/>
              </a:lnSpc>
              <a:buNone/>
            </a:pPr>
            <a:r>
              <a:rPr lang="nl-NL" dirty="0" smtClean="0"/>
              <a:t>Na 1 maand geen alcohol:</a:t>
            </a:r>
          </a:p>
          <a:p>
            <a:pPr>
              <a:lnSpc>
                <a:spcPct val="114000"/>
              </a:lnSpc>
            </a:pPr>
            <a:r>
              <a:rPr lang="nl-NL" dirty="0" smtClean="0"/>
              <a:t>minder </a:t>
            </a:r>
            <a:r>
              <a:rPr lang="nl-NL" dirty="0"/>
              <a:t>ontsteking </a:t>
            </a:r>
            <a:r>
              <a:rPr lang="nl-NL" dirty="0" smtClean="0"/>
              <a:t>lever</a:t>
            </a:r>
            <a:endParaRPr lang="nl-NL" dirty="0"/>
          </a:p>
          <a:p>
            <a:pPr>
              <a:lnSpc>
                <a:spcPct val="114000"/>
              </a:lnSpc>
            </a:pPr>
            <a:r>
              <a:rPr lang="nl-NL" dirty="0" smtClean="0"/>
              <a:t>fitter, alerter</a:t>
            </a:r>
          </a:p>
          <a:p>
            <a:pPr>
              <a:lnSpc>
                <a:spcPct val="114000"/>
              </a:lnSpc>
            </a:pPr>
            <a:r>
              <a:rPr lang="nl-NL" dirty="0" smtClean="0"/>
              <a:t>beter slapen</a:t>
            </a:r>
          </a:p>
          <a:p>
            <a:pPr>
              <a:lnSpc>
                <a:spcPct val="114000"/>
              </a:lnSpc>
            </a:pPr>
            <a:r>
              <a:rPr lang="nl-NL" dirty="0"/>
              <a:t>c</a:t>
            </a:r>
            <a:r>
              <a:rPr lang="nl-NL" dirty="0" smtClean="0"/>
              <a:t>holesterol omlaag</a:t>
            </a:r>
          </a:p>
          <a:p>
            <a:pPr>
              <a:lnSpc>
                <a:spcPct val="114000"/>
              </a:lnSpc>
            </a:pPr>
            <a:r>
              <a:rPr lang="nl-NL" dirty="0" smtClean="0"/>
              <a:t>lager gewicht en kleinere buikomvang</a:t>
            </a:r>
          </a:p>
          <a:p>
            <a:pPr>
              <a:lnSpc>
                <a:spcPct val="114000"/>
              </a:lnSpc>
            </a:pPr>
            <a:endParaRPr lang="nl-NL" dirty="0" smtClean="0"/>
          </a:p>
        </p:txBody>
      </p:sp>
      <p:sp>
        <p:nvSpPr>
          <p:cNvPr id="3" name="Titel 2"/>
          <p:cNvSpPr>
            <a:spLocks noGrp="1"/>
          </p:cNvSpPr>
          <p:nvPr>
            <p:ph type="title"/>
          </p:nvPr>
        </p:nvSpPr>
        <p:spPr>
          <a:xfrm>
            <a:off x="900000" y="656217"/>
            <a:ext cx="9692050" cy="900000"/>
          </a:xfrm>
        </p:spPr>
        <p:txBody>
          <a:bodyPr>
            <a:normAutofit fontScale="90000"/>
          </a:bodyPr>
          <a:lstStyle/>
          <a:p>
            <a:r>
              <a:rPr lang="nl-NL" dirty="0"/>
              <a:t>I</a:t>
            </a:r>
            <a:r>
              <a:rPr lang="nl-NL" dirty="0" smtClean="0"/>
              <a:t>kpas.nl - 1 maand geen alcohol</a:t>
            </a:r>
            <a:br>
              <a:rPr lang="nl-NL" dirty="0" smtClean="0"/>
            </a:b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3151" y="1556217"/>
            <a:ext cx="2588850" cy="4250028"/>
          </a:xfrm>
          <a:prstGeom prst="rect">
            <a:avLst/>
          </a:prstGeom>
        </p:spPr>
      </p:pic>
    </p:spTree>
    <p:extLst>
      <p:ext uri="{BB962C8B-B14F-4D97-AF65-F5344CB8AC3E}">
        <p14:creationId xmlns:p14="http://schemas.microsoft.com/office/powerpoint/2010/main" val="40313651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1170456" y="1440000"/>
            <a:ext cx="9648000" cy="5076688"/>
          </a:xfrm>
        </p:spPr>
        <p:txBody>
          <a:bodyPr>
            <a:normAutofit fontScale="85000" lnSpcReduction="10000"/>
          </a:bodyPr>
          <a:lstStyle/>
          <a:p>
            <a:pPr marL="0" indent="0">
              <a:lnSpc>
                <a:spcPct val="114000"/>
              </a:lnSpc>
              <a:buNone/>
            </a:pPr>
            <a:endParaRPr lang="nl-NL" dirty="0" smtClean="0"/>
          </a:p>
          <a:p>
            <a:pPr marL="0" indent="0">
              <a:lnSpc>
                <a:spcPct val="114000"/>
              </a:lnSpc>
              <a:buNone/>
            </a:pPr>
            <a:endParaRPr lang="nl-NL" dirty="0" smtClean="0"/>
          </a:p>
          <a:p>
            <a:pPr marL="0" indent="0">
              <a:lnSpc>
                <a:spcPct val="114000"/>
              </a:lnSpc>
              <a:buNone/>
            </a:pPr>
            <a:endParaRPr lang="nl-NL" dirty="0" smtClean="0"/>
          </a:p>
          <a:p>
            <a:pPr>
              <a:lnSpc>
                <a:spcPct val="114000"/>
              </a:lnSpc>
            </a:pPr>
            <a:endParaRPr lang="nl-NL" dirty="0" smtClean="0"/>
          </a:p>
          <a:p>
            <a:pPr marL="0" indent="0">
              <a:lnSpc>
                <a:spcPct val="114000"/>
              </a:lnSpc>
              <a:buNone/>
            </a:pPr>
            <a:endParaRPr lang="nl-NL" dirty="0" smtClean="0"/>
          </a:p>
          <a:p>
            <a:pPr marL="0" indent="0">
              <a:lnSpc>
                <a:spcPct val="114000"/>
              </a:lnSpc>
              <a:buNone/>
            </a:pPr>
            <a:endParaRPr lang="nl-NL" dirty="0" smtClean="0"/>
          </a:p>
          <a:p>
            <a:pPr marL="0" indent="0">
              <a:lnSpc>
                <a:spcPct val="114000"/>
              </a:lnSpc>
              <a:buNone/>
            </a:pPr>
            <a:endParaRPr lang="nl-NL" dirty="0" smtClean="0"/>
          </a:p>
          <a:p>
            <a:pPr marL="0" indent="0">
              <a:lnSpc>
                <a:spcPct val="114000"/>
              </a:lnSpc>
              <a:buNone/>
            </a:pPr>
            <a:endParaRPr lang="nl-NL" dirty="0"/>
          </a:p>
          <a:p>
            <a:pPr marL="0" indent="0">
              <a:lnSpc>
                <a:spcPct val="114000"/>
              </a:lnSpc>
              <a:buNone/>
            </a:pPr>
            <a:endParaRPr lang="nl-NL" dirty="0" smtClean="0"/>
          </a:p>
          <a:p>
            <a:pPr marL="0" indent="0">
              <a:lnSpc>
                <a:spcPct val="114000"/>
              </a:lnSpc>
              <a:buNone/>
            </a:pPr>
            <a:endParaRPr lang="nl-NL" dirty="0" smtClean="0"/>
          </a:p>
          <a:p>
            <a:pPr marL="0" indent="0">
              <a:lnSpc>
                <a:spcPct val="114000"/>
              </a:lnSpc>
              <a:buNone/>
            </a:pPr>
            <a:endParaRPr lang="nl-NL" dirty="0"/>
          </a:p>
          <a:p>
            <a:pPr marL="0" indent="0">
              <a:lnSpc>
                <a:spcPct val="114000"/>
              </a:lnSpc>
              <a:buNone/>
            </a:pPr>
            <a:r>
              <a:rPr lang="nl-NL" dirty="0" smtClean="0"/>
              <a:t>Meer info</a:t>
            </a:r>
            <a:r>
              <a:rPr lang="nl-NL" dirty="0"/>
              <a:t> </a:t>
            </a:r>
            <a:r>
              <a:rPr lang="nl-NL" dirty="0" smtClean="0"/>
              <a:t>voor patiënten:</a:t>
            </a:r>
          </a:p>
          <a:p>
            <a:pPr>
              <a:lnSpc>
                <a:spcPct val="114000"/>
              </a:lnSpc>
            </a:pPr>
            <a:r>
              <a:rPr lang="nl-NL" dirty="0" smtClean="0"/>
              <a:t>allesoverdrinken.nl</a:t>
            </a:r>
            <a:endParaRPr lang="nl-NL" dirty="0"/>
          </a:p>
          <a:p>
            <a:pPr>
              <a:lnSpc>
                <a:spcPct val="114000"/>
              </a:lnSpc>
            </a:pPr>
            <a:r>
              <a:rPr lang="nl-NL" dirty="0" smtClean="0">
                <a:hlinkClick r:id="rId2"/>
              </a:rPr>
              <a:t>www.alcoholinfo.nl</a:t>
            </a:r>
            <a:endParaRPr lang="nl-NL" dirty="0" smtClean="0"/>
          </a:p>
        </p:txBody>
      </p:sp>
      <p:sp>
        <p:nvSpPr>
          <p:cNvPr id="3" name="Titel 2"/>
          <p:cNvSpPr>
            <a:spLocks noGrp="1"/>
          </p:cNvSpPr>
          <p:nvPr>
            <p:ph type="title"/>
          </p:nvPr>
        </p:nvSpPr>
        <p:spPr/>
        <p:txBody>
          <a:bodyPr/>
          <a:lstStyle/>
          <a:p>
            <a:r>
              <a:rPr lang="nl-NL" dirty="0" smtClean="0"/>
              <a:t>Wat is de boodschap?</a:t>
            </a:r>
            <a:endParaRPr lang="nl-NL" dirty="0"/>
          </a:p>
        </p:txBody>
      </p:sp>
      <p:sp>
        <p:nvSpPr>
          <p:cNvPr id="6" name="Afgeronde rechthoek 5"/>
          <p:cNvSpPr/>
          <p:nvPr/>
        </p:nvSpPr>
        <p:spPr>
          <a:xfrm>
            <a:off x="2839030" y="1440000"/>
            <a:ext cx="5293217" cy="97877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t>Ieder glas alcohol is er 1 </a:t>
            </a:r>
            <a:r>
              <a:rPr lang="nl-NL" sz="2400" dirty="0" smtClean="0"/>
              <a:t>teveel</a:t>
            </a:r>
            <a:endParaRPr lang="nl-NL" sz="2400" dirty="0"/>
          </a:p>
        </p:txBody>
      </p:sp>
      <p:sp>
        <p:nvSpPr>
          <p:cNvPr id="7" name="Afgeronde rechthoek 6"/>
          <p:cNvSpPr/>
          <p:nvPr/>
        </p:nvSpPr>
        <p:spPr>
          <a:xfrm>
            <a:off x="2509859" y="2674888"/>
            <a:ext cx="5951561" cy="187818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nl-NL" sz="2400" dirty="0"/>
              <a:t>Wil je </a:t>
            </a:r>
            <a:r>
              <a:rPr lang="nl-NL" sz="2400" dirty="0" smtClean="0"/>
              <a:t>minderen of stoppen?</a:t>
            </a:r>
          </a:p>
          <a:p>
            <a:pPr lvl="1"/>
            <a:r>
              <a:rPr lang="nl-NL" sz="2400" dirty="0" smtClean="0"/>
              <a:t>Spreek </a:t>
            </a:r>
            <a:r>
              <a:rPr lang="nl-NL" sz="2400" dirty="0"/>
              <a:t>af</a:t>
            </a:r>
            <a:r>
              <a:rPr lang="nl-NL" sz="2400" dirty="0" smtClean="0"/>
              <a:t>: ik </a:t>
            </a:r>
            <a:r>
              <a:rPr lang="nl-NL" sz="2400" dirty="0"/>
              <a:t>drink </a:t>
            </a:r>
            <a:endParaRPr lang="nl-NL" sz="2400" dirty="0" smtClean="0"/>
          </a:p>
          <a:p>
            <a:pPr marL="800100" lvl="1" indent="-342900">
              <a:buFont typeface="Arial" panose="020B0604020202020204" pitchFamily="34" charset="0"/>
              <a:buChar char="•"/>
            </a:pPr>
            <a:r>
              <a:rPr lang="nl-NL" sz="2400" dirty="0" smtClean="0"/>
              <a:t>max … </a:t>
            </a:r>
            <a:r>
              <a:rPr lang="nl-NL" sz="2400" dirty="0"/>
              <a:t>glazen per </a:t>
            </a:r>
            <a:r>
              <a:rPr lang="nl-NL" sz="2400" dirty="0" smtClean="0"/>
              <a:t>gelegenheid</a:t>
            </a:r>
          </a:p>
          <a:p>
            <a:pPr marL="800100" lvl="1" indent="-342900">
              <a:buFont typeface="Arial" panose="020B0604020202020204" pitchFamily="34" charset="0"/>
              <a:buChar char="•"/>
            </a:pPr>
            <a:r>
              <a:rPr lang="nl-NL" sz="2400" dirty="0" smtClean="0"/>
              <a:t>max </a:t>
            </a:r>
            <a:r>
              <a:rPr lang="nl-NL" sz="2400" dirty="0"/>
              <a:t>… glazen </a:t>
            </a:r>
            <a:r>
              <a:rPr lang="nl-NL" sz="2400" dirty="0" smtClean="0"/>
              <a:t>per </a:t>
            </a:r>
            <a:r>
              <a:rPr lang="nl-NL" sz="2400" dirty="0"/>
              <a:t>week. </a:t>
            </a:r>
          </a:p>
          <a:p>
            <a:pPr lvl="1"/>
            <a:r>
              <a:rPr lang="nl-NL" sz="2400" dirty="0" smtClean="0"/>
              <a:t>Neem alcoholvrije periodes</a:t>
            </a:r>
            <a:endParaRPr lang="nl-NL" sz="2400" dirty="0"/>
          </a:p>
        </p:txBody>
      </p:sp>
    </p:spTree>
    <p:extLst>
      <p:ext uri="{BB962C8B-B14F-4D97-AF65-F5344CB8AC3E}">
        <p14:creationId xmlns:p14="http://schemas.microsoft.com/office/powerpoint/2010/main" val="40130314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smtClean="0"/>
              <a:t>Wat kan je doen als zorgverlener?</a:t>
            </a:r>
            <a:endParaRPr lang="nl-NL" dirty="0"/>
          </a:p>
        </p:txBody>
      </p:sp>
      <p:sp>
        <p:nvSpPr>
          <p:cNvPr id="5" name="Tijdelijke aanduiding voor inhoud 4"/>
          <p:cNvSpPr>
            <a:spLocks noGrp="1"/>
          </p:cNvSpPr>
          <p:nvPr>
            <p:ph idx="1"/>
          </p:nvPr>
        </p:nvSpPr>
        <p:spPr/>
        <p:txBody>
          <a:bodyPr/>
          <a:lstStyle/>
          <a:p>
            <a:r>
              <a:rPr lang="nl-NL" dirty="0" smtClean="0"/>
              <a:t>Herkenalcoholproblematiek.nl:</a:t>
            </a:r>
          </a:p>
          <a:p>
            <a:r>
              <a:rPr lang="nl-NL" dirty="0" smtClean="0"/>
              <a:t>Veel klachten hebben relatie met alcohol zoals maag- darmklachten, hoge RR,</a:t>
            </a:r>
          </a:p>
          <a:p>
            <a:pPr marL="0" indent="0">
              <a:buNone/>
            </a:pPr>
            <a:r>
              <a:rPr lang="nl-NL" dirty="0" smtClean="0"/>
              <a:t>	overgewicht, mentale en sociale problemen</a:t>
            </a:r>
          </a:p>
          <a:p>
            <a:r>
              <a:rPr lang="nl-NL" dirty="0" smtClean="0"/>
              <a:t>Vraag naar alcohol gebruik en indien ja vraag toestemming om screeningsvragen</a:t>
            </a:r>
          </a:p>
          <a:p>
            <a:pPr marL="0" indent="0">
              <a:buNone/>
            </a:pPr>
            <a:r>
              <a:rPr lang="nl-NL" dirty="0"/>
              <a:t>	</a:t>
            </a:r>
            <a:r>
              <a:rPr lang="nl-NL" dirty="0" smtClean="0"/>
              <a:t>te stellen: </a:t>
            </a:r>
            <a:r>
              <a:rPr lang="nl-NL" dirty="0" smtClean="0"/>
              <a:t>Audit/Audit-C (korte versie), </a:t>
            </a:r>
            <a:r>
              <a:rPr lang="nl-NL" dirty="0" err="1" smtClean="0"/>
              <a:t>afh</a:t>
            </a:r>
            <a:r>
              <a:rPr lang="nl-NL" dirty="0" smtClean="0"/>
              <a:t> hiervan </a:t>
            </a:r>
            <a:r>
              <a:rPr lang="nl-NL" dirty="0" smtClean="0"/>
              <a:t>beleid</a:t>
            </a:r>
          </a:p>
          <a:p>
            <a:r>
              <a:rPr lang="nl-NL" dirty="0" err="1" smtClean="0"/>
              <a:t>Very</a:t>
            </a:r>
            <a:r>
              <a:rPr lang="nl-NL" dirty="0" smtClean="0"/>
              <a:t> Brief </a:t>
            </a:r>
            <a:r>
              <a:rPr lang="nl-NL" dirty="0" err="1" smtClean="0"/>
              <a:t>Advice</a:t>
            </a:r>
            <a:r>
              <a:rPr lang="nl-NL" dirty="0" smtClean="0"/>
              <a:t> (VBA) – rookt/drinkt u – begeleiding – verwijzen (1 minuut)</a:t>
            </a:r>
            <a:endParaRPr lang="nl-NL" dirty="0" smtClean="0"/>
          </a:p>
          <a:p>
            <a:r>
              <a:rPr lang="nl-NL" dirty="0"/>
              <a:t>P</a:t>
            </a:r>
            <a:r>
              <a:rPr lang="nl-NL" dirty="0" smtClean="0"/>
              <a:t>reventiegv@jellinek.nl</a:t>
            </a:r>
            <a:r>
              <a:rPr lang="nl-NL" dirty="0"/>
              <a:t> </a:t>
            </a:r>
          </a:p>
          <a:p>
            <a:pPr marL="0" indent="0">
              <a:buNone/>
            </a:pPr>
            <a:endParaRPr lang="nl-NL" dirty="0" smtClean="0"/>
          </a:p>
          <a:p>
            <a:pPr marL="0" indent="0">
              <a:buNone/>
            </a:pPr>
            <a:endParaRPr lang="nl-NL" dirty="0" smtClean="0"/>
          </a:p>
          <a:p>
            <a:endParaRPr lang="nl-NL" dirty="0" smtClean="0"/>
          </a:p>
          <a:p>
            <a:endParaRPr lang="nl-NL" dirty="0" smtClean="0"/>
          </a:p>
        </p:txBody>
      </p:sp>
      <p:sp>
        <p:nvSpPr>
          <p:cNvPr id="2" name="AutoShape 2" descr="https://euc-powerpoint.officeapps.live.com/pods/GetClipboardImage.ashx?Id=39a18598-26ca-4e4b-b9bc-6f9068e6e746&amp;DC=GEU2&amp;pkey=2efd1f7f-6eda-4890-8d60-bbeff9340ade&amp;wdwaccluster=GEU2"/>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4" name="AutoShape 4" descr="https://euc-powerpoint.officeapps.live.com/pods/GetClipboardImage.ashx?Id=39a18598-26ca-4e4b-b9bc-6f9068e6e746&amp;DC=GEU2&amp;pkey=2efd1f7f-6eda-4890-8d60-bbeff9340ade&amp;wdwaccluster=GEU2"/>
          <p:cNvSpPr>
            <a:spLocks noChangeAspect="1" noChangeArrowheads="1"/>
          </p:cNvSpPr>
          <p:nvPr/>
        </p:nvSpPr>
        <p:spPr bwMode="auto">
          <a:xfrm>
            <a:off x="3714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6" name="AutoShape 6" descr="https://euc-powerpoint.officeapps.live.com/pods/GetClipboardImage.ashx?Id=8feb3683-b84c-49c0-a818-015c3224700f&amp;DC=GEU2&amp;pkey=cb822f57-5f68-4099-bac9-0623d0891266&amp;wdwaccluster=GEU2"/>
          <p:cNvSpPr>
            <a:spLocks noChangeAspect="1" noChangeArrowheads="1"/>
          </p:cNvSpPr>
          <p:nvPr/>
        </p:nvSpPr>
        <p:spPr bwMode="auto">
          <a:xfrm>
            <a:off x="5238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9509361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677334" y="1687132"/>
            <a:ext cx="8951020" cy="4456068"/>
          </a:xfrm>
        </p:spPr>
        <p:txBody>
          <a:bodyPr/>
          <a:lstStyle/>
          <a:p>
            <a:r>
              <a:rPr lang="nl-NL" dirty="0" smtClean="0"/>
              <a:t>Herkenalcoholproblematiek.nl&gt; zakkaart gezondheidsrisico’s </a:t>
            </a:r>
            <a:endParaRPr lang="nl-NL" dirty="0"/>
          </a:p>
        </p:txBody>
      </p:sp>
      <p:sp>
        <p:nvSpPr>
          <p:cNvPr id="3" name="Titel 2"/>
          <p:cNvSpPr>
            <a:spLocks noGrp="1"/>
          </p:cNvSpPr>
          <p:nvPr>
            <p:ph type="title"/>
          </p:nvPr>
        </p:nvSpPr>
        <p:spPr/>
        <p:txBody>
          <a:bodyPr>
            <a:normAutofit/>
          </a:bodyPr>
          <a:lstStyle/>
          <a:p>
            <a:r>
              <a:rPr lang="nl-NL" dirty="0" smtClean="0"/>
              <a:t>Wat kan je doen als zorgverlener?</a:t>
            </a:r>
            <a:endParaRPr lang="nl-NL" dirty="0"/>
          </a:p>
        </p:txBody>
      </p:sp>
      <p:pic>
        <p:nvPicPr>
          <p:cNvPr id="4"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9882" y="2227535"/>
            <a:ext cx="3188074" cy="4424661"/>
          </a:xfrm>
          <a:prstGeom prst="rect">
            <a:avLst/>
          </a:prstGeom>
        </p:spPr>
      </p:pic>
    </p:spTree>
    <p:extLst>
      <p:ext uri="{BB962C8B-B14F-4D97-AF65-F5344CB8AC3E}">
        <p14:creationId xmlns:p14="http://schemas.microsoft.com/office/powerpoint/2010/main" val="3175489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 xmlns:a16="http://schemas.microsoft.com/office/drawing/2014/main" id="{39B4E2D2-5798-F543-8EBE-E114C18C525D}"/>
              </a:ext>
            </a:extLst>
          </p:cNvPr>
          <p:cNvSpPr/>
          <p:nvPr/>
        </p:nvSpPr>
        <p:spPr>
          <a:xfrm>
            <a:off x="0" y="5763"/>
            <a:ext cx="12192000" cy="14926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 xmlns:a16="http://schemas.microsoft.com/office/drawing/2014/main" id="{67D1F138-0C36-4A44-8CD7-4658AE56B8C8}"/>
              </a:ext>
            </a:extLst>
          </p:cNvPr>
          <p:cNvSpPr/>
          <p:nvPr/>
        </p:nvSpPr>
        <p:spPr>
          <a:xfrm>
            <a:off x="-129" y="1544330"/>
            <a:ext cx="12208702" cy="5313670"/>
          </a:xfrm>
          <a:prstGeom prst="rect">
            <a:avLst/>
          </a:prstGeom>
          <a:solidFill>
            <a:srgbClr val="E0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 xmlns:a16="http://schemas.microsoft.com/office/drawing/2014/main" id="{02FF7B63-68EB-E848-9C3D-586A061A13C2}"/>
              </a:ext>
            </a:extLst>
          </p:cNvPr>
          <p:cNvSpPr/>
          <p:nvPr/>
        </p:nvSpPr>
        <p:spPr>
          <a:xfrm>
            <a:off x="827958" y="370435"/>
            <a:ext cx="403412" cy="403412"/>
          </a:xfrm>
          <a:prstGeom prst="rect">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ekstvak 1">
            <a:extLst>
              <a:ext uri="{FF2B5EF4-FFF2-40B4-BE49-F238E27FC236}">
                <a16:creationId xmlns="" xmlns:a16="http://schemas.microsoft.com/office/drawing/2014/main" id="{E9151DE5-E9EA-B046-827E-FEDDAAC8D0DC}"/>
              </a:ext>
            </a:extLst>
          </p:cNvPr>
          <p:cNvSpPr txBox="1"/>
          <p:nvPr/>
        </p:nvSpPr>
        <p:spPr>
          <a:xfrm>
            <a:off x="1317174" y="370435"/>
            <a:ext cx="4778825" cy="461665"/>
          </a:xfrm>
          <a:prstGeom prst="rect">
            <a:avLst/>
          </a:prstGeom>
          <a:noFill/>
        </p:spPr>
        <p:txBody>
          <a:bodyPr wrap="square" rtlCol="0">
            <a:spAutoFit/>
          </a:bodyPr>
          <a:lstStyle/>
          <a:p>
            <a:r>
              <a:rPr lang="en-US" sz="2400">
                <a:solidFill>
                  <a:schemeClr val="bg1"/>
                </a:solidFill>
                <a:latin typeface="Fedra Sans Std Demi" panose="020B0503040000020004"/>
                <a:ea typeface="Fedra Sans Std Demi" panose="020B0503040000020004" pitchFamily="34" charset="77"/>
              </a:rPr>
              <a:t>E</a:t>
            </a:r>
            <a:r>
              <a:rPr lang="nl-NL" sz="2400">
                <a:solidFill>
                  <a:schemeClr val="bg1"/>
                </a:solidFill>
                <a:latin typeface="Fedra Sans Std Demi" panose="020B0503040000020004"/>
                <a:ea typeface="Fedra Sans Std Demi" panose="020B0503040000020004" pitchFamily="34" charset="77"/>
              </a:rPr>
              <a:t>ven voorstellen</a:t>
            </a:r>
          </a:p>
        </p:txBody>
      </p:sp>
      <p:pic>
        <p:nvPicPr>
          <p:cNvPr id="9" name="Afbeelding 8">
            <a:extLst>
              <a:ext uri="{FF2B5EF4-FFF2-40B4-BE49-F238E27FC236}">
                <a16:creationId xmlns="" xmlns:a16="http://schemas.microsoft.com/office/drawing/2014/main" id="{03F7D2A7-B2F3-544D-8C01-7BE907E1AA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596" y="480950"/>
            <a:ext cx="248047" cy="193240"/>
          </a:xfrm>
          <a:prstGeom prst="rect">
            <a:avLst/>
          </a:prstGeom>
        </p:spPr>
      </p:pic>
      <p:pic>
        <p:nvPicPr>
          <p:cNvPr id="10" name="Afbeelding 9">
            <a:extLst>
              <a:ext uri="{FF2B5EF4-FFF2-40B4-BE49-F238E27FC236}">
                <a16:creationId xmlns="" xmlns:a16="http://schemas.microsoft.com/office/drawing/2014/main" id="{E60EFE66-5CC0-4CF0-AE8B-D1368FFA1591}"/>
              </a:ext>
            </a:extLst>
          </p:cNvPr>
          <p:cNvPicPr>
            <a:picLocks noChangeAspect="1"/>
          </p:cNvPicPr>
          <p:nvPr/>
        </p:nvPicPr>
        <p:blipFill>
          <a:blip r:embed="rId4"/>
          <a:stretch>
            <a:fillRect/>
          </a:stretch>
        </p:blipFill>
        <p:spPr>
          <a:xfrm>
            <a:off x="10488822" y="35123"/>
            <a:ext cx="1591163" cy="1074035"/>
          </a:xfrm>
          <a:prstGeom prst="rect">
            <a:avLst/>
          </a:prstGeom>
        </p:spPr>
      </p:pic>
      <p:sp>
        <p:nvSpPr>
          <p:cNvPr id="8" name="Tekstvak 7">
            <a:extLst>
              <a:ext uri="{FF2B5EF4-FFF2-40B4-BE49-F238E27FC236}">
                <a16:creationId xmlns="" xmlns:a16="http://schemas.microsoft.com/office/drawing/2014/main" id="{A8FED96F-6534-4C35-492D-EC18E90E81AB}"/>
              </a:ext>
            </a:extLst>
          </p:cNvPr>
          <p:cNvSpPr txBox="1"/>
          <p:nvPr/>
        </p:nvSpPr>
        <p:spPr>
          <a:xfrm>
            <a:off x="347746" y="1826289"/>
            <a:ext cx="5196711" cy="3276282"/>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latin typeface="Fedra Sans Std Demi" panose="020B0503040000020004" pitchFamily="34" charset="77"/>
              </a:rPr>
              <a:t>Contactgegevens</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Dagmar Lips</a:t>
            </a:r>
          </a:p>
          <a:p>
            <a:pPr marL="342900" indent="-342900">
              <a:lnSpc>
                <a:spcPct val="150000"/>
              </a:lnSpc>
              <a:buFont typeface="Arial" panose="020B0604020202020204" pitchFamily="34" charset="0"/>
              <a:buChar char="•"/>
            </a:pPr>
            <a:r>
              <a:rPr lang="nl-NL" sz="2000" i="1" dirty="0">
                <a:solidFill>
                  <a:srgbClr val="494948"/>
                </a:solidFill>
                <a:latin typeface="Fedra Sans Std Demi" panose="020B0503040000020004" pitchFamily="34" charset="77"/>
              </a:rPr>
              <a:t>Senior Preventiedeskundige Volwassenen</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Dagmar.lips@jellinek.nl</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06- 5245 1193</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hlinkClick r:id="rId5"/>
              </a:rPr>
              <a:t>www.linkedin.com/in/dagmar-lips</a:t>
            </a:r>
            <a:endParaRPr lang="nl-NL" sz="2000" dirty="0">
              <a:solidFill>
                <a:srgbClr val="494948"/>
              </a:solidFill>
              <a:latin typeface="Fedra Sans Std Demi" panose="020B0503040000020004" pitchFamily="34" charset="77"/>
            </a:endParaRP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preventiegv@jellinek.nl</a:t>
            </a:r>
          </a:p>
        </p:txBody>
      </p:sp>
      <p:sp>
        <p:nvSpPr>
          <p:cNvPr id="12" name="AutoShape 2">
            <a:extLst>
              <a:ext uri="{FF2B5EF4-FFF2-40B4-BE49-F238E27FC236}">
                <a16:creationId xmlns="" xmlns:a16="http://schemas.microsoft.com/office/drawing/2014/main" id="{3557D2C3-5334-FD93-B0F9-8017243480E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6" name="Afbeelding 15" descr="Afbeelding met tekst, schermopname, ontwerp&#10;&#10;Automatisch gegenereerde beschrijving">
            <a:extLst>
              <a:ext uri="{FF2B5EF4-FFF2-40B4-BE49-F238E27FC236}">
                <a16:creationId xmlns="" xmlns:a16="http://schemas.microsoft.com/office/drawing/2014/main" id="{3A90DBD9-8A74-4E34-79F0-ECC07A27C94C}"/>
              </a:ext>
            </a:extLst>
          </p:cNvPr>
          <p:cNvPicPr>
            <a:picLocks noChangeAspect="1"/>
          </p:cNvPicPr>
          <p:nvPr/>
        </p:nvPicPr>
        <p:blipFill rotWithShape="1">
          <a:blip r:embed="rId6"/>
          <a:srcRect l="23831" t="38006" r="23730" b="38544"/>
          <a:stretch/>
        </p:blipFill>
        <p:spPr>
          <a:xfrm>
            <a:off x="7852228" y="1790859"/>
            <a:ext cx="3294743" cy="3276282"/>
          </a:xfrm>
          <a:prstGeom prst="rect">
            <a:avLst/>
          </a:prstGeom>
        </p:spPr>
      </p:pic>
    </p:spTree>
    <p:extLst>
      <p:ext uri="{BB962C8B-B14F-4D97-AF65-F5344CB8AC3E}">
        <p14:creationId xmlns:p14="http://schemas.microsoft.com/office/powerpoint/2010/main" val="1516995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hoek 16">
            <a:extLst>
              <a:ext uri="{FF2B5EF4-FFF2-40B4-BE49-F238E27FC236}">
                <a16:creationId xmlns="" xmlns:a16="http://schemas.microsoft.com/office/drawing/2014/main" id="{E102D922-326C-C443-8409-42F36C88D4DD}"/>
              </a:ext>
            </a:extLst>
          </p:cNvPr>
          <p:cNvSpPr/>
          <p:nvPr/>
        </p:nvSpPr>
        <p:spPr>
          <a:xfrm>
            <a:off x="0" y="1534963"/>
            <a:ext cx="4072129" cy="5359613"/>
          </a:xfrm>
          <a:prstGeom prst="rect">
            <a:avLst/>
          </a:prstGeom>
          <a:solidFill>
            <a:srgbClr val="E5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a:t>   </a:t>
            </a:r>
          </a:p>
        </p:txBody>
      </p:sp>
      <p:sp>
        <p:nvSpPr>
          <p:cNvPr id="4" name="Rechthoek 3">
            <a:extLst>
              <a:ext uri="{FF2B5EF4-FFF2-40B4-BE49-F238E27FC236}">
                <a16:creationId xmlns="" xmlns:a16="http://schemas.microsoft.com/office/drawing/2014/main" id="{39B4E2D2-5798-F543-8EBE-E114C18C525D}"/>
              </a:ext>
            </a:extLst>
          </p:cNvPr>
          <p:cNvSpPr/>
          <p:nvPr/>
        </p:nvSpPr>
        <p:spPr>
          <a:xfrm>
            <a:off x="0" y="5763"/>
            <a:ext cx="12192000" cy="1492624"/>
          </a:xfrm>
          <a:prstGeom prst="rect">
            <a:avLst/>
          </a:prstGeom>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 xmlns:a16="http://schemas.microsoft.com/office/drawing/2014/main" id="{02FF7B63-68EB-E848-9C3D-586A061A13C2}"/>
              </a:ext>
            </a:extLst>
          </p:cNvPr>
          <p:cNvSpPr/>
          <p:nvPr/>
        </p:nvSpPr>
        <p:spPr>
          <a:xfrm>
            <a:off x="827958" y="370435"/>
            <a:ext cx="403412" cy="403412"/>
          </a:xfrm>
          <a:prstGeom prst="rect">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 xmlns:a16="http://schemas.microsoft.com/office/drawing/2014/main" id="{03F7D2A7-B2F3-544D-8C01-7BE907E1AA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596" y="480950"/>
            <a:ext cx="248047" cy="193240"/>
          </a:xfrm>
          <a:prstGeom prst="rect">
            <a:avLst/>
          </a:prstGeom>
        </p:spPr>
      </p:pic>
      <p:pic>
        <p:nvPicPr>
          <p:cNvPr id="11" name="Afbeelding 10">
            <a:extLst>
              <a:ext uri="{FF2B5EF4-FFF2-40B4-BE49-F238E27FC236}">
                <a16:creationId xmlns="" xmlns:a16="http://schemas.microsoft.com/office/drawing/2014/main" id="{13A9759B-58B4-9B45-94E4-A48B5FEBE25F}"/>
              </a:ext>
            </a:extLst>
          </p:cNvPr>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5987142" y="-729342"/>
            <a:ext cx="6963987" cy="6858000"/>
          </a:xfrm>
          <a:prstGeom prst="rect">
            <a:avLst/>
          </a:prstGeom>
        </p:spPr>
      </p:pic>
      <p:sp>
        <p:nvSpPr>
          <p:cNvPr id="2" name="Tekstvak 1">
            <a:extLst>
              <a:ext uri="{FF2B5EF4-FFF2-40B4-BE49-F238E27FC236}">
                <a16:creationId xmlns="" xmlns:a16="http://schemas.microsoft.com/office/drawing/2014/main" id="{E9151DE5-E9EA-B046-827E-FEDDAAC8D0DC}"/>
              </a:ext>
            </a:extLst>
          </p:cNvPr>
          <p:cNvSpPr txBox="1"/>
          <p:nvPr/>
        </p:nvSpPr>
        <p:spPr>
          <a:xfrm>
            <a:off x="1317173" y="370435"/>
            <a:ext cx="5417455" cy="461665"/>
          </a:xfrm>
          <a:prstGeom prst="rect">
            <a:avLst/>
          </a:prstGeom>
          <a:noFill/>
        </p:spPr>
        <p:txBody>
          <a:bodyPr wrap="square" rtlCol="0">
            <a:spAutoFit/>
          </a:bodyPr>
          <a:lstStyle/>
          <a:p>
            <a:r>
              <a:rPr lang="nl-NL" sz="2400" dirty="0">
                <a:solidFill>
                  <a:schemeClr val="bg1"/>
                </a:solidFill>
                <a:latin typeface="Fedra Sans Std Demi" panose="020B0503040000020004" pitchFamily="34" charset="77"/>
                <a:ea typeface="Fedra Sans Std Demi" panose="020B0503040000020004" pitchFamily="34" charset="77"/>
              </a:rPr>
              <a:t>Waarom is </a:t>
            </a:r>
            <a:r>
              <a:rPr lang="nl-NL" sz="2400" dirty="0" err="1">
                <a:solidFill>
                  <a:schemeClr val="bg1"/>
                </a:solidFill>
                <a:latin typeface="Fedra Sans Std Demi" panose="020B0503040000020004" pitchFamily="34" charset="77"/>
                <a:ea typeface="Fedra Sans Std Demi" panose="020B0503040000020004" pitchFamily="34" charset="77"/>
              </a:rPr>
              <a:t>vroegsignalering</a:t>
            </a:r>
            <a:r>
              <a:rPr lang="nl-NL" sz="2400" dirty="0">
                <a:solidFill>
                  <a:schemeClr val="bg1"/>
                </a:solidFill>
                <a:latin typeface="Fedra Sans Std Demi" panose="020B0503040000020004" pitchFamily="34" charset="77"/>
                <a:ea typeface="Fedra Sans Std Demi" panose="020B0503040000020004" pitchFamily="34" charset="77"/>
              </a:rPr>
              <a:t> belangrijk?</a:t>
            </a:r>
          </a:p>
        </p:txBody>
      </p:sp>
      <p:sp>
        <p:nvSpPr>
          <p:cNvPr id="14" name="Rechthoek 13">
            <a:extLst>
              <a:ext uri="{FF2B5EF4-FFF2-40B4-BE49-F238E27FC236}">
                <a16:creationId xmlns="" xmlns:a16="http://schemas.microsoft.com/office/drawing/2014/main" id="{0D83FED2-17F6-4245-8D28-25DC2203EFF2}"/>
              </a:ext>
            </a:extLst>
          </p:cNvPr>
          <p:cNvSpPr/>
          <p:nvPr/>
        </p:nvSpPr>
        <p:spPr>
          <a:xfrm>
            <a:off x="8119871" y="1534963"/>
            <a:ext cx="4072129" cy="5359613"/>
          </a:xfrm>
          <a:prstGeom prst="rect">
            <a:avLst/>
          </a:prstGeom>
          <a:solidFill>
            <a:srgbClr val="E5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a:t>   </a:t>
            </a:r>
          </a:p>
        </p:txBody>
      </p:sp>
      <p:sp>
        <p:nvSpPr>
          <p:cNvPr id="8" name="Tekstvak 7">
            <a:extLst>
              <a:ext uri="{FF2B5EF4-FFF2-40B4-BE49-F238E27FC236}">
                <a16:creationId xmlns="" xmlns:a16="http://schemas.microsoft.com/office/drawing/2014/main" id="{C4DCA0E7-652B-2142-B640-EB65B1B930F3}"/>
              </a:ext>
            </a:extLst>
          </p:cNvPr>
          <p:cNvSpPr txBox="1"/>
          <p:nvPr/>
        </p:nvSpPr>
        <p:spPr>
          <a:xfrm>
            <a:off x="543415" y="3256432"/>
            <a:ext cx="3273552" cy="2239972"/>
          </a:xfrm>
          <a:prstGeom prst="rect">
            <a:avLst/>
          </a:prstGeom>
          <a:noFill/>
        </p:spPr>
        <p:txBody>
          <a:bodyPr wrap="square" rtlCol="0">
            <a:spAutoFit/>
          </a:bodyPr>
          <a:lstStyle/>
          <a:p>
            <a:pPr algn="ctr">
              <a:lnSpc>
                <a:spcPct val="150000"/>
              </a:lnSpc>
            </a:pPr>
            <a:r>
              <a:rPr lang="nl-NL" sz="1900">
                <a:solidFill>
                  <a:srgbClr val="494948"/>
                </a:solidFill>
                <a:latin typeface="Fedra Sans Std Demi" panose="020B0503040000020004" pitchFamily="34" charset="77"/>
                <a:ea typeface="Fedra Sans Std Demi" panose="020B0503040000020004" pitchFamily="34" charset="77"/>
              </a:rPr>
              <a:t>Het voorkomen van problemen die kunnen ontstaan door het gebruik van alcohol en andere drugs, medicijnen, gokken, internetten en gamen</a:t>
            </a:r>
          </a:p>
        </p:txBody>
      </p:sp>
      <p:pic>
        <p:nvPicPr>
          <p:cNvPr id="19" name="Afbeelding 18">
            <a:extLst>
              <a:ext uri="{FF2B5EF4-FFF2-40B4-BE49-F238E27FC236}">
                <a16:creationId xmlns="" xmlns:a16="http://schemas.microsoft.com/office/drawing/2014/main" id="{88981194-C632-F941-83FB-2FABF97F64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96829" y="2111149"/>
            <a:ext cx="966724" cy="859650"/>
          </a:xfrm>
          <a:prstGeom prst="rect">
            <a:avLst/>
          </a:prstGeom>
        </p:spPr>
      </p:pic>
      <p:sp>
        <p:nvSpPr>
          <p:cNvPr id="20" name="Tekstvak 19">
            <a:extLst>
              <a:ext uri="{FF2B5EF4-FFF2-40B4-BE49-F238E27FC236}">
                <a16:creationId xmlns="" xmlns:a16="http://schemas.microsoft.com/office/drawing/2014/main" id="{BBE0EB13-E382-9C4B-89A4-858BE691FA29}"/>
              </a:ext>
            </a:extLst>
          </p:cNvPr>
          <p:cNvSpPr txBox="1"/>
          <p:nvPr/>
        </p:nvSpPr>
        <p:spPr>
          <a:xfrm>
            <a:off x="4459224" y="3256432"/>
            <a:ext cx="3273552" cy="924164"/>
          </a:xfrm>
          <a:prstGeom prst="rect">
            <a:avLst/>
          </a:prstGeom>
          <a:noFill/>
        </p:spPr>
        <p:txBody>
          <a:bodyPr wrap="square" rtlCol="0">
            <a:spAutoFit/>
          </a:bodyPr>
          <a:lstStyle/>
          <a:p>
            <a:pPr algn="ctr">
              <a:lnSpc>
                <a:spcPct val="150000"/>
              </a:lnSpc>
              <a:defRPr/>
            </a:pPr>
            <a:r>
              <a:rPr lang="nl-NL" sz="1900">
                <a:latin typeface="Fedra Sans Std Demi" panose="020B0503040000020004" pitchFamily="34" charset="77"/>
                <a:ea typeface="Fedra Sans Std Demi" panose="020B0503040000020004" pitchFamily="34" charset="77"/>
              </a:rPr>
              <a:t>Het vroegtijdig signaleren van problemen</a:t>
            </a:r>
          </a:p>
        </p:txBody>
      </p:sp>
      <p:sp>
        <p:nvSpPr>
          <p:cNvPr id="21" name="Tekstvak 20">
            <a:extLst>
              <a:ext uri="{FF2B5EF4-FFF2-40B4-BE49-F238E27FC236}">
                <a16:creationId xmlns="" xmlns:a16="http://schemas.microsoft.com/office/drawing/2014/main" id="{C774CE06-2C3B-7444-824F-5619072E81AA}"/>
              </a:ext>
            </a:extLst>
          </p:cNvPr>
          <p:cNvSpPr txBox="1"/>
          <p:nvPr/>
        </p:nvSpPr>
        <p:spPr>
          <a:xfrm>
            <a:off x="8519159" y="3256432"/>
            <a:ext cx="3273552" cy="1801391"/>
          </a:xfrm>
          <a:prstGeom prst="rect">
            <a:avLst/>
          </a:prstGeom>
          <a:noFill/>
        </p:spPr>
        <p:txBody>
          <a:bodyPr wrap="square" rtlCol="0">
            <a:spAutoFit/>
          </a:bodyPr>
          <a:lstStyle/>
          <a:p>
            <a:pPr algn="ctr">
              <a:lnSpc>
                <a:spcPct val="150000"/>
              </a:lnSpc>
              <a:defRPr/>
            </a:pPr>
            <a:r>
              <a:rPr lang="nl-NL" sz="1900">
                <a:solidFill>
                  <a:srgbClr val="494948"/>
                </a:solidFill>
                <a:latin typeface="Fedra Sans Std Demi" panose="020B0503040000020004" pitchFamily="34" charset="77"/>
                <a:ea typeface="Fedra Sans Std Demi" panose="020B0503040000020004" pitchFamily="34" charset="77"/>
              </a:rPr>
              <a:t>Toeleiding naar preventief aanbod en -indien nodig- hulpverlening bij problematisch gebruik</a:t>
            </a:r>
          </a:p>
        </p:txBody>
      </p:sp>
      <p:pic>
        <p:nvPicPr>
          <p:cNvPr id="27" name="Afbeelding 26">
            <a:extLst>
              <a:ext uri="{FF2B5EF4-FFF2-40B4-BE49-F238E27FC236}">
                <a16:creationId xmlns="" xmlns:a16="http://schemas.microsoft.com/office/drawing/2014/main" id="{05C59DF4-3CE7-C24D-A653-CB228E2DDEB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66175" y="2111150"/>
            <a:ext cx="859650" cy="859650"/>
          </a:xfrm>
          <a:prstGeom prst="rect">
            <a:avLst/>
          </a:prstGeom>
        </p:spPr>
      </p:pic>
      <p:pic>
        <p:nvPicPr>
          <p:cNvPr id="31" name="Afbeelding 30">
            <a:extLst>
              <a:ext uri="{FF2B5EF4-FFF2-40B4-BE49-F238E27FC236}">
                <a16:creationId xmlns="" xmlns:a16="http://schemas.microsoft.com/office/drawing/2014/main" id="{95CCF4DE-C448-554B-B3C2-A55638BC35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87282" y="2172322"/>
            <a:ext cx="737307" cy="737307"/>
          </a:xfrm>
          <a:prstGeom prst="rect">
            <a:avLst/>
          </a:prstGeom>
        </p:spPr>
      </p:pic>
      <p:sp>
        <p:nvSpPr>
          <p:cNvPr id="32" name="Rechthoek 31">
            <a:extLst>
              <a:ext uri="{FF2B5EF4-FFF2-40B4-BE49-F238E27FC236}">
                <a16:creationId xmlns="" xmlns:a16="http://schemas.microsoft.com/office/drawing/2014/main" id="{8170B905-C8C1-764C-A85C-D11B66B9A3AE}"/>
              </a:ext>
            </a:extLst>
          </p:cNvPr>
          <p:cNvSpPr/>
          <p:nvPr/>
        </p:nvSpPr>
        <p:spPr>
          <a:xfrm>
            <a:off x="4074004" y="1534963"/>
            <a:ext cx="4072527" cy="5323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Tekstvak 32">
            <a:extLst>
              <a:ext uri="{FF2B5EF4-FFF2-40B4-BE49-F238E27FC236}">
                <a16:creationId xmlns="" xmlns:a16="http://schemas.microsoft.com/office/drawing/2014/main" id="{2C05B01B-4959-2A47-A1AE-F418FFA23FCC}"/>
              </a:ext>
            </a:extLst>
          </p:cNvPr>
          <p:cNvSpPr txBox="1"/>
          <p:nvPr/>
        </p:nvSpPr>
        <p:spPr>
          <a:xfrm>
            <a:off x="4447030" y="3256432"/>
            <a:ext cx="3273552" cy="924164"/>
          </a:xfrm>
          <a:prstGeom prst="rect">
            <a:avLst/>
          </a:prstGeom>
          <a:noFill/>
          <a:ln>
            <a:noFill/>
          </a:ln>
        </p:spPr>
        <p:txBody>
          <a:bodyPr wrap="square" rtlCol="0">
            <a:spAutoFit/>
          </a:bodyPr>
          <a:lstStyle/>
          <a:p>
            <a:pPr algn="ctr">
              <a:lnSpc>
                <a:spcPct val="150000"/>
              </a:lnSpc>
              <a:defRPr/>
            </a:pPr>
            <a:r>
              <a:rPr lang="nl-NL" sz="1900">
                <a:solidFill>
                  <a:schemeClr val="bg1"/>
                </a:solidFill>
                <a:latin typeface="Fedra Sans Std Demi" panose="020B0503040000020004" pitchFamily="34" charset="77"/>
                <a:ea typeface="Fedra Sans Std Demi" panose="020B0503040000020004" pitchFamily="34" charset="77"/>
              </a:rPr>
              <a:t>Het vroegtijdig signaleren van problemen</a:t>
            </a:r>
          </a:p>
        </p:txBody>
      </p:sp>
      <p:pic>
        <p:nvPicPr>
          <p:cNvPr id="35" name="Afbeelding 34">
            <a:extLst>
              <a:ext uri="{FF2B5EF4-FFF2-40B4-BE49-F238E27FC236}">
                <a16:creationId xmlns="" xmlns:a16="http://schemas.microsoft.com/office/drawing/2014/main" id="{0E7144EA-D5B8-BF4B-B8ED-1452109E868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53981" y="2111148"/>
            <a:ext cx="859651" cy="859651"/>
          </a:xfrm>
          <a:prstGeom prst="rect">
            <a:avLst/>
          </a:prstGeom>
        </p:spPr>
      </p:pic>
    </p:spTree>
    <p:extLst>
      <p:ext uri="{BB962C8B-B14F-4D97-AF65-F5344CB8AC3E}">
        <p14:creationId xmlns:p14="http://schemas.microsoft.com/office/powerpoint/2010/main" val="207325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 xmlns:a16="http://schemas.microsoft.com/office/drawing/2014/main" id="{67D1F138-0C36-4A44-8CD7-4658AE56B8C8}"/>
              </a:ext>
            </a:extLst>
          </p:cNvPr>
          <p:cNvSpPr/>
          <p:nvPr/>
        </p:nvSpPr>
        <p:spPr>
          <a:xfrm>
            <a:off x="-129" y="1544330"/>
            <a:ext cx="12208702" cy="5313670"/>
          </a:xfrm>
          <a:prstGeom prst="rect">
            <a:avLst/>
          </a:prstGeom>
          <a:solidFill>
            <a:srgbClr val="E0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 xmlns:a16="http://schemas.microsoft.com/office/drawing/2014/main" id="{39B4E2D2-5798-F543-8EBE-E114C18C525D}"/>
              </a:ext>
            </a:extLst>
          </p:cNvPr>
          <p:cNvSpPr/>
          <p:nvPr/>
        </p:nvSpPr>
        <p:spPr>
          <a:xfrm>
            <a:off x="0" y="5763"/>
            <a:ext cx="12192000" cy="14926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 xmlns:a16="http://schemas.microsoft.com/office/drawing/2014/main" id="{02FF7B63-68EB-E848-9C3D-586A061A13C2}"/>
              </a:ext>
            </a:extLst>
          </p:cNvPr>
          <p:cNvSpPr/>
          <p:nvPr/>
        </p:nvSpPr>
        <p:spPr>
          <a:xfrm>
            <a:off x="827958" y="370435"/>
            <a:ext cx="403412" cy="403412"/>
          </a:xfrm>
          <a:prstGeom prst="rect">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 xmlns:a16="http://schemas.microsoft.com/office/drawing/2014/main" id="{03F7D2A7-B2F3-544D-8C01-7BE907E1AA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596" y="480950"/>
            <a:ext cx="248047" cy="193240"/>
          </a:xfrm>
          <a:prstGeom prst="rect">
            <a:avLst/>
          </a:prstGeom>
        </p:spPr>
      </p:pic>
      <p:pic>
        <p:nvPicPr>
          <p:cNvPr id="11" name="Afbeelding 10">
            <a:extLst>
              <a:ext uri="{FF2B5EF4-FFF2-40B4-BE49-F238E27FC236}">
                <a16:creationId xmlns="" xmlns:a16="http://schemas.microsoft.com/office/drawing/2014/main" id="{13A9759B-58B4-9B45-94E4-A48B5FEBE25F}"/>
              </a:ext>
            </a:extLst>
          </p:cNvPr>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5987142" y="-729342"/>
            <a:ext cx="6963987" cy="6858000"/>
          </a:xfrm>
          <a:prstGeom prst="rect">
            <a:avLst/>
          </a:prstGeom>
        </p:spPr>
      </p:pic>
      <p:sp>
        <p:nvSpPr>
          <p:cNvPr id="2" name="Tekstvak 1">
            <a:extLst>
              <a:ext uri="{FF2B5EF4-FFF2-40B4-BE49-F238E27FC236}">
                <a16:creationId xmlns="" xmlns:a16="http://schemas.microsoft.com/office/drawing/2014/main" id="{E9151DE5-E9EA-B046-827E-FEDDAAC8D0DC}"/>
              </a:ext>
            </a:extLst>
          </p:cNvPr>
          <p:cNvSpPr txBox="1"/>
          <p:nvPr/>
        </p:nvSpPr>
        <p:spPr>
          <a:xfrm>
            <a:off x="1317174" y="370435"/>
            <a:ext cx="5825611" cy="461665"/>
          </a:xfrm>
          <a:prstGeom prst="rect">
            <a:avLst/>
          </a:prstGeom>
          <a:noFill/>
        </p:spPr>
        <p:txBody>
          <a:bodyPr wrap="square" rtlCol="0">
            <a:spAutoFit/>
          </a:bodyPr>
          <a:lstStyle/>
          <a:p>
            <a:r>
              <a:rPr lang="nl-NL" sz="2400" dirty="0">
                <a:solidFill>
                  <a:schemeClr val="bg1"/>
                </a:solidFill>
                <a:latin typeface="+mj-lt"/>
                <a:ea typeface="Fedra Sans Std Demi" panose="020B0503040000020004" pitchFamily="34" charset="77"/>
              </a:rPr>
              <a:t>Wat bieden wij vanuit Jellinek Preventie?</a:t>
            </a:r>
          </a:p>
        </p:txBody>
      </p:sp>
      <p:sp>
        <p:nvSpPr>
          <p:cNvPr id="3" name="Tekstvak 2">
            <a:extLst>
              <a:ext uri="{FF2B5EF4-FFF2-40B4-BE49-F238E27FC236}">
                <a16:creationId xmlns="" xmlns:a16="http://schemas.microsoft.com/office/drawing/2014/main" id="{5ED89AAF-3807-457F-91E7-814335587096}"/>
              </a:ext>
            </a:extLst>
          </p:cNvPr>
          <p:cNvSpPr txBox="1"/>
          <p:nvPr/>
        </p:nvSpPr>
        <p:spPr>
          <a:xfrm>
            <a:off x="621437" y="1847575"/>
            <a:ext cx="5365705" cy="2814617"/>
          </a:xfrm>
          <a:prstGeom prst="rect">
            <a:avLst/>
          </a:prstGeom>
          <a:solidFill>
            <a:schemeClr val="bg1"/>
          </a:solidFill>
          <a:ln w="28575">
            <a:solidFill>
              <a:schemeClr val="accent1"/>
            </a:solidFill>
          </a:ln>
        </p:spPr>
        <p:txBody>
          <a:bodyPr wrap="square" lIns="91440" tIns="45720" rIns="91440" bIns="45720" rtlCol="0" anchor="t">
            <a:spAutoFit/>
          </a:bodyPr>
          <a:lstStyle/>
          <a:p>
            <a:pPr algn="ctr">
              <a:lnSpc>
                <a:spcPct val="150000"/>
              </a:lnSpc>
            </a:pPr>
            <a:r>
              <a:rPr lang="nl-NL" sz="2000" b="1" dirty="0" err="1">
                <a:solidFill>
                  <a:srgbClr val="494948"/>
                </a:solidFill>
              </a:rPr>
              <a:t>Moti</a:t>
            </a:r>
            <a:r>
              <a:rPr lang="nl-NL" sz="2000" b="1" dirty="0">
                <a:solidFill>
                  <a:srgbClr val="494948"/>
                </a:solidFill>
              </a:rPr>
              <a:t> 4 / </a:t>
            </a:r>
            <a:r>
              <a:rPr lang="nl-NL" sz="2000" b="1" dirty="0" err="1">
                <a:solidFill>
                  <a:srgbClr val="494948"/>
                </a:solidFill>
              </a:rPr>
              <a:t>Moti</a:t>
            </a:r>
            <a:r>
              <a:rPr lang="nl-NL" sz="2000" b="1" dirty="0">
                <a:solidFill>
                  <a:srgbClr val="494948"/>
                </a:solidFill>
              </a:rPr>
              <a:t> 55</a:t>
            </a:r>
          </a:p>
          <a:p>
            <a:pPr marL="342900" indent="-342900">
              <a:lnSpc>
                <a:spcPct val="150000"/>
              </a:lnSpc>
              <a:buFont typeface="Arial" panose="020B0604020202020204" pitchFamily="34" charset="0"/>
              <a:buChar char="•"/>
            </a:pPr>
            <a:r>
              <a:rPr lang="nl-NL" sz="2000" dirty="0">
                <a:solidFill>
                  <a:srgbClr val="494948"/>
                </a:solidFill>
              </a:rPr>
              <a:t>Jongeren 12-24 jaar / volwassenen / ouderen</a:t>
            </a:r>
          </a:p>
          <a:p>
            <a:pPr marL="342900" indent="-342900">
              <a:lnSpc>
                <a:spcPct val="150000"/>
              </a:lnSpc>
              <a:buFont typeface="Arial" panose="020B0604020202020204" pitchFamily="34" charset="0"/>
              <a:buChar char="•"/>
            </a:pPr>
            <a:r>
              <a:rPr lang="nl-NL" sz="2000" dirty="0">
                <a:solidFill>
                  <a:srgbClr val="494948"/>
                </a:solidFill>
              </a:rPr>
              <a:t>4 gesprekken met een preventiewerker</a:t>
            </a:r>
          </a:p>
          <a:p>
            <a:pPr marL="342900" indent="-342900">
              <a:lnSpc>
                <a:spcPct val="150000"/>
              </a:lnSpc>
              <a:buFont typeface="Arial" panose="020B0604020202020204" pitchFamily="34" charset="0"/>
              <a:buChar char="•"/>
            </a:pPr>
            <a:r>
              <a:rPr lang="nl-NL" sz="2000" dirty="0">
                <a:solidFill>
                  <a:srgbClr val="494948"/>
                </a:solidFill>
              </a:rPr>
              <a:t>Inzicht in het eigen gebruik/gedrag</a:t>
            </a:r>
          </a:p>
          <a:p>
            <a:pPr marL="342900" indent="-342900">
              <a:lnSpc>
                <a:spcPct val="150000"/>
              </a:lnSpc>
              <a:buFont typeface="Arial" panose="020B0604020202020204" pitchFamily="34" charset="0"/>
              <a:buChar char="•"/>
            </a:pPr>
            <a:r>
              <a:rPr lang="nl-NL" sz="2000" dirty="0">
                <a:solidFill>
                  <a:srgbClr val="494948"/>
                </a:solidFill>
              </a:rPr>
              <a:t>Alcohol, drugs, gamen of gokken</a:t>
            </a:r>
          </a:p>
          <a:p>
            <a:pPr marL="342900" indent="-342900">
              <a:lnSpc>
                <a:spcPct val="150000"/>
              </a:lnSpc>
              <a:buFont typeface="Arial" panose="020B0604020202020204" pitchFamily="34" charset="0"/>
              <a:buChar char="•"/>
            </a:pPr>
            <a:r>
              <a:rPr lang="nl-NL" sz="2000" dirty="0">
                <a:solidFill>
                  <a:srgbClr val="494948"/>
                </a:solidFill>
                <a:ea typeface="+mn-lt"/>
                <a:cs typeface="+mn-lt"/>
              </a:rPr>
              <a:t>Geen verwijzing, geen dossier en kosteloos </a:t>
            </a:r>
            <a:endParaRPr lang="nl-NL" sz="2000" dirty="0">
              <a:ea typeface="+mn-lt"/>
              <a:cs typeface="+mn-lt"/>
            </a:endParaRPr>
          </a:p>
        </p:txBody>
      </p:sp>
      <p:pic>
        <p:nvPicPr>
          <p:cNvPr id="10" name="Afbeelding 9">
            <a:extLst>
              <a:ext uri="{FF2B5EF4-FFF2-40B4-BE49-F238E27FC236}">
                <a16:creationId xmlns="" xmlns:a16="http://schemas.microsoft.com/office/drawing/2014/main" id="{E60EFE66-5CC0-4CF0-AE8B-D1368FFA1591}"/>
              </a:ext>
            </a:extLst>
          </p:cNvPr>
          <p:cNvPicPr>
            <a:picLocks noChangeAspect="1"/>
          </p:cNvPicPr>
          <p:nvPr/>
        </p:nvPicPr>
        <p:blipFill>
          <a:blip r:embed="rId5"/>
          <a:stretch>
            <a:fillRect/>
          </a:stretch>
        </p:blipFill>
        <p:spPr>
          <a:xfrm>
            <a:off x="10488822" y="35123"/>
            <a:ext cx="1591163" cy="1074035"/>
          </a:xfrm>
          <a:prstGeom prst="rect">
            <a:avLst/>
          </a:prstGeom>
        </p:spPr>
      </p:pic>
      <p:sp>
        <p:nvSpPr>
          <p:cNvPr id="12" name="Tekstvak 11">
            <a:extLst>
              <a:ext uri="{FF2B5EF4-FFF2-40B4-BE49-F238E27FC236}">
                <a16:creationId xmlns="" xmlns:a16="http://schemas.microsoft.com/office/drawing/2014/main" id="{90A168A2-AD44-456C-B9D2-1DB2BE964E01}"/>
              </a:ext>
            </a:extLst>
          </p:cNvPr>
          <p:cNvSpPr txBox="1"/>
          <p:nvPr/>
        </p:nvSpPr>
        <p:spPr>
          <a:xfrm>
            <a:off x="6273741" y="1847575"/>
            <a:ext cx="5010662" cy="967957"/>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Adviesgesprekken</a:t>
            </a:r>
            <a:r>
              <a:rPr lang="nl-NL" sz="2000" dirty="0">
                <a:solidFill>
                  <a:srgbClr val="494948"/>
                </a:solidFill>
              </a:rPr>
              <a:t> </a:t>
            </a:r>
            <a:r>
              <a:rPr lang="nl-NL" sz="2000" i="1" dirty="0">
                <a:solidFill>
                  <a:srgbClr val="494948"/>
                </a:solidFill>
              </a:rPr>
              <a:t>face </a:t>
            </a:r>
            <a:r>
              <a:rPr lang="nl-NL" sz="2000" i="1" dirty="0" err="1">
                <a:solidFill>
                  <a:srgbClr val="494948"/>
                </a:solidFill>
              </a:rPr>
              <a:t>to</a:t>
            </a:r>
            <a:r>
              <a:rPr lang="nl-NL" sz="2000" i="1" dirty="0">
                <a:solidFill>
                  <a:srgbClr val="494948"/>
                </a:solidFill>
              </a:rPr>
              <a:t> face </a:t>
            </a:r>
          </a:p>
          <a:p>
            <a:pPr algn="ctr">
              <a:lnSpc>
                <a:spcPct val="150000"/>
              </a:lnSpc>
            </a:pPr>
            <a:r>
              <a:rPr lang="nl-NL" sz="2000" dirty="0">
                <a:solidFill>
                  <a:srgbClr val="494948"/>
                </a:solidFill>
              </a:rPr>
              <a:t>potentiële cliënten, naasten en professionals</a:t>
            </a:r>
          </a:p>
        </p:txBody>
      </p:sp>
      <p:sp>
        <p:nvSpPr>
          <p:cNvPr id="13" name="Tekstvak 12">
            <a:extLst>
              <a:ext uri="{FF2B5EF4-FFF2-40B4-BE49-F238E27FC236}">
                <a16:creationId xmlns="" xmlns:a16="http://schemas.microsoft.com/office/drawing/2014/main" id="{00FF5941-89AB-4EE3-AA0D-04C62F9D9726}"/>
              </a:ext>
            </a:extLst>
          </p:cNvPr>
          <p:cNvSpPr txBox="1"/>
          <p:nvPr/>
        </p:nvSpPr>
        <p:spPr>
          <a:xfrm>
            <a:off x="6273741" y="3074512"/>
            <a:ext cx="5010662" cy="967957"/>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Jellinek Advieslijn</a:t>
            </a:r>
          </a:p>
          <a:p>
            <a:pPr algn="ctr">
              <a:lnSpc>
                <a:spcPct val="150000"/>
              </a:lnSpc>
            </a:pPr>
            <a:r>
              <a:rPr lang="nl-NL" sz="2000" dirty="0">
                <a:solidFill>
                  <a:srgbClr val="494948"/>
                </a:solidFill>
                <a:highlight>
                  <a:srgbClr val="FFFF00"/>
                </a:highlight>
              </a:rPr>
              <a:t>088- 505 1220 </a:t>
            </a:r>
            <a:r>
              <a:rPr lang="nl-NL" sz="2000" dirty="0">
                <a:solidFill>
                  <a:srgbClr val="494948"/>
                </a:solidFill>
              </a:rPr>
              <a:t>/ </a:t>
            </a:r>
            <a:r>
              <a:rPr lang="nl-NL" sz="2000" dirty="0">
                <a:solidFill>
                  <a:srgbClr val="494948"/>
                </a:solidFill>
                <a:highlight>
                  <a:srgbClr val="FFFF00"/>
                </a:highlight>
              </a:rPr>
              <a:t>preventiegv@jellinek.nl</a:t>
            </a:r>
          </a:p>
        </p:txBody>
      </p:sp>
      <p:sp>
        <p:nvSpPr>
          <p:cNvPr id="14" name="Tekstvak 13">
            <a:extLst>
              <a:ext uri="{FF2B5EF4-FFF2-40B4-BE49-F238E27FC236}">
                <a16:creationId xmlns="" xmlns:a16="http://schemas.microsoft.com/office/drawing/2014/main" id="{A899D533-8D7A-4672-97FA-5827E0448488}"/>
              </a:ext>
            </a:extLst>
          </p:cNvPr>
          <p:cNvSpPr txBox="1"/>
          <p:nvPr/>
        </p:nvSpPr>
        <p:spPr>
          <a:xfrm>
            <a:off x="621437" y="4828526"/>
            <a:ext cx="5365705" cy="1429622"/>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(Begeleide) Zelfhulp</a:t>
            </a:r>
          </a:p>
          <a:p>
            <a:pPr>
              <a:lnSpc>
                <a:spcPct val="150000"/>
              </a:lnSpc>
            </a:pPr>
            <a:r>
              <a:rPr lang="nl-NL" sz="2000" dirty="0">
                <a:solidFill>
                  <a:srgbClr val="494948"/>
                </a:solidFill>
              </a:rPr>
              <a:t>Patiënten die online een zelfhulptraject willen doorlopen. Evt. begeleiding door </a:t>
            </a:r>
            <a:r>
              <a:rPr lang="nl-NL" sz="2000" dirty="0" err="1">
                <a:solidFill>
                  <a:srgbClr val="494948"/>
                </a:solidFill>
              </a:rPr>
              <a:t>POH’er</a:t>
            </a:r>
            <a:endParaRPr lang="nl-NL" sz="2000" dirty="0">
              <a:solidFill>
                <a:srgbClr val="494948"/>
              </a:solidFill>
            </a:endParaRPr>
          </a:p>
        </p:txBody>
      </p:sp>
      <p:sp>
        <p:nvSpPr>
          <p:cNvPr id="6" name="Tekstvak 5">
            <a:extLst>
              <a:ext uri="{FF2B5EF4-FFF2-40B4-BE49-F238E27FC236}">
                <a16:creationId xmlns="" xmlns:a16="http://schemas.microsoft.com/office/drawing/2014/main" id="{72AEFE1A-0BE7-705B-FAEC-505EFBEA2674}"/>
              </a:ext>
            </a:extLst>
          </p:cNvPr>
          <p:cNvSpPr txBox="1"/>
          <p:nvPr/>
        </p:nvSpPr>
        <p:spPr>
          <a:xfrm>
            <a:off x="6273741" y="4366861"/>
            <a:ext cx="5010662" cy="1891287"/>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KOPPKOV</a:t>
            </a:r>
            <a:r>
              <a:rPr lang="nl-NL" sz="2000" dirty="0">
                <a:solidFill>
                  <a:srgbClr val="494948"/>
                </a:solidFill>
              </a:rPr>
              <a:t> </a:t>
            </a:r>
            <a:r>
              <a:rPr lang="nl-NL" sz="2000" i="1" dirty="0">
                <a:solidFill>
                  <a:srgbClr val="494948"/>
                </a:solidFill>
              </a:rPr>
              <a:t>groepen</a:t>
            </a:r>
          </a:p>
          <a:p>
            <a:pPr marL="342900" indent="-342900">
              <a:lnSpc>
                <a:spcPct val="150000"/>
              </a:lnSpc>
              <a:buFont typeface="Arial" panose="020B0604020202020204" pitchFamily="34" charset="0"/>
              <a:buChar char="•"/>
            </a:pPr>
            <a:r>
              <a:rPr lang="nl-NL" sz="2000" dirty="0">
                <a:solidFill>
                  <a:srgbClr val="494948"/>
                </a:solidFill>
              </a:rPr>
              <a:t>Kinderen van ouders met psychische of verslavingsproblematiek</a:t>
            </a:r>
          </a:p>
          <a:p>
            <a:pPr marL="342900" indent="-342900">
              <a:lnSpc>
                <a:spcPct val="150000"/>
              </a:lnSpc>
              <a:buFont typeface="Arial" panose="020B0604020202020204" pitchFamily="34" charset="0"/>
              <a:buChar char="•"/>
            </a:pPr>
            <a:r>
              <a:rPr lang="nl-NL" sz="2000" dirty="0">
                <a:solidFill>
                  <a:srgbClr val="494948"/>
                </a:solidFill>
              </a:rPr>
              <a:t>Verschillende groepen / 4-16 jaar</a:t>
            </a:r>
          </a:p>
        </p:txBody>
      </p:sp>
    </p:spTree>
    <p:extLst>
      <p:ext uri="{BB962C8B-B14F-4D97-AF65-F5344CB8AC3E}">
        <p14:creationId xmlns:p14="http://schemas.microsoft.com/office/powerpoint/2010/main" val="423419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C38652C1-6639-421E-8D23-38821D25664C}" type="datetime1">
              <a:rPr lang="nl-NL" altLang="nl-NL" smtClean="0">
                <a:solidFill>
                  <a:schemeClr val="bg1"/>
                </a:solidFill>
              </a:rPr>
              <a:pPr/>
              <a:t>30-5-2024</a:t>
            </a:fld>
            <a:endParaRPr lang="nl-NL" altLang="nl-NL" smtClean="0">
              <a:solidFill>
                <a:schemeClr val="bg1"/>
              </a:solidFill>
            </a:endParaRPr>
          </a:p>
        </p:txBody>
      </p:sp>
      <p:sp>
        <p:nvSpPr>
          <p:cNvPr id="5123" name="Rectangle 8"/>
          <p:cNvSpPr>
            <a:spLocks noGrp="1" noChangeArrowheads="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2FA6C952-4AA2-4447-A05B-72BA2D84F953}" type="slidenum">
              <a:rPr lang="nl-NL" altLang="nl-NL" smtClean="0">
                <a:solidFill>
                  <a:schemeClr val="bg1"/>
                </a:solidFill>
              </a:rPr>
              <a:pPr/>
              <a:t>28</a:t>
            </a:fld>
            <a:endParaRPr lang="nl-NL" altLang="nl-NL" smtClean="0">
              <a:solidFill>
                <a:schemeClr val="bg1"/>
              </a:solidFill>
            </a:endParaRPr>
          </a:p>
        </p:txBody>
      </p:sp>
      <p:sp>
        <p:nvSpPr>
          <p:cNvPr id="5124" name="Rectangle 2"/>
          <p:cNvSpPr>
            <a:spLocks noGrp="1" noChangeArrowheads="1"/>
          </p:cNvSpPr>
          <p:nvPr>
            <p:ph type="ctrTitle"/>
          </p:nvPr>
        </p:nvSpPr>
        <p:spPr/>
        <p:txBody>
          <a:bodyPr/>
          <a:lstStyle/>
          <a:p>
            <a:pPr eaLnBrk="1" hangingPunct="1"/>
            <a:r>
              <a:rPr lang="nl-NL" altLang="nl-NL" sz="4000" dirty="0" smtClean="0"/>
              <a:t>Deel 2: diagnostiek en behandeling bij lever schade </a:t>
            </a:r>
            <a:r>
              <a:rPr lang="nl-NL" altLang="nl-NL" sz="4000" dirty="0"/>
              <a:t/>
            </a:r>
            <a:br>
              <a:rPr lang="nl-NL" altLang="nl-NL" sz="4000" dirty="0"/>
            </a:br>
            <a:endParaRPr lang="nl-NL" altLang="nl-NL" sz="4000" dirty="0"/>
          </a:p>
        </p:txBody>
      </p:sp>
      <p:sp>
        <p:nvSpPr>
          <p:cNvPr id="5125" name="Rectangle 3"/>
          <p:cNvSpPr>
            <a:spLocks noGrp="1" noChangeArrowheads="1"/>
          </p:cNvSpPr>
          <p:nvPr>
            <p:ph type="subTitle" idx="1"/>
          </p:nvPr>
        </p:nvSpPr>
        <p:spPr/>
        <p:txBody>
          <a:bodyPr/>
          <a:lstStyle/>
          <a:p>
            <a:pPr eaLnBrk="1" hangingPunct="1"/>
            <a:endParaRPr lang="nl-NL" altLang="nl-NL" dirty="0" smtClean="0"/>
          </a:p>
        </p:txBody>
      </p:sp>
    </p:spTree>
    <p:extLst>
      <p:ext uri="{BB962C8B-B14F-4D97-AF65-F5344CB8AC3E}">
        <p14:creationId xmlns:p14="http://schemas.microsoft.com/office/powerpoint/2010/main" val="17513599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nl-NL" altLang="nl-NL" dirty="0" smtClean="0"/>
              <a:t>Schade aan de lever</a:t>
            </a:r>
          </a:p>
        </p:txBody>
      </p:sp>
      <p:sp>
        <p:nvSpPr>
          <p:cNvPr id="7171" name="Tijdelijke aanduiding voor inhoud 2"/>
          <p:cNvSpPr>
            <a:spLocks noGrp="1"/>
          </p:cNvSpPr>
          <p:nvPr>
            <p:ph idx="1"/>
          </p:nvPr>
        </p:nvSpPr>
        <p:spPr/>
        <p:txBody>
          <a:bodyPr/>
          <a:lstStyle/>
          <a:p>
            <a:r>
              <a:rPr lang="nl-NL" altLang="nl-NL" dirty="0" smtClean="0"/>
              <a:t>Ontsteking</a:t>
            </a:r>
          </a:p>
          <a:p>
            <a:r>
              <a:rPr lang="nl-NL" altLang="nl-NL" dirty="0" smtClean="0">
                <a:sym typeface="Wingdings" panose="05000000000000000000" pitchFamily="2" charset="2"/>
              </a:rPr>
              <a:t></a:t>
            </a:r>
          </a:p>
          <a:p>
            <a:r>
              <a:rPr lang="nl-NL" altLang="nl-NL" dirty="0" smtClean="0">
                <a:sym typeface="Wingdings" panose="05000000000000000000" pitchFamily="2" charset="2"/>
              </a:rPr>
              <a:t>Fibrose</a:t>
            </a:r>
          </a:p>
          <a:p>
            <a:r>
              <a:rPr lang="nl-NL" altLang="nl-NL" dirty="0" smtClean="0">
                <a:sym typeface="Wingdings" panose="05000000000000000000" pitchFamily="2" charset="2"/>
              </a:rPr>
              <a:t> </a:t>
            </a:r>
          </a:p>
          <a:p>
            <a:r>
              <a:rPr lang="nl-NL" altLang="nl-NL" dirty="0" smtClean="0">
                <a:sym typeface="Wingdings" panose="05000000000000000000" pitchFamily="2" charset="2"/>
              </a:rPr>
              <a:t>Cirrose</a:t>
            </a:r>
          </a:p>
          <a:p>
            <a:r>
              <a:rPr lang="nl-NL" altLang="nl-NL" dirty="0" smtClean="0">
                <a:sym typeface="Wingdings" panose="05000000000000000000" pitchFamily="2" charset="2"/>
              </a:rPr>
              <a:t></a:t>
            </a:r>
          </a:p>
          <a:p>
            <a:r>
              <a:rPr lang="nl-NL" altLang="nl-NL" dirty="0" smtClean="0">
                <a:sym typeface="Wingdings" panose="05000000000000000000" pitchFamily="2" charset="2"/>
              </a:rPr>
              <a:t>Gedecompenseerde cirrose met multipel orgaan falen</a:t>
            </a:r>
            <a:endParaRPr lang="nl-NL" altLang="nl-NL" dirty="0" smtClean="0"/>
          </a:p>
        </p:txBody>
      </p:sp>
      <p:sp>
        <p:nvSpPr>
          <p:cNvPr id="7172"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D78604B7-53CA-4F24-824D-46D584CD79D6}" type="datetime1">
              <a:rPr lang="nl-NL" altLang="nl-NL" smtClean="0">
                <a:solidFill>
                  <a:schemeClr val="bg1"/>
                </a:solidFill>
              </a:rPr>
              <a:pPr/>
              <a:t>30-5-2024</a:t>
            </a:fld>
            <a:endParaRPr lang="nl-NL" altLang="nl-NL" smtClean="0">
              <a:solidFill>
                <a:schemeClr val="bg1"/>
              </a:solidFill>
            </a:endParaRPr>
          </a:p>
        </p:txBody>
      </p:sp>
      <p:sp>
        <p:nvSpPr>
          <p:cNvPr id="7173"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8F5A9126-93C0-430E-B4BA-00F304116317}" type="slidenum">
              <a:rPr lang="nl-NL" altLang="nl-NL" smtClean="0">
                <a:solidFill>
                  <a:schemeClr val="bg1"/>
                </a:solidFill>
              </a:rPr>
              <a:pPr/>
              <a:t>29</a:t>
            </a:fld>
            <a:endParaRPr lang="nl-NL" altLang="nl-NL" smtClean="0">
              <a:solidFill>
                <a:schemeClr val="bg1"/>
              </a:solidFill>
            </a:endParaRPr>
          </a:p>
        </p:txBody>
      </p:sp>
    </p:spTree>
    <p:extLst>
      <p:ext uri="{BB962C8B-B14F-4D97-AF65-F5344CB8AC3E}">
        <p14:creationId xmlns:p14="http://schemas.microsoft.com/office/powerpoint/2010/main" val="11830580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p:txBody>
          <a:bodyPr/>
          <a:lstStyle/>
          <a:p>
            <a:r>
              <a:rPr lang="nl-NL" altLang="nl-NL" smtClean="0"/>
              <a:t>Wanneer denken aan cirrose/ernstige leverziekte</a:t>
            </a:r>
          </a:p>
        </p:txBody>
      </p:sp>
      <p:sp>
        <p:nvSpPr>
          <p:cNvPr id="8195" name="Tijdelijke aanduiding voor inhoud 2"/>
          <p:cNvSpPr>
            <a:spLocks noGrp="1"/>
          </p:cNvSpPr>
          <p:nvPr>
            <p:ph idx="1"/>
          </p:nvPr>
        </p:nvSpPr>
        <p:spPr/>
        <p:txBody>
          <a:bodyPr/>
          <a:lstStyle/>
          <a:p>
            <a:r>
              <a:rPr lang="nl-NL" altLang="nl-NL" smtClean="0"/>
              <a:t>Anamnese</a:t>
            </a:r>
          </a:p>
          <a:p>
            <a:endParaRPr lang="nl-NL" altLang="nl-NL" smtClean="0"/>
          </a:p>
          <a:p>
            <a:r>
              <a:rPr lang="nl-NL" altLang="nl-NL" smtClean="0"/>
              <a:t>Lichamelijk onderzoek</a:t>
            </a:r>
          </a:p>
          <a:p>
            <a:endParaRPr lang="nl-NL" altLang="nl-NL" smtClean="0"/>
          </a:p>
          <a:p>
            <a:r>
              <a:rPr lang="nl-NL" altLang="nl-NL" smtClean="0"/>
              <a:t>Lab</a:t>
            </a:r>
          </a:p>
          <a:p>
            <a:endParaRPr lang="nl-NL" altLang="nl-NL" smtClean="0"/>
          </a:p>
          <a:p>
            <a:r>
              <a:rPr lang="nl-NL" altLang="nl-NL" smtClean="0"/>
              <a:t>beeldvorming</a:t>
            </a:r>
          </a:p>
        </p:txBody>
      </p:sp>
      <p:sp>
        <p:nvSpPr>
          <p:cNvPr id="8196"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5B76DDA2-7A61-4323-9BEC-F96B872F8024}" type="datetime1">
              <a:rPr lang="nl-NL" altLang="nl-NL" smtClean="0">
                <a:solidFill>
                  <a:schemeClr val="bg1"/>
                </a:solidFill>
              </a:rPr>
              <a:pPr/>
              <a:t>30-5-2024</a:t>
            </a:fld>
            <a:endParaRPr lang="nl-NL" altLang="nl-NL" smtClean="0">
              <a:solidFill>
                <a:schemeClr val="bg1"/>
              </a:solidFill>
            </a:endParaRPr>
          </a:p>
        </p:txBody>
      </p:sp>
      <p:sp>
        <p:nvSpPr>
          <p:cNvPr id="8197"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52B04208-35AF-498C-B1E6-7C4C4933063D}" type="slidenum">
              <a:rPr lang="nl-NL" altLang="nl-NL" smtClean="0">
                <a:solidFill>
                  <a:schemeClr val="bg1"/>
                </a:solidFill>
              </a:rPr>
              <a:pPr/>
              <a:t>30</a:t>
            </a:fld>
            <a:endParaRPr lang="nl-NL" altLang="nl-NL" smtClean="0">
              <a:solidFill>
                <a:schemeClr val="bg1"/>
              </a:solidFill>
            </a:endParaRPr>
          </a:p>
        </p:txBody>
      </p:sp>
    </p:spTree>
    <p:extLst>
      <p:ext uri="{BB962C8B-B14F-4D97-AF65-F5344CB8AC3E}">
        <p14:creationId xmlns:p14="http://schemas.microsoft.com/office/powerpoint/2010/main" val="41872407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nl-NL" altLang="nl-NL" smtClean="0"/>
              <a:t>Anamnese</a:t>
            </a:r>
          </a:p>
        </p:txBody>
      </p:sp>
      <p:sp>
        <p:nvSpPr>
          <p:cNvPr id="9219" name="Tijdelijke aanduiding voor inhoud 2"/>
          <p:cNvSpPr>
            <a:spLocks noGrp="1"/>
          </p:cNvSpPr>
          <p:nvPr>
            <p:ph idx="1"/>
          </p:nvPr>
        </p:nvSpPr>
        <p:spPr/>
        <p:txBody>
          <a:bodyPr/>
          <a:lstStyle/>
          <a:p>
            <a:r>
              <a:rPr lang="nl-NL" altLang="nl-NL" dirty="0" smtClean="0"/>
              <a:t>1. Geen specifieke klachten, meestal geen abdominale klachten, maar vaag </a:t>
            </a:r>
            <a:r>
              <a:rPr lang="nl-NL" altLang="nl-NL" dirty="0" err="1" smtClean="0"/>
              <a:t>onwelbevinden</a:t>
            </a:r>
            <a:r>
              <a:rPr lang="nl-NL" altLang="nl-NL" dirty="0" smtClean="0"/>
              <a:t>, vermoeidheid</a:t>
            </a:r>
          </a:p>
          <a:p>
            <a:r>
              <a:rPr lang="nl-NL" altLang="nl-NL" dirty="0" smtClean="0"/>
              <a:t>2. VG: AI ziekte, diabetes, hart/vaatziekten </a:t>
            </a:r>
          </a:p>
          <a:p>
            <a:r>
              <a:rPr lang="nl-NL" altLang="nl-NL" dirty="0" smtClean="0"/>
              <a:t>3. Medicatie: o.a. </a:t>
            </a:r>
            <a:r>
              <a:rPr lang="nl-NL" altLang="nl-NL" dirty="0" err="1" smtClean="0"/>
              <a:t>nsaids</a:t>
            </a:r>
            <a:r>
              <a:rPr lang="nl-NL" altLang="nl-NL" dirty="0" smtClean="0"/>
              <a:t>, </a:t>
            </a:r>
            <a:r>
              <a:rPr lang="nl-NL" altLang="nl-NL" dirty="0" err="1" smtClean="0"/>
              <a:t>parac</a:t>
            </a:r>
            <a:r>
              <a:rPr lang="nl-NL" altLang="nl-NL" dirty="0" smtClean="0"/>
              <a:t>, DM </a:t>
            </a:r>
            <a:r>
              <a:rPr lang="nl-NL" altLang="nl-NL" dirty="0" err="1" smtClean="0"/>
              <a:t>etc</a:t>
            </a:r>
            <a:endParaRPr lang="nl-NL" altLang="nl-NL" dirty="0" smtClean="0"/>
          </a:p>
          <a:p>
            <a:r>
              <a:rPr lang="nl-NL" altLang="nl-NL" dirty="0" smtClean="0"/>
              <a:t>4. Intoxicaties: alcohol, maar ook roken</a:t>
            </a:r>
          </a:p>
          <a:p>
            <a:r>
              <a:rPr lang="nl-NL" altLang="nl-NL" dirty="0" smtClean="0"/>
              <a:t>5. Familie anamnese: AI, leverziekten, stapelingsziekten</a:t>
            </a:r>
          </a:p>
          <a:p>
            <a:endParaRPr lang="nl-NL" altLang="nl-NL" dirty="0" smtClean="0"/>
          </a:p>
          <a:p>
            <a:r>
              <a:rPr lang="nl-NL" altLang="nl-NL" dirty="0" smtClean="0"/>
              <a:t>6. toename vol gevoel, gewichtsverlies (of toename), trager denken/sufheid, verminderde eetlust</a:t>
            </a:r>
          </a:p>
        </p:txBody>
      </p:sp>
      <p:sp>
        <p:nvSpPr>
          <p:cNvPr id="9220"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85A63245-54DC-41E0-A6BE-43B23C7CD048}" type="datetime1">
              <a:rPr lang="nl-NL" altLang="nl-NL" smtClean="0">
                <a:solidFill>
                  <a:schemeClr val="bg1"/>
                </a:solidFill>
              </a:rPr>
              <a:pPr/>
              <a:t>30-5-2024</a:t>
            </a:fld>
            <a:endParaRPr lang="nl-NL" altLang="nl-NL" smtClean="0">
              <a:solidFill>
                <a:schemeClr val="bg1"/>
              </a:solidFill>
            </a:endParaRPr>
          </a:p>
        </p:txBody>
      </p:sp>
      <p:sp>
        <p:nvSpPr>
          <p:cNvPr id="9221"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86441772-62F3-4734-B223-106302EBB93D}" type="slidenum">
              <a:rPr lang="nl-NL" altLang="nl-NL" smtClean="0">
                <a:solidFill>
                  <a:schemeClr val="bg1"/>
                </a:solidFill>
              </a:rPr>
              <a:pPr/>
              <a:t>31</a:t>
            </a:fld>
            <a:endParaRPr lang="nl-NL" altLang="nl-NL" smtClean="0">
              <a:solidFill>
                <a:schemeClr val="bg1"/>
              </a:solidFill>
            </a:endParaRPr>
          </a:p>
        </p:txBody>
      </p:sp>
    </p:spTree>
    <p:extLst>
      <p:ext uri="{BB962C8B-B14F-4D97-AF65-F5344CB8AC3E}">
        <p14:creationId xmlns:p14="http://schemas.microsoft.com/office/powerpoint/2010/main" val="4122626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title"/>
          </p:nvPr>
        </p:nvSpPr>
        <p:spPr/>
        <p:txBody>
          <a:bodyPr/>
          <a:lstStyle/>
          <a:p>
            <a:r>
              <a:rPr lang="nl-NL" altLang="nl-NL" smtClean="0"/>
              <a:t>Lichamelijk onderzoek</a:t>
            </a:r>
          </a:p>
        </p:txBody>
      </p:sp>
      <p:sp>
        <p:nvSpPr>
          <p:cNvPr id="10243"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9BFB43D6-49A3-4F79-8C04-EC29E2557563}" type="datetime1">
              <a:rPr lang="nl-NL" altLang="nl-NL" smtClean="0">
                <a:solidFill>
                  <a:schemeClr val="bg1"/>
                </a:solidFill>
              </a:rPr>
              <a:pPr/>
              <a:t>30-5-2024</a:t>
            </a:fld>
            <a:endParaRPr lang="nl-NL" altLang="nl-NL" smtClean="0">
              <a:solidFill>
                <a:schemeClr val="bg1"/>
              </a:solidFill>
            </a:endParaRPr>
          </a:p>
        </p:txBody>
      </p:sp>
      <p:sp>
        <p:nvSpPr>
          <p:cNvPr id="10244" name="Tijdelijke aanduiding voor dianummer 4"/>
          <p:cNvSpPr>
            <a:spLocks noGrp="1"/>
          </p:cNvSpPr>
          <p:nvPr>
            <p:ph type="sldNum" sz="quarter" idx="12"/>
          </p:nvPr>
        </p:nvSpPr>
        <p:spPr>
          <a:xfrm rot="16200000">
            <a:off x="1437483" y="9374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3E7CADE1-C913-4F6A-A17E-BEE332BA8CBB}" type="slidenum">
              <a:rPr lang="nl-NL" altLang="nl-NL" smtClean="0">
                <a:solidFill>
                  <a:schemeClr val="bg1"/>
                </a:solidFill>
              </a:rPr>
              <a:pPr/>
              <a:t>32</a:t>
            </a:fld>
            <a:endParaRPr lang="nl-NL" altLang="nl-NL" smtClean="0">
              <a:solidFill>
                <a:schemeClr val="bg1"/>
              </a:solidFill>
            </a:endParaRPr>
          </a:p>
        </p:txBody>
      </p:sp>
      <p:pic>
        <p:nvPicPr>
          <p:cNvPr id="6" name="Picture 5" descr="M2200156-Spider_naevus-SP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44298" y="1539875"/>
            <a:ext cx="1979612" cy="1296987"/>
          </a:xfrm>
          <a:noFill/>
          <a:extLst>
            <a:ext uri="{909E8E84-426E-40DD-AFC4-6F175D3DCCD1}">
              <a14:hiddenFill xmlns:a14="http://schemas.microsoft.com/office/drawing/2010/main">
                <a:solidFill>
                  <a:srgbClr val="FFFFFF"/>
                </a:solidFill>
              </a14:hiddenFill>
            </a:ext>
          </a:extLst>
        </p:spPr>
      </p:pic>
      <p:pic>
        <p:nvPicPr>
          <p:cNvPr id="7" name="Picture 5" descr="ernstige ascites als gevolg van leverfalen.">
            <a:hlinkClick r:id="rId3" tooltip="ernstige ascites als gevolg van leverfale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8831" y="836613"/>
            <a:ext cx="2929267" cy="3349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nejmicm050651_f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8519" y="1283281"/>
            <a:ext cx="3795712"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eplasty09e06_fig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2146" y="4632020"/>
            <a:ext cx="3120441" cy="2348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5" descr="erythema-palmare-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30595" y="4496381"/>
            <a:ext cx="3205738" cy="2557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5943372_f5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652" y="3740776"/>
            <a:ext cx="3313867" cy="248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760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p:txBody>
          <a:bodyPr/>
          <a:lstStyle/>
          <a:p>
            <a:r>
              <a:rPr lang="nl-NL" altLang="nl-NL" smtClean="0"/>
              <a:t>Laboratorium</a:t>
            </a:r>
          </a:p>
        </p:txBody>
      </p:sp>
      <p:sp>
        <p:nvSpPr>
          <p:cNvPr id="11267" name="Tijdelijke aanduiding voor inhoud 2"/>
          <p:cNvSpPr>
            <a:spLocks noGrp="1"/>
          </p:cNvSpPr>
          <p:nvPr>
            <p:ph idx="1"/>
          </p:nvPr>
        </p:nvSpPr>
        <p:spPr>
          <a:xfrm>
            <a:off x="677334" y="1821527"/>
            <a:ext cx="8596668" cy="3880773"/>
          </a:xfrm>
        </p:spPr>
        <p:txBody>
          <a:bodyPr>
            <a:normAutofit fontScale="62500" lnSpcReduction="20000"/>
          </a:bodyPr>
          <a:lstStyle/>
          <a:p>
            <a:r>
              <a:rPr lang="nl-NL" altLang="nl-NL" dirty="0" smtClean="0"/>
              <a:t>1. leverwaarden:</a:t>
            </a:r>
          </a:p>
          <a:p>
            <a:r>
              <a:rPr lang="nl-NL" altLang="nl-NL" b="1" dirty="0" smtClean="0"/>
              <a:t>ALAT, ASAT </a:t>
            </a:r>
            <a:r>
              <a:rPr lang="nl-NL" altLang="nl-NL" dirty="0" smtClean="0">
                <a:sym typeface="Wingdings" panose="05000000000000000000" pitchFamily="2" charset="2"/>
              </a:rPr>
              <a:t> hepatocellulair = schade levercellen</a:t>
            </a:r>
          </a:p>
          <a:p>
            <a:pPr marL="0" indent="0">
              <a:buNone/>
            </a:pPr>
            <a:r>
              <a:rPr lang="nl-NL" altLang="nl-NL" dirty="0">
                <a:sym typeface="Wingdings" panose="05000000000000000000" pitchFamily="2" charset="2"/>
              </a:rPr>
              <a:t>	</a:t>
            </a:r>
            <a:r>
              <a:rPr lang="nl-NL" altLang="nl-NL" dirty="0" smtClean="0">
                <a:sym typeface="Wingdings" panose="05000000000000000000" pitchFamily="2" charset="2"/>
              </a:rPr>
              <a:t>ASAT&gt;ALAT (2:1) past bij </a:t>
            </a:r>
            <a:r>
              <a:rPr lang="nl-NL" altLang="nl-NL" dirty="0">
                <a:sym typeface="Wingdings" panose="05000000000000000000" pitchFamily="2" charset="2"/>
              </a:rPr>
              <a:t>alcohol; Indien &lt; 5 maal verhoogd en vermoedelijk alcohol: stop en </a:t>
            </a:r>
            <a:r>
              <a:rPr lang="nl-NL" altLang="nl-NL" dirty="0" smtClean="0">
                <a:sym typeface="Wingdings" panose="05000000000000000000" pitchFamily="2" charset="2"/>
              </a:rPr>
              <a:t>herhalen </a:t>
            </a:r>
            <a:r>
              <a:rPr lang="nl-NL" altLang="nl-NL" dirty="0">
                <a:sym typeface="Wingdings" panose="05000000000000000000" pitchFamily="2" charset="2"/>
              </a:rPr>
              <a:t>na 3-6 maanden</a:t>
            </a:r>
          </a:p>
          <a:p>
            <a:pPr marL="0" indent="0">
              <a:buNone/>
            </a:pPr>
            <a:r>
              <a:rPr lang="nl-NL" altLang="nl-NL" dirty="0" smtClean="0">
                <a:sym typeface="Wingdings" panose="05000000000000000000" pitchFamily="2" charset="2"/>
              </a:rPr>
              <a:t>	acute hepatitis &gt; 25x verhoogd </a:t>
            </a:r>
            <a:r>
              <a:rPr lang="nl-NL" altLang="nl-NL" dirty="0" err="1" smtClean="0">
                <a:sym typeface="Wingdings" panose="05000000000000000000" pitchFamily="2" charset="2"/>
              </a:rPr>
              <a:t>tov</a:t>
            </a:r>
            <a:r>
              <a:rPr lang="nl-NL" altLang="nl-NL" dirty="0" smtClean="0">
                <a:sym typeface="Wingdings" panose="05000000000000000000" pitchFamily="2" charset="2"/>
              </a:rPr>
              <a:t> normaal</a:t>
            </a:r>
          </a:p>
          <a:p>
            <a:pPr marL="0" indent="0">
              <a:buNone/>
            </a:pPr>
            <a:r>
              <a:rPr lang="nl-NL" altLang="nl-NL" dirty="0">
                <a:sym typeface="Wingdings" panose="05000000000000000000" pitchFamily="2" charset="2"/>
              </a:rPr>
              <a:t>	</a:t>
            </a:r>
            <a:r>
              <a:rPr lang="nl-NL" altLang="nl-NL" dirty="0" err="1" smtClean="0">
                <a:sym typeface="Wingdings" panose="05000000000000000000" pitchFamily="2" charset="2"/>
              </a:rPr>
              <a:t>chron</a:t>
            </a:r>
            <a:r>
              <a:rPr lang="nl-NL" altLang="nl-NL" dirty="0" smtClean="0">
                <a:sym typeface="Wingdings" panose="05000000000000000000" pitchFamily="2" charset="2"/>
              </a:rPr>
              <a:t> virale hepatitis gem 2 maal verhoogd</a:t>
            </a:r>
          </a:p>
          <a:p>
            <a:pPr marL="0" indent="0">
              <a:buNone/>
            </a:pPr>
            <a:r>
              <a:rPr lang="nl-NL" altLang="nl-NL" dirty="0">
                <a:sym typeface="Wingdings" panose="05000000000000000000" pitchFamily="2" charset="2"/>
              </a:rPr>
              <a:t>	</a:t>
            </a:r>
            <a:r>
              <a:rPr lang="nl-NL" altLang="nl-NL" dirty="0" smtClean="0">
                <a:sym typeface="Wingdings" panose="05000000000000000000" pitchFamily="2" charset="2"/>
              </a:rPr>
              <a:t>ALAT&gt; ASAT past bij steatose &lt; 4 keer verhoogd </a:t>
            </a:r>
          </a:p>
          <a:p>
            <a:pPr marL="0" indent="0">
              <a:buNone/>
            </a:pPr>
            <a:r>
              <a:rPr lang="nl-NL" altLang="nl-NL" dirty="0" smtClean="0">
                <a:sym typeface="Wingdings" panose="05000000000000000000" pitchFamily="2" charset="2"/>
              </a:rPr>
              <a:t>	</a:t>
            </a:r>
            <a:r>
              <a:rPr lang="nl-NL" altLang="nl-NL" b="1" dirty="0" smtClean="0">
                <a:sym typeface="Wingdings" panose="05000000000000000000" pitchFamily="2" charset="2"/>
              </a:rPr>
              <a:t>GGT, AF </a:t>
            </a:r>
            <a:r>
              <a:rPr lang="nl-NL" altLang="nl-NL" dirty="0" smtClean="0">
                <a:sym typeface="Wingdings" panose="05000000000000000000" pitchFamily="2" charset="2"/>
              </a:rPr>
              <a:t> cholestase = galwegobstructie</a:t>
            </a:r>
          </a:p>
          <a:p>
            <a:endParaRPr lang="nl-NL" altLang="nl-NL" dirty="0" smtClean="0">
              <a:sym typeface="Wingdings" panose="05000000000000000000" pitchFamily="2" charset="2"/>
            </a:endParaRPr>
          </a:p>
          <a:p>
            <a:r>
              <a:rPr lang="nl-NL" altLang="nl-NL" dirty="0" smtClean="0">
                <a:sym typeface="Wingdings" panose="05000000000000000000" pitchFamily="2" charset="2"/>
              </a:rPr>
              <a:t>2. functie van de lever:</a:t>
            </a:r>
            <a:r>
              <a:rPr lang="nl-NL" altLang="nl-NL" dirty="0">
                <a:sym typeface="Wingdings" panose="05000000000000000000" pitchFamily="2" charset="2"/>
              </a:rPr>
              <a:t> s</a:t>
            </a:r>
            <a:r>
              <a:rPr lang="nl-NL" altLang="nl-NL" dirty="0" smtClean="0">
                <a:sym typeface="Wingdings" panose="05000000000000000000" pitchFamily="2" charset="2"/>
              </a:rPr>
              <a:t>tolling (</a:t>
            </a:r>
            <a:r>
              <a:rPr lang="nl-NL" altLang="nl-NL" dirty="0" err="1" smtClean="0">
                <a:sym typeface="Wingdings" panose="05000000000000000000" pitchFamily="2" charset="2"/>
              </a:rPr>
              <a:t>pt</a:t>
            </a:r>
            <a:r>
              <a:rPr lang="nl-NL" altLang="nl-NL" dirty="0" smtClean="0">
                <a:sym typeface="Wingdings" panose="05000000000000000000" pitchFamily="2" charset="2"/>
              </a:rPr>
              <a:t>/INR), </a:t>
            </a:r>
            <a:r>
              <a:rPr lang="nl-NL" altLang="nl-NL" dirty="0" err="1" smtClean="0">
                <a:sym typeface="Wingdings" panose="05000000000000000000" pitchFamily="2" charset="2"/>
              </a:rPr>
              <a:t>bili</a:t>
            </a:r>
            <a:r>
              <a:rPr lang="nl-NL" altLang="nl-NL" dirty="0" smtClean="0">
                <a:sym typeface="Wingdings" panose="05000000000000000000" pitchFamily="2" charset="2"/>
              </a:rPr>
              <a:t>, albumine</a:t>
            </a:r>
          </a:p>
          <a:p>
            <a:endParaRPr lang="nl-NL" altLang="nl-NL" dirty="0" smtClean="0">
              <a:sym typeface="Wingdings" panose="05000000000000000000" pitchFamily="2" charset="2"/>
            </a:endParaRPr>
          </a:p>
          <a:p>
            <a:r>
              <a:rPr lang="nl-NL" altLang="nl-NL" dirty="0" smtClean="0">
                <a:sym typeface="Wingdings" panose="05000000000000000000" pitchFamily="2" charset="2"/>
              </a:rPr>
              <a:t>3. Overige bevindingen:</a:t>
            </a:r>
          </a:p>
          <a:p>
            <a:r>
              <a:rPr lang="nl-NL" altLang="nl-NL" dirty="0" smtClean="0">
                <a:sym typeface="Wingdings" panose="05000000000000000000" pitchFamily="2" charset="2"/>
              </a:rPr>
              <a:t>Anemie, verhoogde MCV, </a:t>
            </a:r>
            <a:r>
              <a:rPr lang="nl-NL" altLang="nl-NL" dirty="0" err="1" smtClean="0">
                <a:sym typeface="Wingdings" panose="05000000000000000000" pitchFamily="2" charset="2"/>
              </a:rPr>
              <a:t>thrombopenie</a:t>
            </a:r>
            <a:r>
              <a:rPr lang="nl-NL" altLang="nl-NL" dirty="0" smtClean="0">
                <a:sym typeface="Wingdings" panose="05000000000000000000" pitchFamily="2" charset="2"/>
              </a:rPr>
              <a:t>, </a:t>
            </a:r>
            <a:r>
              <a:rPr lang="nl-NL" altLang="nl-NL" dirty="0" err="1" smtClean="0">
                <a:sym typeface="Wingdings" panose="05000000000000000000" pitchFamily="2" charset="2"/>
              </a:rPr>
              <a:t>electrolytafwijkingen</a:t>
            </a:r>
            <a:r>
              <a:rPr lang="nl-NL" altLang="nl-NL" dirty="0" smtClean="0">
                <a:sym typeface="Wingdings" panose="05000000000000000000" pitchFamily="2" charset="2"/>
              </a:rPr>
              <a:t>, NF stoornissen</a:t>
            </a:r>
          </a:p>
          <a:p>
            <a:endParaRPr lang="nl-NL" altLang="nl-NL" dirty="0" smtClean="0"/>
          </a:p>
          <a:p>
            <a:r>
              <a:rPr lang="nl-NL" altLang="nl-NL" dirty="0" smtClean="0"/>
              <a:t>4. specifieke bepalingen: virologie, AI serologie, lipidenspectrum, ijzerstatus</a:t>
            </a:r>
          </a:p>
        </p:txBody>
      </p:sp>
      <p:sp>
        <p:nvSpPr>
          <p:cNvPr id="11268"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3A9039B5-E462-4E6A-B813-33C017171F4E}" type="datetime1">
              <a:rPr lang="nl-NL" altLang="nl-NL" smtClean="0">
                <a:solidFill>
                  <a:schemeClr val="bg1"/>
                </a:solidFill>
              </a:rPr>
              <a:pPr/>
              <a:t>30-5-2024</a:t>
            </a:fld>
            <a:endParaRPr lang="nl-NL" altLang="nl-NL" smtClean="0">
              <a:solidFill>
                <a:schemeClr val="bg1"/>
              </a:solidFill>
            </a:endParaRPr>
          </a:p>
        </p:txBody>
      </p:sp>
      <p:sp>
        <p:nvSpPr>
          <p:cNvPr id="11269"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116F2D1F-33B1-4A3E-B544-161C47798D37}" type="slidenum">
              <a:rPr lang="nl-NL" altLang="nl-NL" smtClean="0">
                <a:solidFill>
                  <a:schemeClr val="bg1"/>
                </a:solidFill>
              </a:rPr>
              <a:pPr/>
              <a:t>33</a:t>
            </a:fld>
            <a:endParaRPr lang="nl-NL" altLang="nl-NL" smtClean="0">
              <a:solidFill>
                <a:schemeClr val="bg1"/>
              </a:solidFill>
            </a:endParaRPr>
          </a:p>
        </p:txBody>
      </p:sp>
    </p:spTree>
    <p:extLst>
      <p:ext uri="{BB962C8B-B14F-4D97-AF65-F5344CB8AC3E}">
        <p14:creationId xmlns:p14="http://schemas.microsoft.com/office/powerpoint/2010/main" val="27516607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26-bijlage-1-fibroscan-staand-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497" y="1930400"/>
            <a:ext cx="209232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itel 1"/>
          <p:cNvSpPr>
            <a:spLocks noGrp="1"/>
          </p:cNvSpPr>
          <p:nvPr>
            <p:ph type="title"/>
          </p:nvPr>
        </p:nvSpPr>
        <p:spPr/>
        <p:txBody>
          <a:bodyPr/>
          <a:lstStyle/>
          <a:p>
            <a:r>
              <a:rPr lang="nl-NL" altLang="nl-NL" smtClean="0"/>
              <a:t>Beeldvorming</a:t>
            </a:r>
          </a:p>
        </p:txBody>
      </p:sp>
      <p:sp>
        <p:nvSpPr>
          <p:cNvPr id="12292" name="Tijdelijke aanduiding voor inhoud 2"/>
          <p:cNvSpPr>
            <a:spLocks noGrp="1"/>
          </p:cNvSpPr>
          <p:nvPr>
            <p:ph idx="1"/>
          </p:nvPr>
        </p:nvSpPr>
        <p:spPr>
          <a:xfrm>
            <a:off x="1265065" y="1455247"/>
            <a:ext cx="8226425" cy="4979987"/>
          </a:xfrm>
        </p:spPr>
        <p:txBody>
          <a:bodyPr/>
          <a:lstStyle/>
          <a:p>
            <a:r>
              <a:rPr lang="nl-NL" altLang="nl-NL" dirty="0" smtClean="0"/>
              <a:t>Echo bovenbuik: steatose, hobbelige lever, heterogeen leverparenchym, kleine/grote lever, collateralen, vergrote milt, ascites</a:t>
            </a:r>
          </a:p>
          <a:p>
            <a:endParaRPr lang="nl-NL" altLang="nl-NL" dirty="0" smtClean="0"/>
          </a:p>
          <a:p>
            <a:r>
              <a:rPr lang="nl-NL" altLang="nl-NL" dirty="0" err="1" smtClean="0"/>
              <a:t>Fibroscan</a:t>
            </a:r>
            <a:r>
              <a:rPr lang="nl-NL" altLang="nl-NL" dirty="0" smtClean="0"/>
              <a:t>: echografisch bepalen stugheid lever</a:t>
            </a:r>
          </a:p>
          <a:p>
            <a:r>
              <a:rPr lang="nl-NL" altLang="nl-NL" dirty="0" err="1" smtClean="0"/>
              <a:t>Metavirscore</a:t>
            </a:r>
            <a:r>
              <a:rPr lang="nl-NL" altLang="nl-NL" dirty="0" smtClean="0"/>
              <a:t>: F1 normaal – F4 cirrose</a:t>
            </a:r>
          </a:p>
          <a:p>
            <a:endParaRPr lang="nl-NL" altLang="nl-NL" dirty="0" smtClean="0"/>
          </a:p>
          <a:p>
            <a:r>
              <a:rPr lang="nl-NL" altLang="nl-NL" dirty="0" smtClean="0"/>
              <a:t>Leverbiopsie</a:t>
            </a:r>
          </a:p>
          <a:p>
            <a:endParaRPr lang="nl-NL" altLang="nl-NL" dirty="0" smtClean="0"/>
          </a:p>
          <a:p>
            <a:r>
              <a:rPr lang="nl-NL" altLang="nl-NL" dirty="0" smtClean="0"/>
              <a:t>Gastroscopie</a:t>
            </a:r>
          </a:p>
          <a:p>
            <a:endParaRPr lang="nl-NL" altLang="nl-NL" dirty="0" smtClean="0"/>
          </a:p>
        </p:txBody>
      </p:sp>
      <p:sp>
        <p:nvSpPr>
          <p:cNvPr id="12293"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F842CE07-E07D-4C22-854A-94C5CEF6141A}" type="datetime1">
              <a:rPr lang="nl-NL" altLang="nl-NL" smtClean="0">
                <a:solidFill>
                  <a:schemeClr val="bg1"/>
                </a:solidFill>
              </a:rPr>
              <a:pPr/>
              <a:t>30-5-2024</a:t>
            </a:fld>
            <a:endParaRPr lang="nl-NL" altLang="nl-NL" smtClean="0">
              <a:solidFill>
                <a:schemeClr val="bg1"/>
              </a:solidFill>
            </a:endParaRPr>
          </a:p>
        </p:txBody>
      </p:sp>
      <p:sp>
        <p:nvSpPr>
          <p:cNvPr id="12294"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D660C36D-4AAF-4551-BDF3-C21E5CCCFD79}" type="slidenum">
              <a:rPr lang="nl-NL" altLang="nl-NL" smtClean="0">
                <a:solidFill>
                  <a:schemeClr val="bg1"/>
                </a:solidFill>
              </a:rPr>
              <a:pPr/>
              <a:t>34</a:t>
            </a:fld>
            <a:endParaRPr lang="nl-NL" altLang="nl-NL" smtClean="0">
              <a:solidFill>
                <a:schemeClr val="bg1"/>
              </a:solidFill>
            </a:endParaRPr>
          </a:p>
        </p:txBody>
      </p:sp>
      <p:pic>
        <p:nvPicPr>
          <p:cNvPr id="8" name="Picture 7" descr="Esophageal-Varices-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2651" y="3969890"/>
            <a:ext cx="2658091" cy="246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7995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FA2E98AF-79EB-4C33-98FD-60C1B8327FAD}" type="datetime1">
              <a:rPr lang="nl-NL" altLang="nl-NL" smtClean="0">
                <a:solidFill>
                  <a:schemeClr val="bg1"/>
                </a:solidFill>
              </a:rPr>
              <a:pPr/>
              <a:t>30-5-2024</a:t>
            </a:fld>
            <a:endParaRPr lang="nl-NL" altLang="nl-NL" smtClean="0">
              <a:solidFill>
                <a:schemeClr val="bg1"/>
              </a:solidFill>
            </a:endParaRPr>
          </a:p>
        </p:txBody>
      </p:sp>
      <p:sp>
        <p:nvSpPr>
          <p:cNvPr id="13315"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221EB4F0-F387-4099-B977-FBA6B4E5FE6A}" type="slidenum">
              <a:rPr lang="nl-NL" altLang="nl-NL" smtClean="0">
                <a:solidFill>
                  <a:schemeClr val="bg1"/>
                </a:solidFill>
              </a:rPr>
              <a:pPr/>
              <a:t>35</a:t>
            </a:fld>
            <a:endParaRPr lang="nl-NL" altLang="nl-NL" smtClean="0">
              <a:solidFill>
                <a:schemeClr val="bg1"/>
              </a:solidFill>
            </a:endParaRPr>
          </a:p>
        </p:txBody>
      </p:sp>
      <p:sp>
        <p:nvSpPr>
          <p:cNvPr id="13316" name="Rectangle 2"/>
          <p:cNvSpPr>
            <a:spLocks noGrp="1" noChangeArrowheads="1"/>
          </p:cNvSpPr>
          <p:nvPr>
            <p:ph type="title"/>
          </p:nvPr>
        </p:nvSpPr>
        <p:spPr>
          <a:xfrm>
            <a:off x="1992314" y="152400"/>
            <a:ext cx="7775575" cy="1189038"/>
          </a:xfrm>
        </p:spPr>
        <p:txBody>
          <a:bodyPr/>
          <a:lstStyle/>
          <a:p>
            <a:pPr eaLnBrk="1" hangingPunct="1"/>
            <a:r>
              <a:rPr lang="nl-NL" altLang="nl-NL" sz="3200"/>
              <a:t>Beeldvorming, microscopie, macroscopie, van cirrose</a:t>
            </a:r>
          </a:p>
        </p:txBody>
      </p:sp>
      <p:pic>
        <p:nvPicPr>
          <p:cNvPr id="8199" name="Picture 6" descr="Liver_Cirrhosis_Ultras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9814" y="1576388"/>
            <a:ext cx="4105275"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5" descr="alcoholic-liver-diseasefig3_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938" y="3429000"/>
            <a:ext cx="3116262"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descr="liver013"/>
          <p:cNvPicPr>
            <a:picLocks noGrp="1" noChangeAspect="1" noChangeArrowheads="1"/>
          </p:cNvPicPr>
          <p:nvPr>
            <p:ph type="body" idx="1"/>
          </p:nvPr>
        </p:nvPicPr>
        <p:blipFill>
          <a:blip r:embed="rId4">
            <a:extLst>
              <a:ext uri="{28A0092B-C50C-407E-A947-70E740481C1C}">
                <a14:useLocalDpi xmlns:a14="http://schemas.microsoft.com/office/drawing/2010/main" val="0"/>
              </a:ext>
            </a:extLst>
          </a:blip>
          <a:srcRect/>
          <a:stretch>
            <a:fillRect/>
          </a:stretch>
        </p:blipFill>
        <p:spPr>
          <a:xfrm>
            <a:off x="6959600" y="4437064"/>
            <a:ext cx="3240088" cy="2130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40159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59010AF5-AB60-4B06-986C-F35E09AB02F7}" type="datetime1">
              <a:rPr lang="nl-NL" altLang="nl-NL" smtClean="0">
                <a:solidFill>
                  <a:schemeClr val="bg1"/>
                </a:solidFill>
              </a:rPr>
              <a:pPr/>
              <a:t>30-5-2024</a:t>
            </a:fld>
            <a:endParaRPr lang="nl-NL" altLang="nl-NL" smtClean="0">
              <a:solidFill>
                <a:schemeClr val="bg1"/>
              </a:solidFill>
            </a:endParaRPr>
          </a:p>
        </p:txBody>
      </p:sp>
      <p:sp>
        <p:nvSpPr>
          <p:cNvPr id="14339"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D7169F58-D644-4A69-AECC-73C28D6683E1}" type="slidenum">
              <a:rPr lang="nl-NL" altLang="nl-NL" smtClean="0">
                <a:solidFill>
                  <a:schemeClr val="bg1"/>
                </a:solidFill>
              </a:rPr>
              <a:pPr/>
              <a:t>36</a:t>
            </a:fld>
            <a:endParaRPr lang="nl-NL" altLang="nl-NL" smtClean="0">
              <a:solidFill>
                <a:schemeClr val="bg1"/>
              </a:solidFill>
            </a:endParaRPr>
          </a:p>
        </p:txBody>
      </p:sp>
      <p:sp>
        <p:nvSpPr>
          <p:cNvPr id="14340" name="Rectangle 2"/>
          <p:cNvSpPr>
            <a:spLocks noGrp="1" noChangeArrowheads="1"/>
          </p:cNvSpPr>
          <p:nvPr>
            <p:ph type="title"/>
          </p:nvPr>
        </p:nvSpPr>
        <p:spPr/>
        <p:txBody>
          <a:bodyPr/>
          <a:lstStyle/>
          <a:p>
            <a:pPr eaLnBrk="1" hangingPunct="1"/>
            <a:r>
              <a:rPr lang="nl-NL" altLang="nl-NL" smtClean="0"/>
              <a:t>Oorzaken levercirrose</a:t>
            </a:r>
          </a:p>
        </p:txBody>
      </p:sp>
      <p:sp>
        <p:nvSpPr>
          <p:cNvPr id="9221" name="Rectangle 3"/>
          <p:cNvSpPr>
            <a:spLocks noGrp="1" noChangeArrowheads="1"/>
          </p:cNvSpPr>
          <p:nvPr>
            <p:ph type="body" idx="1"/>
          </p:nvPr>
        </p:nvSpPr>
        <p:spPr>
          <a:xfrm>
            <a:off x="677334" y="1614026"/>
            <a:ext cx="8596668" cy="3880773"/>
          </a:xfrm>
        </p:spPr>
        <p:txBody>
          <a:bodyPr>
            <a:normAutofit lnSpcReduction="10000"/>
          </a:bodyPr>
          <a:lstStyle/>
          <a:p>
            <a:pPr eaLnBrk="1" hangingPunct="1">
              <a:defRPr/>
            </a:pPr>
            <a:r>
              <a:rPr lang="nl-NL" altLang="nl-NL" dirty="0" smtClean="0"/>
              <a:t>Hepatitis B en C </a:t>
            </a:r>
          </a:p>
          <a:p>
            <a:pPr eaLnBrk="1" hangingPunct="1">
              <a:defRPr/>
            </a:pPr>
            <a:r>
              <a:rPr lang="nl-NL" altLang="nl-NL" dirty="0" smtClean="0"/>
              <a:t>Alcohol </a:t>
            </a:r>
          </a:p>
          <a:p>
            <a:pPr eaLnBrk="1" hangingPunct="1">
              <a:defRPr/>
            </a:pPr>
            <a:r>
              <a:rPr lang="nl-NL" altLang="nl-NL" dirty="0" smtClean="0"/>
              <a:t>MASH </a:t>
            </a:r>
          </a:p>
          <a:p>
            <a:pPr eaLnBrk="1" hangingPunct="1">
              <a:defRPr/>
            </a:pPr>
            <a:r>
              <a:rPr lang="nl-NL" altLang="nl-NL" dirty="0" smtClean="0"/>
              <a:t>Metabole leverziekten (aangeboren/verworven</a:t>
            </a:r>
            <a:r>
              <a:rPr lang="nl-NL" altLang="nl-NL" dirty="0"/>
              <a:t>)</a:t>
            </a:r>
            <a:endParaRPr lang="nl-NL" altLang="nl-NL" dirty="0" smtClean="0"/>
          </a:p>
          <a:p>
            <a:pPr eaLnBrk="1" hangingPunct="1">
              <a:defRPr/>
            </a:pPr>
            <a:r>
              <a:rPr lang="nl-NL" altLang="nl-NL" dirty="0" smtClean="0"/>
              <a:t>PSC/PBC (cholestatische AI leverziekten)</a:t>
            </a:r>
          </a:p>
          <a:p>
            <a:pPr eaLnBrk="1" hangingPunct="1">
              <a:defRPr/>
            </a:pPr>
            <a:r>
              <a:rPr lang="nl-NL" altLang="nl-NL" dirty="0" smtClean="0"/>
              <a:t>Auto immuun hepatitis</a:t>
            </a:r>
          </a:p>
          <a:p>
            <a:pPr eaLnBrk="1" hangingPunct="1">
              <a:defRPr/>
            </a:pPr>
            <a:r>
              <a:rPr lang="nl-NL" altLang="nl-NL" dirty="0" smtClean="0"/>
              <a:t>Toxisch medicamenteus (drug </a:t>
            </a:r>
            <a:r>
              <a:rPr lang="nl-NL" altLang="nl-NL" dirty="0" err="1" smtClean="0"/>
              <a:t>induced</a:t>
            </a:r>
            <a:r>
              <a:rPr lang="nl-NL" altLang="nl-NL" dirty="0" smtClean="0"/>
              <a:t> </a:t>
            </a:r>
            <a:r>
              <a:rPr lang="nl-NL" altLang="nl-NL" dirty="0" err="1" smtClean="0"/>
              <a:t>liver</a:t>
            </a:r>
            <a:r>
              <a:rPr lang="nl-NL" altLang="nl-NL" dirty="0" smtClean="0"/>
              <a:t> </a:t>
            </a:r>
            <a:r>
              <a:rPr lang="nl-NL" altLang="nl-NL" dirty="0" err="1" smtClean="0"/>
              <a:t>injury</a:t>
            </a:r>
            <a:r>
              <a:rPr lang="nl-NL" altLang="nl-NL" dirty="0" smtClean="0"/>
              <a:t>=DILI)</a:t>
            </a:r>
          </a:p>
          <a:p>
            <a:pPr eaLnBrk="1" hangingPunct="1">
              <a:defRPr/>
            </a:pPr>
            <a:r>
              <a:rPr lang="nl-NL" altLang="nl-NL" dirty="0" err="1" smtClean="0"/>
              <a:t>Decompensatio</a:t>
            </a:r>
            <a:r>
              <a:rPr lang="nl-NL" altLang="nl-NL" dirty="0" smtClean="0"/>
              <a:t> cordis</a:t>
            </a:r>
          </a:p>
          <a:p>
            <a:pPr eaLnBrk="1" hangingPunct="1">
              <a:defRPr/>
            </a:pPr>
            <a:r>
              <a:rPr lang="nl-NL" altLang="nl-NL" dirty="0" smtClean="0"/>
              <a:t>Stapelingsziekten (hemochromatose, M Wilson)</a:t>
            </a:r>
          </a:p>
          <a:p>
            <a:pPr eaLnBrk="1" hangingPunct="1">
              <a:defRPr/>
            </a:pPr>
            <a:r>
              <a:rPr lang="nl-NL" altLang="nl-NL" dirty="0" smtClean="0"/>
              <a:t>Cryptogeen (</a:t>
            </a:r>
            <a:r>
              <a:rPr lang="nl-NL" altLang="nl-NL" dirty="0" err="1" smtClean="0"/>
              <a:t>eci</a:t>
            </a:r>
            <a:r>
              <a:rPr lang="nl-NL" altLang="nl-NL" dirty="0" smtClean="0"/>
              <a:t>)</a:t>
            </a:r>
          </a:p>
        </p:txBody>
      </p:sp>
    </p:spTree>
    <p:extLst>
      <p:ext uri="{BB962C8B-B14F-4D97-AF65-F5344CB8AC3E}">
        <p14:creationId xmlns:p14="http://schemas.microsoft.com/office/powerpoint/2010/main" val="10871741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MASH diagnose en behandeling</a:t>
            </a:r>
            <a:endParaRPr lang="nl-NL" dirty="0"/>
          </a:p>
        </p:txBody>
      </p:sp>
      <p:sp>
        <p:nvSpPr>
          <p:cNvPr id="3" name="Tijdelijke aanduiding voor inhoud 2"/>
          <p:cNvSpPr>
            <a:spLocks noGrp="1"/>
          </p:cNvSpPr>
          <p:nvPr>
            <p:ph idx="1"/>
          </p:nvPr>
        </p:nvSpPr>
        <p:spPr/>
        <p:txBody>
          <a:bodyPr/>
          <a:lstStyle/>
          <a:p>
            <a:r>
              <a:rPr lang="nl-NL" dirty="0" smtClean="0"/>
              <a:t>Metabool </a:t>
            </a:r>
            <a:r>
              <a:rPr lang="nl-NL" dirty="0" err="1" smtClean="0"/>
              <a:t>geAssocieerde</a:t>
            </a:r>
            <a:r>
              <a:rPr lang="nl-NL" dirty="0" smtClean="0"/>
              <a:t> </a:t>
            </a:r>
            <a:r>
              <a:rPr lang="nl-NL" dirty="0" err="1" smtClean="0"/>
              <a:t>Steatotische</a:t>
            </a:r>
            <a:r>
              <a:rPr lang="nl-NL" dirty="0" smtClean="0"/>
              <a:t> Hepatitis (vroeger NASH = non </a:t>
            </a:r>
            <a:r>
              <a:rPr lang="nl-NL" dirty="0" err="1" smtClean="0"/>
              <a:t>alcoholic</a:t>
            </a:r>
            <a:r>
              <a:rPr lang="nl-NL" dirty="0" smtClean="0"/>
              <a:t>)</a:t>
            </a:r>
          </a:p>
          <a:p>
            <a:r>
              <a:rPr lang="nl-NL" dirty="0" smtClean="0"/>
              <a:t>Diagnose:</a:t>
            </a:r>
          </a:p>
          <a:p>
            <a:r>
              <a:rPr lang="nl-NL" dirty="0" smtClean="0"/>
              <a:t>Risicofactor </a:t>
            </a:r>
            <a:r>
              <a:rPr lang="nl-NL" dirty="0" err="1" smtClean="0"/>
              <a:t>dyslipidemie</a:t>
            </a:r>
            <a:r>
              <a:rPr lang="nl-NL" dirty="0" smtClean="0"/>
              <a:t> of obesitas; geen andere oorzaak; beperkt alcohol gebruik (max 2-3 E/dag)</a:t>
            </a:r>
          </a:p>
          <a:p>
            <a:r>
              <a:rPr lang="nl-NL" dirty="0" smtClean="0"/>
              <a:t>Meestal geen symptomen, ontdekt bij routine lab, mild verhoogde LF st (2-3 maal normaal) ALAT&gt;= ASAT</a:t>
            </a:r>
          </a:p>
          <a:p>
            <a:r>
              <a:rPr lang="nl-NL" dirty="0" smtClean="0"/>
              <a:t>Echo bovenbuik: </a:t>
            </a:r>
            <a:r>
              <a:rPr lang="nl-NL" dirty="0" err="1" smtClean="0"/>
              <a:t>hyperechogene</a:t>
            </a:r>
            <a:r>
              <a:rPr lang="nl-NL" dirty="0" smtClean="0"/>
              <a:t> structuur, past bij diagnose</a:t>
            </a:r>
          </a:p>
          <a:p>
            <a:r>
              <a:rPr lang="nl-NL" dirty="0" smtClean="0"/>
              <a:t>Behandeling: hyperlipidemie, DM, overgewicht. Check na 3-6 mnd. Indien stabiel of verbeterd per 3-4 jr.</a:t>
            </a:r>
            <a:endParaRPr lang="nl-NL" dirty="0"/>
          </a:p>
        </p:txBody>
      </p:sp>
    </p:spTree>
    <p:extLst>
      <p:ext uri="{BB962C8B-B14F-4D97-AF65-F5344CB8AC3E}">
        <p14:creationId xmlns:p14="http://schemas.microsoft.com/office/powerpoint/2010/main" val="1386664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nl-NL" altLang="nl-NL" dirty="0" smtClean="0"/>
              <a:t>Oorzaken lever </a:t>
            </a:r>
            <a:r>
              <a:rPr lang="nl-NL" altLang="nl-NL" dirty="0" err="1" smtClean="0"/>
              <a:t>cirrhose</a:t>
            </a:r>
            <a:endParaRPr lang="nl-NL" altLang="nl-NL" dirty="0" smtClean="0"/>
          </a:p>
        </p:txBody>
      </p:sp>
      <p:sp>
        <p:nvSpPr>
          <p:cNvPr id="15363"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315579B3-D346-4701-BE10-E7CAA49C1928}" type="datetime1">
              <a:rPr lang="nl-NL" altLang="nl-NL" smtClean="0">
                <a:solidFill>
                  <a:schemeClr val="bg1"/>
                </a:solidFill>
              </a:rPr>
              <a:pPr/>
              <a:t>30-5-2024</a:t>
            </a:fld>
            <a:endParaRPr lang="nl-NL" altLang="nl-NL" smtClean="0">
              <a:solidFill>
                <a:schemeClr val="bg1"/>
              </a:solidFill>
            </a:endParaRPr>
          </a:p>
        </p:txBody>
      </p:sp>
      <p:sp>
        <p:nvSpPr>
          <p:cNvPr id="15364"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E21AD709-348C-48D5-9CD1-3FF20EA7C929}" type="slidenum">
              <a:rPr lang="nl-NL" altLang="nl-NL" smtClean="0">
                <a:solidFill>
                  <a:schemeClr val="bg1"/>
                </a:solidFill>
              </a:rPr>
              <a:pPr/>
              <a:t>38</a:t>
            </a:fld>
            <a:endParaRPr lang="nl-NL" altLang="nl-NL" smtClean="0">
              <a:solidFill>
                <a:schemeClr val="bg1"/>
              </a:solidFill>
            </a:endParaRPr>
          </a:p>
        </p:txBody>
      </p:sp>
      <p:pic>
        <p:nvPicPr>
          <p:cNvPr id="15365" name="Picture 2" descr="PNG - 199.3 kb - Cirrhosis as Primary Disease - next pictu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474316"/>
            <a:ext cx="7362983" cy="5200608"/>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0219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44FEB9D9-8CBD-4EA5-A519-868D14EF728C}" type="datetime1">
              <a:rPr lang="nl-NL" altLang="nl-NL" smtClean="0">
                <a:solidFill>
                  <a:schemeClr val="bg1"/>
                </a:solidFill>
              </a:rPr>
              <a:pPr/>
              <a:t>30-5-2024</a:t>
            </a:fld>
            <a:endParaRPr lang="nl-NL" altLang="nl-NL" smtClean="0">
              <a:solidFill>
                <a:schemeClr val="bg1"/>
              </a:solidFill>
            </a:endParaRPr>
          </a:p>
        </p:txBody>
      </p:sp>
      <p:sp>
        <p:nvSpPr>
          <p:cNvPr id="18435"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19A0B572-427B-484F-8583-720BEEACA051}" type="slidenum">
              <a:rPr lang="nl-NL" altLang="nl-NL" smtClean="0">
                <a:solidFill>
                  <a:schemeClr val="bg1"/>
                </a:solidFill>
              </a:rPr>
              <a:pPr/>
              <a:t>39</a:t>
            </a:fld>
            <a:endParaRPr lang="nl-NL" altLang="nl-NL" smtClean="0">
              <a:solidFill>
                <a:schemeClr val="bg1"/>
              </a:solidFill>
            </a:endParaRPr>
          </a:p>
        </p:txBody>
      </p:sp>
      <p:sp>
        <p:nvSpPr>
          <p:cNvPr id="18436" name="Rectangle 2"/>
          <p:cNvSpPr>
            <a:spLocks noGrp="1" noChangeArrowheads="1"/>
          </p:cNvSpPr>
          <p:nvPr>
            <p:ph type="title"/>
          </p:nvPr>
        </p:nvSpPr>
        <p:spPr/>
        <p:txBody>
          <a:bodyPr/>
          <a:lstStyle/>
          <a:p>
            <a:pPr eaLnBrk="1" hangingPunct="1"/>
            <a:r>
              <a:rPr lang="nl-NL" altLang="nl-NL" dirty="0" smtClean="0"/>
              <a:t>Prognose van lever </a:t>
            </a:r>
            <a:r>
              <a:rPr lang="nl-NL" altLang="nl-NL" dirty="0" err="1" smtClean="0"/>
              <a:t>cirrhose</a:t>
            </a:r>
            <a:endParaRPr lang="nl-NL" altLang="nl-NL" dirty="0" smtClean="0"/>
          </a:p>
        </p:txBody>
      </p:sp>
      <p:sp>
        <p:nvSpPr>
          <p:cNvPr id="18437" name="Rectangle 3"/>
          <p:cNvSpPr>
            <a:spLocks noGrp="1" noChangeArrowheads="1"/>
          </p:cNvSpPr>
          <p:nvPr>
            <p:ph type="body" idx="1"/>
          </p:nvPr>
        </p:nvSpPr>
        <p:spPr/>
        <p:txBody>
          <a:bodyPr/>
          <a:lstStyle/>
          <a:p>
            <a:pPr eaLnBrk="1" hangingPunct="1"/>
            <a:r>
              <a:rPr lang="nl-NL" altLang="nl-NL" smtClean="0"/>
              <a:t>Gecompenseerde cirrose &gt; 12 jaar</a:t>
            </a:r>
          </a:p>
          <a:p>
            <a:pPr eaLnBrk="1" hangingPunct="1"/>
            <a:endParaRPr lang="nl-NL" altLang="nl-NL" smtClean="0"/>
          </a:p>
          <a:p>
            <a:pPr eaLnBrk="1" hangingPunct="1"/>
            <a:r>
              <a:rPr lang="nl-NL" altLang="nl-NL" smtClean="0"/>
              <a:t>Gedecompenseerde cirrose (ascites, varicesbloeding, SBP, HRS, HCC, hepatopulmonair syndroom) </a:t>
            </a:r>
          </a:p>
          <a:p>
            <a:pPr eaLnBrk="1" hangingPunct="1"/>
            <a:r>
              <a:rPr lang="nl-NL" altLang="nl-NL" b="1" smtClean="0"/>
              <a:t>≤ 6 mnd </a:t>
            </a:r>
            <a:r>
              <a:rPr lang="nl-NL" altLang="nl-NL" smtClean="0"/>
              <a:t>indien child pugh &gt; 12 of MELD &gt; 20</a:t>
            </a:r>
          </a:p>
          <a:p>
            <a:pPr eaLnBrk="1" hangingPunct="1"/>
            <a:endParaRPr lang="nl-NL" altLang="nl-NL" smtClean="0"/>
          </a:p>
          <a:p>
            <a:pPr eaLnBrk="1" hangingPunct="1"/>
            <a:r>
              <a:rPr lang="nl-NL" altLang="nl-NL" smtClean="0">
                <a:sym typeface="Wingdings" panose="05000000000000000000" pitchFamily="2" charset="2"/>
              </a:rPr>
              <a:t> multiple organ/system dysfunction</a:t>
            </a:r>
            <a:endParaRPr lang="nl-NL" altLang="nl-NL" smtClean="0"/>
          </a:p>
          <a:p>
            <a:pPr eaLnBrk="1" hangingPunct="1"/>
            <a:endParaRPr lang="nl-NL" altLang="nl-NL" smtClean="0"/>
          </a:p>
          <a:p>
            <a:pPr eaLnBrk="1" hangingPunct="1"/>
            <a:r>
              <a:rPr lang="nl-NL" altLang="nl-NL" smtClean="0"/>
              <a:t>Child pugh score en MELD score zijn scoringssystemen die iets zeggen over ernst van ziekte + prognose</a:t>
            </a:r>
          </a:p>
          <a:p>
            <a:pPr eaLnBrk="1" hangingPunct="1"/>
            <a:endParaRPr lang="nl-NL" altLang="nl-NL" smtClean="0"/>
          </a:p>
          <a:p>
            <a:pPr eaLnBrk="1" hangingPunct="1"/>
            <a:endParaRPr lang="nl-NL" altLang="nl-NL" smtClean="0"/>
          </a:p>
          <a:p>
            <a:pPr eaLnBrk="1" hangingPunct="1">
              <a:buFont typeface="Georgia" panose="02040502050405020303" pitchFamily="18" charset="0"/>
              <a:buNone/>
            </a:pPr>
            <a:endParaRPr lang="nl-NL" altLang="nl-NL" smtClean="0"/>
          </a:p>
        </p:txBody>
      </p:sp>
    </p:spTree>
    <p:extLst>
      <p:ext uri="{BB962C8B-B14F-4D97-AF65-F5344CB8AC3E}">
        <p14:creationId xmlns:p14="http://schemas.microsoft.com/office/powerpoint/2010/main" val="41878403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p:txBody>
          <a:bodyPr/>
          <a:lstStyle/>
          <a:p>
            <a:r>
              <a:rPr lang="nl-NL" altLang="nl-NL" smtClean="0"/>
              <a:t>Child pugh score</a:t>
            </a:r>
          </a:p>
        </p:txBody>
      </p:sp>
      <p:sp>
        <p:nvSpPr>
          <p:cNvPr id="19459" name="Tijdelijke aanduiding voor inhoud 2"/>
          <p:cNvSpPr>
            <a:spLocks noGrp="1"/>
          </p:cNvSpPr>
          <p:nvPr>
            <p:ph idx="1"/>
          </p:nvPr>
        </p:nvSpPr>
        <p:spPr/>
        <p:txBody>
          <a:bodyPr/>
          <a:lstStyle/>
          <a:p>
            <a:endParaRPr lang="nl-NL" altLang="nl-NL" smtClean="0"/>
          </a:p>
          <a:p>
            <a:endParaRPr lang="nl-NL" altLang="nl-NL" smtClean="0"/>
          </a:p>
        </p:txBody>
      </p:sp>
      <p:sp>
        <p:nvSpPr>
          <p:cNvPr id="19460"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3EA9A833-B827-4E1B-82E3-CEF436164C7B}" type="datetime1">
              <a:rPr lang="nl-NL" altLang="nl-NL" smtClean="0">
                <a:solidFill>
                  <a:schemeClr val="bg1"/>
                </a:solidFill>
              </a:rPr>
              <a:pPr/>
              <a:t>30-5-2024</a:t>
            </a:fld>
            <a:endParaRPr lang="nl-NL" altLang="nl-NL" smtClean="0">
              <a:solidFill>
                <a:schemeClr val="bg1"/>
              </a:solidFill>
            </a:endParaRPr>
          </a:p>
        </p:txBody>
      </p:sp>
      <p:sp>
        <p:nvSpPr>
          <p:cNvPr id="19461"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5B064405-8447-4C38-A026-07575C39862B}" type="slidenum">
              <a:rPr lang="nl-NL" altLang="nl-NL" smtClean="0">
                <a:solidFill>
                  <a:schemeClr val="bg1"/>
                </a:solidFill>
              </a:rPr>
              <a:pPr/>
              <a:t>40</a:t>
            </a:fld>
            <a:endParaRPr lang="nl-NL" altLang="nl-NL" smtClean="0">
              <a:solidFill>
                <a:schemeClr val="bg1"/>
              </a:solidFill>
            </a:endParaRPr>
          </a:p>
        </p:txBody>
      </p:sp>
      <p:graphicFrame>
        <p:nvGraphicFramePr>
          <p:cNvPr id="24" name="Tabel 23"/>
          <p:cNvGraphicFramePr>
            <a:graphicFrameLocks noGrp="1"/>
          </p:cNvGraphicFramePr>
          <p:nvPr/>
        </p:nvGraphicFramePr>
        <p:xfrm>
          <a:off x="1839914" y="2133600"/>
          <a:ext cx="8828088" cy="3905250"/>
        </p:xfrm>
        <a:graphic>
          <a:graphicData uri="http://schemas.openxmlformats.org/drawingml/2006/table">
            <a:tbl>
              <a:tblPr/>
              <a:tblGrid>
                <a:gridCol w="2023838"/>
                <a:gridCol w="183184"/>
                <a:gridCol w="1833040"/>
                <a:gridCol w="2581004"/>
                <a:gridCol w="2207022"/>
              </a:tblGrid>
              <a:tr h="365708">
                <a:tc rowSpan="2">
                  <a:txBody>
                    <a:bodyPr/>
                    <a:lstStyle/>
                    <a:p>
                      <a:r>
                        <a:rPr lang="nl-NL" sz="1600" dirty="0"/>
                        <a:t>Parameter</a:t>
                      </a:r>
                    </a:p>
                  </a:txBody>
                  <a:tcPr marT="45714" marB="45714" anchor="ctr">
                    <a:lnL>
                      <a:noFill/>
                    </a:lnL>
                    <a:lnR>
                      <a:noFill/>
                    </a:lnR>
                    <a:lnT>
                      <a:noFill/>
                    </a:lnT>
                    <a:lnB>
                      <a:noFill/>
                    </a:lnB>
                  </a:tcPr>
                </a:tc>
                <a:tc gridSpan="4">
                  <a:txBody>
                    <a:bodyPr/>
                    <a:lstStyle/>
                    <a:p>
                      <a:r>
                        <a:rPr lang="nl-NL" sz="1600" dirty="0"/>
                        <a:t>Points </a:t>
                      </a:r>
                      <a:r>
                        <a:rPr lang="nl-NL" sz="1600" dirty="0" err="1"/>
                        <a:t>assigned</a:t>
                      </a:r>
                      <a:endParaRPr lang="nl-NL" sz="1600" dirty="0"/>
                    </a:p>
                  </a:txBody>
                  <a:tcPr marT="45714" marB="45714" anchor="ctr">
                    <a:lnL>
                      <a:noFill/>
                    </a:lnL>
                    <a:lnR>
                      <a:noFill/>
                    </a:lnR>
                    <a:lnT>
                      <a:noFill/>
                    </a:lnT>
                    <a:lnB>
                      <a:noFill/>
                    </a:lnB>
                  </a:tcPr>
                </a:tc>
                <a:tc hMerge="1">
                  <a:txBody>
                    <a:bodyPr/>
                    <a:lstStyle/>
                    <a:p>
                      <a:endParaRPr lang="nl-NL" sz="1600"/>
                    </a:p>
                  </a:txBody>
                  <a:tcPr marT="45714" marB="45714" anchor="ctr">
                    <a:lnL>
                      <a:noFill/>
                    </a:lnL>
                    <a:lnR>
                      <a:noFill/>
                    </a:lnR>
                    <a:lnT>
                      <a:noFill/>
                    </a:lnT>
                    <a:lnB>
                      <a:noFill/>
                    </a:lnB>
                  </a:tcPr>
                </a:tc>
                <a:tc hMerge="1">
                  <a:txBody>
                    <a:bodyPr/>
                    <a:lstStyle/>
                    <a:p>
                      <a:endParaRPr lang="nl-NL"/>
                    </a:p>
                  </a:txBody>
                  <a:tcPr/>
                </a:tc>
                <a:tc hMerge="1">
                  <a:txBody>
                    <a:bodyPr/>
                    <a:lstStyle/>
                    <a:p>
                      <a:endParaRPr lang="nl-NL"/>
                    </a:p>
                  </a:txBody>
                  <a:tcPr/>
                </a:tc>
              </a:tr>
              <a:tr h="365708">
                <a:tc vMerge="1">
                  <a:txBody>
                    <a:bodyPr/>
                    <a:lstStyle/>
                    <a:p>
                      <a:endParaRPr lang="nl-NL"/>
                    </a:p>
                  </a:txBody>
                  <a:tcPr/>
                </a:tc>
                <a:tc gridSpan="2">
                  <a:txBody>
                    <a:bodyPr/>
                    <a:lstStyle/>
                    <a:p>
                      <a:r>
                        <a:rPr lang="nl-NL" sz="1600"/>
                        <a:t>1</a:t>
                      </a:r>
                    </a:p>
                  </a:txBody>
                  <a:tcPr marT="45714" marB="45714" anchor="ctr">
                    <a:lnL>
                      <a:noFill/>
                    </a:lnL>
                    <a:lnR>
                      <a:noFill/>
                    </a:lnR>
                    <a:lnT>
                      <a:noFill/>
                    </a:lnT>
                    <a:lnB>
                      <a:noFill/>
                    </a:lnB>
                  </a:tcPr>
                </a:tc>
                <a:tc hMerge="1">
                  <a:txBody>
                    <a:bodyPr/>
                    <a:lstStyle/>
                    <a:p>
                      <a:endParaRPr lang="nl-NL" sz="1600"/>
                    </a:p>
                  </a:txBody>
                  <a:tcPr marT="45714" marB="45714" anchor="ctr">
                    <a:lnL>
                      <a:noFill/>
                    </a:lnL>
                    <a:lnR>
                      <a:noFill/>
                    </a:lnR>
                    <a:lnT>
                      <a:noFill/>
                    </a:lnT>
                    <a:lnB>
                      <a:noFill/>
                    </a:lnB>
                  </a:tcPr>
                </a:tc>
                <a:tc>
                  <a:txBody>
                    <a:bodyPr/>
                    <a:lstStyle/>
                    <a:p>
                      <a:r>
                        <a:rPr lang="nl-NL" sz="1600" dirty="0"/>
                        <a:t>2</a:t>
                      </a:r>
                    </a:p>
                  </a:txBody>
                  <a:tcPr marT="45714" marB="45714" anchor="ctr">
                    <a:lnL>
                      <a:noFill/>
                    </a:lnL>
                    <a:lnR>
                      <a:noFill/>
                    </a:lnR>
                    <a:lnT>
                      <a:noFill/>
                    </a:lnT>
                    <a:lnB>
                      <a:noFill/>
                    </a:lnB>
                  </a:tcPr>
                </a:tc>
                <a:tc>
                  <a:txBody>
                    <a:bodyPr/>
                    <a:lstStyle/>
                    <a:p>
                      <a:r>
                        <a:rPr lang="nl-NL" sz="1600"/>
                        <a:t>3</a:t>
                      </a:r>
                    </a:p>
                  </a:txBody>
                  <a:tcPr marT="45714" marB="45714" anchor="ctr">
                    <a:lnL>
                      <a:noFill/>
                    </a:lnL>
                    <a:lnR>
                      <a:noFill/>
                    </a:lnR>
                    <a:lnT>
                      <a:noFill/>
                    </a:lnT>
                    <a:lnB>
                      <a:noFill/>
                    </a:lnB>
                  </a:tcPr>
                </a:tc>
              </a:tr>
              <a:tr h="365708">
                <a:tc>
                  <a:txBody>
                    <a:bodyPr/>
                    <a:lstStyle/>
                    <a:p>
                      <a:r>
                        <a:rPr lang="nl-NL" sz="1600"/>
                        <a:t>Ascites</a:t>
                      </a:r>
                    </a:p>
                  </a:txBody>
                  <a:tcPr marT="45714" marB="45714" anchor="ctr">
                    <a:lnL>
                      <a:noFill/>
                    </a:lnL>
                    <a:lnR>
                      <a:noFill/>
                    </a:lnR>
                    <a:lnT>
                      <a:noFill/>
                    </a:lnT>
                    <a:lnB>
                      <a:noFill/>
                    </a:lnB>
                  </a:tcPr>
                </a:tc>
                <a:tc gridSpan="2">
                  <a:txBody>
                    <a:bodyPr/>
                    <a:lstStyle/>
                    <a:p>
                      <a:r>
                        <a:rPr lang="nl-NL" sz="1600"/>
                        <a:t>Absent</a:t>
                      </a:r>
                    </a:p>
                  </a:txBody>
                  <a:tcPr marT="45714" marB="45714" anchor="ctr">
                    <a:lnL>
                      <a:noFill/>
                    </a:lnL>
                    <a:lnR>
                      <a:noFill/>
                    </a:lnR>
                    <a:lnT>
                      <a:noFill/>
                    </a:lnT>
                    <a:lnB>
                      <a:noFill/>
                    </a:lnB>
                  </a:tcPr>
                </a:tc>
                <a:tc hMerge="1">
                  <a:txBody>
                    <a:bodyPr/>
                    <a:lstStyle/>
                    <a:p>
                      <a:endParaRPr lang="nl-NL" sz="1600"/>
                    </a:p>
                  </a:txBody>
                  <a:tcPr marT="45714" marB="45714" anchor="ctr">
                    <a:lnL>
                      <a:noFill/>
                    </a:lnL>
                    <a:lnR>
                      <a:noFill/>
                    </a:lnR>
                    <a:lnT>
                      <a:noFill/>
                    </a:lnT>
                    <a:lnB>
                      <a:noFill/>
                    </a:lnB>
                  </a:tcPr>
                </a:tc>
                <a:tc>
                  <a:txBody>
                    <a:bodyPr/>
                    <a:lstStyle/>
                    <a:p>
                      <a:r>
                        <a:rPr lang="nl-NL" sz="1600" dirty="0" err="1"/>
                        <a:t>Slight</a:t>
                      </a:r>
                      <a:endParaRPr lang="nl-NL" sz="1600" dirty="0"/>
                    </a:p>
                  </a:txBody>
                  <a:tcPr marT="45714" marB="45714" anchor="ctr">
                    <a:lnL>
                      <a:noFill/>
                    </a:lnL>
                    <a:lnR>
                      <a:noFill/>
                    </a:lnR>
                    <a:lnT>
                      <a:noFill/>
                    </a:lnT>
                    <a:lnB>
                      <a:noFill/>
                    </a:lnB>
                  </a:tcPr>
                </a:tc>
                <a:tc>
                  <a:txBody>
                    <a:bodyPr/>
                    <a:lstStyle/>
                    <a:p>
                      <a:r>
                        <a:rPr lang="nl-NL" sz="1600"/>
                        <a:t>Moderate</a:t>
                      </a:r>
                    </a:p>
                  </a:txBody>
                  <a:tcPr marT="45714" marB="45714" anchor="ctr">
                    <a:lnL>
                      <a:noFill/>
                    </a:lnL>
                    <a:lnR>
                      <a:noFill/>
                    </a:lnR>
                    <a:lnT>
                      <a:noFill/>
                    </a:lnT>
                    <a:lnB>
                      <a:noFill/>
                    </a:lnB>
                  </a:tcPr>
                </a:tc>
              </a:tr>
              <a:tr h="639989">
                <a:tc>
                  <a:txBody>
                    <a:bodyPr/>
                    <a:lstStyle/>
                    <a:p>
                      <a:r>
                        <a:rPr lang="nl-NL" sz="1600"/>
                        <a:t>Bilirubin</a:t>
                      </a:r>
                    </a:p>
                  </a:txBody>
                  <a:tcPr marT="45714" marB="45714" anchor="ctr">
                    <a:lnL>
                      <a:noFill/>
                    </a:lnL>
                    <a:lnR>
                      <a:noFill/>
                    </a:lnR>
                    <a:lnT>
                      <a:noFill/>
                    </a:lnT>
                    <a:lnB>
                      <a:noFill/>
                    </a:lnB>
                  </a:tcPr>
                </a:tc>
                <a:tc gridSpan="2">
                  <a:txBody>
                    <a:bodyPr/>
                    <a:lstStyle/>
                    <a:p>
                      <a:r>
                        <a:rPr lang="nl-NL" sz="1600" dirty="0" smtClean="0"/>
                        <a:t>&lt; 34.2 micromol/L</a:t>
                      </a:r>
                      <a:endParaRPr lang="nl-NL" sz="1600" dirty="0"/>
                    </a:p>
                  </a:txBody>
                  <a:tcPr marT="45714" marB="45714" anchor="ctr">
                    <a:lnL>
                      <a:noFill/>
                    </a:lnL>
                    <a:lnR>
                      <a:noFill/>
                    </a:lnR>
                    <a:lnT>
                      <a:noFill/>
                    </a:lnT>
                    <a:lnB>
                      <a:noFill/>
                    </a:lnB>
                  </a:tcPr>
                </a:tc>
                <a:tc hMerge="1">
                  <a:txBody>
                    <a:bodyPr/>
                    <a:lstStyle/>
                    <a:p>
                      <a:endParaRPr lang="nl-NL" sz="1600" dirty="0"/>
                    </a:p>
                  </a:txBody>
                  <a:tcPr marT="45714" marB="45714" anchor="ctr">
                    <a:lnL>
                      <a:noFill/>
                    </a:lnL>
                    <a:lnR>
                      <a:noFill/>
                    </a:lnR>
                    <a:lnT>
                      <a:noFill/>
                    </a:lnT>
                    <a:lnB>
                      <a:noFill/>
                    </a:lnB>
                  </a:tcPr>
                </a:tc>
                <a:tc>
                  <a:txBody>
                    <a:bodyPr/>
                    <a:lstStyle/>
                    <a:p>
                      <a:r>
                        <a:rPr lang="en-US" sz="1600" dirty="0" smtClean="0"/>
                        <a:t>34.2 </a:t>
                      </a:r>
                      <a:r>
                        <a:rPr lang="en-US" sz="1600" dirty="0"/>
                        <a:t>to 51.3 </a:t>
                      </a:r>
                      <a:r>
                        <a:rPr lang="en-US" sz="1600" dirty="0" err="1" smtClean="0"/>
                        <a:t>micromol</a:t>
                      </a:r>
                      <a:r>
                        <a:rPr lang="en-US" sz="1600" dirty="0" smtClean="0"/>
                        <a:t>/L</a:t>
                      </a:r>
                      <a:endParaRPr lang="en-US" sz="1600" dirty="0"/>
                    </a:p>
                  </a:txBody>
                  <a:tcPr marT="45714" marB="45714" anchor="ctr">
                    <a:lnL>
                      <a:noFill/>
                    </a:lnL>
                    <a:lnR>
                      <a:noFill/>
                    </a:lnR>
                    <a:lnT>
                      <a:noFill/>
                    </a:lnT>
                    <a:lnB>
                      <a:noFill/>
                    </a:lnB>
                  </a:tcPr>
                </a:tc>
                <a:tc>
                  <a:txBody>
                    <a:bodyPr/>
                    <a:lstStyle/>
                    <a:p>
                      <a:r>
                        <a:rPr lang="nl-NL" sz="1600" dirty="0" smtClean="0"/>
                        <a:t>&gt; 51.3 micromol/L</a:t>
                      </a:r>
                      <a:endParaRPr lang="nl-NL" sz="1600" dirty="0"/>
                    </a:p>
                  </a:txBody>
                  <a:tcPr marT="45714" marB="45714" anchor="ctr">
                    <a:lnL>
                      <a:noFill/>
                    </a:lnL>
                    <a:lnR>
                      <a:noFill/>
                    </a:lnR>
                    <a:lnT>
                      <a:noFill/>
                    </a:lnT>
                    <a:lnB>
                      <a:noFill/>
                    </a:lnB>
                  </a:tcPr>
                </a:tc>
              </a:tr>
              <a:tr h="431024">
                <a:tc>
                  <a:txBody>
                    <a:bodyPr/>
                    <a:lstStyle/>
                    <a:p>
                      <a:r>
                        <a:rPr lang="nl-NL" sz="1600"/>
                        <a:t>Albumin</a:t>
                      </a:r>
                    </a:p>
                  </a:txBody>
                  <a:tcPr marT="45714" marB="45714" anchor="ctr">
                    <a:lnL>
                      <a:noFill/>
                    </a:lnL>
                    <a:lnR>
                      <a:noFill/>
                    </a:lnR>
                    <a:lnT>
                      <a:noFill/>
                    </a:lnT>
                    <a:lnB>
                      <a:noFill/>
                    </a:lnB>
                  </a:tcPr>
                </a:tc>
                <a:tc gridSpan="2">
                  <a:txBody>
                    <a:bodyPr/>
                    <a:lstStyle/>
                    <a:p>
                      <a:r>
                        <a:rPr lang="nl-NL" sz="1600" dirty="0" smtClean="0"/>
                        <a:t>35 g/L</a:t>
                      </a:r>
                      <a:endParaRPr lang="nl-NL" sz="1600" dirty="0"/>
                    </a:p>
                  </a:txBody>
                  <a:tcPr marT="45714" marB="45714" anchor="ctr">
                    <a:lnL>
                      <a:noFill/>
                    </a:lnL>
                    <a:lnR>
                      <a:noFill/>
                    </a:lnR>
                    <a:lnT>
                      <a:noFill/>
                    </a:lnT>
                    <a:lnB>
                      <a:noFill/>
                    </a:lnB>
                  </a:tcPr>
                </a:tc>
                <a:tc hMerge="1">
                  <a:txBody>
                    <a:bodyPr/>
                    <a:lstStyle/>
                    <a:p>
                      <a:endParaRPr lang="nl-NL" sz="1600" dirty="0"/>
                    </a:p>
                  </a:txBody>
                  <a:tcPr marT="45714" marB="45714" anchor="ctr">
                    <a:lnL>
                      <a:noFill/>
                    </a:lnL>
                    <a:lnR>
                      <a:noFill/>
                    </a:lnR>
                    <a:lnT>
                      <a:noFill/>
                    </a:lnT>
                    <a:lnB>
                      <a:noFill/>
                    </a:lnB>
                  </a:tcPr>
                </a:tc>
                <a:tc>
                  <a:txBody>
                    <a:bodyPr/>
                    <a:lstStyle/>
                    <a:p>
                      <a:r>
                        <a:rPr lang="en-US" sz="1600" dirty="0" smtClean="0"/>
                        <a:t>28 </a:t>
                      </a:r>
                      <a:r>
                        <a:rPr lang="en-US" sz="1600" dirty="0"/>
                        <a:t>to 35 </a:t>
                      </a:r>
                      <a:r>
                        <a:rPr lang="en-US" sz="1600" dirty="0" smtClean="0"/>
                        <a:t>g/L</a:t>
                      </a:r>
                      <a:endParaRPr lang="en-US" sz="1600" dirty="0"/>
                    </a:p>
                  </a:txBody>
                  <a:tcPr marT="45714" marB="45714" anchor="ctr">
                    <a:lnL>
                      <a:noFill/>
                    </a:lnL>
                    <a:lnR>
                      <a:noFill/>
                    </a:lnR>
                    <a:lnT>
                      <a:noFill/>
                    </a:lnT>
                    <a:lnB>
                      <a:noFill/>
                    </a:lnB>
                  </a:tcPr>
                </a:tc>
                <a:tc>
                  <a:txBody>
                    <a:bodyPr/>
                    <a:lstStyle/>
                    <a:p>
                      <a:r>
                        <a:rPr lang="nl-NL" sz="1600" dirty="0" smtClean="0"/>
                        <a:t>28 g/L</a:t>
                      </a:r>
                      <a:endParaRPr lang="nl-NL" sz="1600" dirty="0"/>
                    </a:p>
                  </a:txBody>
                  <a:tcPr marT="45714" marB="45714" anchor="ctr">
                    <a:lnL>
                      <a:noFill/>
                    </a:lnL>
                    <a:lnR>
                      <a:noFill/>
                    </a:lnR>
                    <a:lnT>
                      <a:noFill/>
                    </a:lnT>
                    <a:lnB>
                      <a:noFill/>
                    </a:lnB>
                  </a:tcPr>
                </a:tc>
              </a:tr>
              <a:tr h="365708">
                <a:tc gridSpan="5">
                  <a:txBody>
                    <a:bodyPr/>
                    <a:lstStyle/>
                    <a:p>
                      <a:r>
                        <a:rPr lang="nl-NL" sz="1600" dirty="0" err="1"/>
                        <a:t>Prothrombin</a:t>
                      </a:r>
                      <a:r>
                        <a:rPr lang="nl-NL" sz="1600" dirty="0"/>
                        <a:t> time</a:t>
                      </a:r>
                    </a:p>
                  </a:txBody>
                  <a:tcPr marT="45714" marB="45714" anchor="ctr">
                    <a:lnL>
                      <a:noFill/>
                    </a:lnL>
                    <a:lnR>
                      <a:noFill/>
                    </a:lnR>
                    <a:lnT>
                      <a:noFill/>
                    </a:lnT>
                    <a:lnB>
                      <a:noFill/>
                    </a:lnB>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r>
              <a:tr h="639989">
                <a:tc gridSpan="2">
                  <a:txBody>
                    <a:bodyPr/>
                    <a:lstStyle/>
                    <a:p>
                      <a:r>
                        <a:rPr lang="nl-NL" sz="1600"/>
                        <a:t>Seconds over control</a:t>
                      </a:r>
                    </a:p>
                  </a:txBody>
                  <a:tcPr marT="45714" marB="45714" anchor="ctr">
                    <a:lnL>
                      <a:noFill/>
                    </a:lnL>
                    <a:lnR>
                      <a:noFill/>
                    </a:lnR>
                    <a:lnT>
                      <a:noFill/>
                    </a:lnT>
                    <a:lnB>
                      <a:noFill/>
                    </a:lnB>
                  </a:tcPr>
                </a:tc>
                <a:tc hMerge="1">
                  <a:txBody>
                    <a:bodyPr/>
                    <a:lstStyle/>
                    <a:p>
                      <a:endParaRPr lang="nl-NL"/>
                    </a:p>
                  </a:txBody>
                  <a:tcPr/>
                </a:tc>
                <a:tc>
                  <a:txBody>
                    <a:bodyPr/>
                    <a:lstStyle/>
                    <a:p>
                      <a:r>
                        <a:rPr lang="nl-NL" sz="1600" dirty="0"/>
                        <a:t>&lt;4</a:t>
                      </a:r>
                    </a:p>
                  </a:txBody>
                  <a:tcPr marT="45714" marB="45714" anchor="ctr">
                    <a:lnL>
                      <a:noFill/>
                    </a:lnL>
                    <a:lnR>
                      <a:noFill/>
                    </a:lnR>
                    <a:lnT>
                      <a:noFill/>
                    </a:lnT>
                    <a:lnB>
                      <a:noFill/>
                    </a:lnB>
                  </a:tcPr>
                </a:tc>
                <a:tc>
                  <a:txBody>
                    <a:bodyPr/>
                    <a:lstStyle/>
                    <a:p>
                      <a:r>
                        <a:rPr lang="nl-NL" sz="1600" dirty="0"/>
                        <a:t>4 </a:t>
                      </a:r>
                      <a:r>
                        <a:rPr lang="nl-NL" sz="1600" dirty="0" err="1"/>
                        <a:t>to</a:t>
                      </a:r>
                      <a:r>
                        <a:rPr lang="nl-NL" sz="1600" dirty="0"/>
                        <a:t> 6</a:t>
                      </a:r>
                    </a:p>
                  </a:txBody>
                  <a:tcPr marT="45714" marB="45714" anchor="ctr">
                    <a:lnL>
                      <a:noFill/>
                    </a:lnL>
                    <a:lnR>
                      <a:noFill/>
                    </a:lnR>
                    <a:lnT>
                      <a:noFill/>
                    </a:lnT>
                    <a:lnB>
                      <a:noFill/>
                    </a:lnB>
                  </a:tcPr>
                </a:tc>
                <a:tc>
                  <a:txBody>
                    <a:bodyPr/>
                    <a:lstStyle/>
                    <a:p>
                      <a:r>
                        <a:rPr lang="nl-NL" sz="1600"/>
                        <a:t>&gt;6</a:t>
                      </a:r>
                    </a:p>
                  </a:txBody>
                  <a:tcPr marT="45714" marB="45714" anchor="ctr">
                    <a:lnL>
                      <a:noFill/>
                    </a:lnL>
                    <a:lnR>
                      <a:noFill/>
                    </a:lnR>
                    <a:lnT>
                      <a:noFill/>
                    </a:lnT>
                    <a:lnB>
                      <a:noFill/>
                    </a:lnB>
                  </a:tcPr>
                </a:tc>
              </a:tr>
              <a:tr h="365708">
                <a:tc gridSpan="2">
                  <a:txBody>
                    <a:bodyPr/>
                    <a:lstStyle/>
                    <a:p>
                      <a:r>
                        <a:rPr lang="nl-NL" sz="1600"/>
                        <a:t>INR</a:t>
                      </a:r>
                    </a:p>
                  </a:txBody>
                  <a:tcPr marT="45714" marB="45714" anchor="ctr">
                    <a:lnL>
                      <a:noFill/>
                    </a:lnL>
                    <a:lnR>
                      <a:noFill/>
                    </a:lnR>
                    <a:lnT>
                      <a:noFill/>
                    </a:lnT>
                    <a:lnB>
                      <a:noFill/>
                    </a:lnB>
                  </a:tcPr>
                </a:tc>
                <a:tc hMerge="1">
                  <a:txBody>
                    <a:bodyPr/>
                    <a:lstStyle/>
                    <a:p>
                      <a:endParaRPr lang="nl-NL"/>
                    </a:p>
                  </a:txBody>
                  <a:tcPr/>
                </a:tc>
                <a:tc>
                  <a:txBody>
                    <a:bodyPr/>
                    <a:lstStyle/>
                    <a:p>
                      <a:r>
                        <a:rPr lang="nl-NL" sz="1600"/>
                        <a:t>&lt;1.7</a:t>
                      </a:r>
                    </a:p>
                  </a:txBody>
                  <a:tcPr marT="45714" marB="45714" anchor="ctr">
                    <a:lnL>
                      <a:noFill/>
                    </a:lnL>
                    <a:lnR>
                      <a:noFill/>
                    </a:lnR>
                    <a:lnT>
                      <a:noFill/>
                    </a:lnT>
                    <a:lnB>
                      <a:noFill/>
                    </a:lnB>
                  </a:tcPr>
                </a:tc>
                <a:tc>
                  <a:txBody>
                    <a:bodyPr/>
                    <a:lstStyle/>
                    <a:p>
                      <a:r>
                        <a:rPr lang="nl-NL" sz="1600"/>
                        <a:t>1.7 to 2.3</a:t>
                      </a:r>
                    </a:p>
                  </a:txBody>
                  <a:tcPr marT="45714" marB="45714" anchor="ctr">
                    <a:lnL>
                      <a:noFill/>
                    </a:lnL>
                    <a:lnR>
                      <a:noFill/>
                    </a:lnR>
                    <a:lnT>
                      <a:noFill/>
                    </a:lnT>
                    <a:lnB>
                      <a:noFill/>
                    </a:lnB>
                  </a:tcPr>
                </a:tc>
                <a:tc>
                  <a:txBody>
                    <a:bodyPr/>
                    <a:lstStyle/>
                    <a:p>
                      <a:r>
                        <a:rPr lang="nl-NL" sz="1600"/>
                        <a:t>&gt;2.3</a:t>
                      </a:r>
                    </a:p>
                  </a:txBody>
                  <a:tcPr marT="45714" marB="45714" anchor="ctr">
                    <a:lnL>
                      <a:noFill/>
                    </a:lnL>
                    <a:lnR>
                      <a:noFill/>
                    </a:lnR>
                    <a:lnT>
                      <a:noFill/>
                    </a:lnT>
                    <a:lnB>
                      <a:noFill/>
                    </a:lnB>
                  </a:tcPr>
                </a:tc>
              </a:tr>
              <a:tr h="365708">
                <a:tc gridSpan="2">
                  <a:txBody>
                    <a:bodyPr/>
                    <a:lstStyle/>
                    <a:p>
                      <a:r>
                        <a:rPr lang="nl-NL" sz="1600"/>
                        <a:t>Encephalopathy</a:t>
                      </a:r>
                    </a:p>
                  </a:txBody>
                  <a:tcPr marT="45714" marB="45714" anchor="ctr">
                    <a:lnL>
                      <a:noFill/>
                    </a:lnL>
                    <a:lnR>
                      <a:noFill/>
                    </a:lnR>
                    <a:lnT>
                      <a:noFill/>
                    </a:lnT>
                    <a:lnB>
                      <a:noFill/>
                    </a:lnB>
                  </a:tcPr>
                </a:tc>
                <a:tc hMerge="1">
                  <a:txBody>
                    <a:bodyPr/>
                    <a:lstStyle/>
                    <a:p>
                      <a:endParaRPr lang="nl-NL"/>
                    </a:p>
                  </a:txBody>
                  <a:tcPr/>
                </a:tc>
                <a:tc>
                  <a:txBody>
                    <a:bodyPr/>
                    <a:lstStyle/>
                    <a:p>
                      <a:r>
                        <a:rPr lang="nl-NL" sz="1600"/>
                        <a:t>None</a:t>
                      </a:r>
                    </a:p>
                  </a:txBody>
                  <a:tcPr marT="45714" marB="45714" anchor="ctr">
                    <a:lnL>
                      <a:noFill/>
                    </a:lnL>
                    <a:lnR>
                      <a:noFill/>
                    </a:lnR>
                    <a:lnT>
                      <a:noFill/>
                    </a:lnT>
                    <a:lnB>
                      <a:noFill/>
                    </a:lnB>
                  </a:tcPr>
                </a:tc>
                <a:tc>
                  <a:txBody>
                    <a:bodyPr/>
                    <a:lstStyle/>
                    <a:p>
                      <a:r>
                        <a:rPr lang="nl-NL" sz="1600" dirty="0"/>
                        <a:t>Grade 1 </a:t>
                      </a:r>
                      <a:r>
                        <a:rPr lang="nl-NL" sz="1600" dirty="0" err="1"/>
                        <a:t>to</a:t>
                      </a:r>
                      <a:r>
                        <a:rPr lang="nl-NL" sz="1600" dirty="0"/>
                        <a:t> 2</a:t>
                      </a:r>
                    </a:p>
                  </a:txBody>
                  <a:tcPr marT="45714" marB="45714" anchor="ctr">
                    <a:lnL>
                      <a:noFill/>
                    </a:lnL>
                    <a:lnR>
                      <a:noFill/>
                    </a:lnR>
                    <a:lnT>
                      <a:noFill/>
                    </a:lnT>
                    <a:lnB>
                      <a:noFill/>
                    </a:lnB>
                  </a:tcPr>
                </a:tc>
                <a:tc>
                  <a:txBody>
                    <a:bodyPr/>
                    <a:lstStyle/>
                    <a:p>
                      <a:r>
                        <a:rPr lang="nl-NL" sz="1600" dirty="0"/>
                        <a:t>Grade 3 </a:t>
                      </a:r>
                      <a:r>
                        <a:rPr lang="nl-NL" sz="1600" dirty="0" err="1"/>
                        <a:t>to</a:t>
                      </a:r>
                      <a:r>
                        <a:rPr lang="nl-NL" sz="1600" dirty="0"/>
                        <a:t> 4</a:t>
                      </a:r>
                    </a:p>
                  </a:txBody>
                  <a:tcPr marT="45714" marB="45714" anchor="ctr">
                    <a:lnL>
                      <a:noFill/>
                    </a:lnL>
                    <a:lnR>
                      <a:noFill/>
                    </a:lnR>
                    <a:lnT>
                      <a:noFill/>
                    </a:lnT>
                    <a:lnB>
                      <a:noFill/>
                    </a:lnB>
                  </a:tcPr>
                </a:tc>
              </a:tr>
            </a:tbl>
          </a:graphicData>
        </a:graphic>
      </p:graphicFrame>
    </p:spTree>
    <p:extLst>
      <p:ext uri="{BB962C8B-B14F-4D97-AF65-F5344CB8AC3E}">
        <p14:creationId xmlns:p14="http://schemas.microsoft.com/office/powerpoint/2010/main" val="34699220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a:lstStyle/>
          <a:p>
            <a:r>
              <a:rPr lang="nl-NL" altLang="nl-NL" dirty="0" smtClean="0"/>
              <a:t>Prognose lever </a:t>
            </a:r>
            <a:r>
              <a:rPr lang="nl-NL" altLang="nl-NL" dirty="0" err="1" smtClean="0"/>
              <a:t>cirrhose</a:t>
            </a:r>
            <a:endParaRPr lang="nl-NL" altLang="nl-NL" dirty="0" smtClean="0"/>
          </a:p>
        </p:txBody>
      </p:sp>
      <p:sp>
        <p:nvSpPr>
          <p:cNvPr id="3" name="Tijdelijke aanduiding voor inhoud 2"/>
          <p:cNvSpPr>
            <a:spLocks noGrp="1"/>
          </p:cNvSpPr>
          <p:nvPr>
            <p:ph idx="1"/>
          </p:nvPr>
        </p:nvSpPr>
        <p:spPr>
          <a:xfrm>
            <a:off x="646330" y="1821527"/>
            <a:ext cx="8596668" cy="3880773"/>
          </a:xfrm>
        </p:spPr>
        <p:txBody>
          <a:bodyPr/>
          <a:lstStyle/>
          <a:p>
            <a:pPr eaLnBrk="1" hangingPunct="1">
              <a:defRPr/>
            </a:pPr>
            <a:r>
              <a:rPr lang="nl-NL" altLang="nl-NL" dirty="0" smtClean="0"/>
              <a:t>Child </a:t>
            </a:r>
            <a:r>
              <a:rPr lang="nl-NL" altLang="nl-NL" dirty="0" err="1" smtClean="0"/>
              <a:t>pugh</a:t>
            </a:r>
            <a:r>
              <a:rPr lang="nl-NL" altLang="nl-NL" dirty="0" smtClean="0"/>
              <a:t> score:</a:t>
            </a:r>
          </a:p>
          <a:p>
            <a:pPr eaLnBrk="1" hangingPunct="1">
              <a:defRPr/>
            </a:pPr>
            <a:r>
              <a:rPr lang="nl-NL" altLang="nl-NL" dirty="0" smtClean="0"/>
              <a:t>CP A 	1jr survival 100%</a:t>
            </a:r>
          </a:p>
          <a:p>
            <a:pPr eaLnBrk="1" hangingPunct="1">
              <a:defRPr/>
            </a:pPr>
            <a:r>
              <a:rPr lang="nl-NL" altLang="nl-NL" dirty="0" smtClean="0"/>
              <a:t>CP B	1jr survival 80 %</a:t>
            </a:r>
          </a:p>
          <a:p>
            <a:pPr eaLnBrk="1" hangingPunct="1">
              <a:defRPr/>
            </a:pPr>
            <a:r>
              <a:rPr lang="nl-NL" altLang="nl-NL" dirty="0" smtClean="0"/>
              <a:t>CP C	1jr survival 45 %</a:t>
            </a:r>
          </a:p>
          <a:p>
            <a:pPr marL="0" indent="0">
              <a:buNone/>
              <a:defRPr/>
            </a:pPr>
            <a:endParaRPr lang="nl-NL" dirty="0" smtClean="0"/>
          </a:p>
          <a:p>
            <a:pPr>
              <a:defRPr/>
            </a:pPr>
            <a:r>
              <a:rPr lang="nl-NL" dirty="0" smtClean="0"/>
              <a:t>MELD-Na score: bestaat uit INR (stolling), bilirubine, </a:t>
            </a:r>
            <a:r>
              <a:rPr lang="nl-NL" dirty="0" err="1" smtClean="0"/>
              <a:t>kreatinine</a:t>
            </a:r>
            <a:r>
              <a:rPr lang="nl-NL" dirty="0" smtClean="0"/>
              <a:t>, natrium</a:t>
            </a:r>
          </a:p>
          <a:p>
            <a:pPr>
              <a:defRPr/>
            </a:pPr>
            <a:r>
              <a:rPr lang="nl-NL" dirty="0" smtClean="0">
                <a:sym typeface="Wingdings" panose="05000000000000000000" pitchFamily="2" charset="2"/>
              </a:rPr>
              <a:t> zegt iets over 3 </a:t>
            </a:r>
            <a:r>
              <a:rPr lang="nl-NL" dirty="0" err="1" smtClean="0">
                <a:sym typeface="Wingdings" panose="05000000000000000000" pitchFamily="2" charset="2"/>
              </a:rPr>
              <a:t>mnd</a:t>
            </a:r>
            <a:r>
              <a:rPr lang="nl-NL" dirty="0" smtClean="0">
                <a:sym typeface="Wingdings" panose="05000000000000000000" pitchFamily="2" charset="2"/>
              </a:rPr>
              <a:t> survival</a:t>
            </a:r>
          </a:p>
          <a:p>
            <a:pPr>
              <a:defRPr/>
            </a:pPr>
            <a:r>
              <a:rPr lang="nl-NL" dirty="0" smtClean="0">
                <a:sym typeface="Wingdings" panose="05000000000000000000" pitchFamily="2" charset="2"/>
              </a:rPr>
              <a:t> wordt gebruikt voor indicatie </a:t>
            </a:r>
            <a:r>
              <a:rPr lang="nl-NL" dirty="0" err="1" smtClean="0">
                <a:sym typeface="Wingdings" panose="05000000000000000000" pitchFamily="2" charset="2"/>
              </a:rPr>
              <a:t>evt</a:t>
            </a:r>
            <a:r>
              <a:rPr lang="nl-NL" dirty="0" smtClean="0">
                <a:sym typeface="Wingdings" panose="05000000000000000000" pitchFamily="2" charset="2"/>
              </a:rPr>
              <a:t> lever transplantatie</a:t>
            </a:r>
            <a:endParaRPr lang="nl-NL" dirty="0"/>
          </a:p>
        </p:txBody>
      </p:sp>
      <p:sp>
        <p:nvSpPr>
          <p:cNvPr id="20484"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2C44C91F-BEC9-47DD-8DCD-D86B8481CEF5}" type="datetime1">
              <a:rPr lang="nl-NL" altLang="nl-NL" smtClean="0">
                <a:solidFill>
                  <a:schemeClr val="bg1"/>
                </a:solidFill>
              </a:rPr>
              <a:pPr/>
              <a:t>30-5-2024</a:t>
            </a:fld>
            <a:endParaRPr lang="nl-NL" altLang="nl-NL" smtClean="0">
              <a:solidFill>
                <a:schemeClr val="bg1"/>
              </a:solidFill>
            </a:endParaRPr>
          </a:p>
        </p:txBody>
      </p:sp>
      <p:sp>
        <p:nvSpPr>
          <p:cNvPr id="20485"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0372CC6D-1292-449C-AAD4-7D1DE85DA78F}" type="slidenum">
              <a:rPr lang="nl-NL" altLang="nl-NL" smtClean="0">
                <a:solidFill>
                  <a:schemeClr val="bg1"/>
                </a:solidFill>
              </a:rPr>
              <a:pPr/>
              <a:t>41</a:t>
            </a:fld>
            <a:endParaRPr lang="nl-NL" altLang="nl-NL" smtClean="0">
              <a:solidFill>
                <a:schemeClr val="bg1"/>
              </a:solidFill>
            </a:endParaRPr>
          </a:p>
        </p:txBody>
      </p:sp>
    </p:spTree>
    <p:extLst>
      <p:ext uri="{BB962C8B-B14F-4D97-AF65-F5344CB8AC3E}">
        <p14:creationId xmlns:p14="http://schemas.microsoft.com/office/powerpoint/2010/main" val="2332730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p:txBody>
          <a:bodyPr/>
          <a:lstStyle/>
          <a:p>
            <a:r>
              <a:rPr lang="nl-NL" altLang="nl-NL" dirty="0" smtClean="0"/>
              <a:t>Primaire behandeling lever </a:t>
            </a:r>
            <a:r>
              <a:rPr lang="nl-NL" altLang="nl-NL" dirty="0" err="1" smtClean="0"/>
              <a:t>cirrhose</a:t>
            </a:r>
            <a:endParaRPr lang="nl-NL" altLang="nl-NL" dirty="0" smtClean="0"/>
          </a:p>
        </p:txBody>
      </p:sp>
      <p:sp>
        <p:nvSpPr>
          <p:cNvPr id="21507" name="Tijdelijke aanduiding voor inhoud 2"/>
          <p:cNvSpPr>
            <a:spLocks noGrp="1"/>
          </p:cNvSpPr>
          <p:nvPr>
            <p:ph idx="1"/>
          </p:nvPr>
        </p:nvSpPr>
        <p:spPr/>
        <p:txBody>
          <a:bodyPr/>
          <a:lstStyle/>
          <a:p>
            <a:r>
              <a:rPr lang="nl-NL" altLang="nl-NL" dirty="0" smtClean="0"/>
              <a:t>onderkennen en behandelen van oorzaak liefst voor progressie naar levercirrose</a:t>
            </a:r>
          </a:p>
          <a:p>
            <a:r>
              <a:rPr lang="nl-NL" altLang="nl-NL" dirty="0" smtClean="0"/>
              <a:t>bv HBV screenen bij immigranten uit risico gebieden, HCV screenen bij </a:t>
            </a:r>
            <a:r>
              <a:rPr lang="nl-NL" altLang="nl-NL" dirty="0" err="1" smtClean="0"/>
              <a:t>pt</a:t>
            </a:r>
            <a:r>
              <a:rPr lang="nl-NL" altLang="nl-NL" dirty="0" smtClean="0"/>
              <a:t> met iv drugs gebruik in verleden</a:t>
            </a:r>
          </a:p>
          <a:p>
            <a:r>
              <a:rPr lang="nl-NL" altLang="nl-NL" dirty="0" smtClean="0"/>
              <a:t>indien gevorderde leverziekte/cirrose screenen voor HCC, screenen voor </a:t>
            </a:r>
            <a:r>
              <a:rPr lang="nl-NL" altLang="nl-NL" dirty="0" err="1" smtClean="0"/>
              <a:t>portale</a:t>
            </a:r>
            <a:r>
              <a:rPr lang="nl-NL" altLang="nl-NL" dirty="0" smtClean="0"/>
              <a:t> hypertensie/varices</a:t>
            </a:r>
          </a:p>
          <a:p>
            <a:r>
              <a:rPr lang="nl-NL" altLang="nl-NL" dirty="0" smtClean="0"/>
              <a:t>proberen leverziekte niet te verergeren bv stoppen alcohol</a:t>
            </a:r>
          </a:p>
          <a:p>
            <a:r>
              <a:rPr lang="nl-NL" altLang="nl-NL" dirty="0" smtClean="0"/>
              <a:t>behandelen van klachten en complicaties</a:t>
            </a:r>
          </a:p>
        </p:txBody>
      </p:sp>
      <p:sp>
        <p:nvSpPr>
          <p:cNvPr id="21508"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4FEAB4A4-FDD5-46E4-8425-1A88449EA82F}" type="datetime1">
              <a:rPr lang="nl-NL" altLang="nl-NL" smtClean="0">
                <a:solidFill>
                  <a:schemeClr val="bg1"/>
                </a:solidFill>
              </a:rPr>
              <a:pPr/>
              <a:t>30-5-2024</a:t>
            </a:fld>
            <a:endParaRPr lang="nl-NL" altLang="nl-NL" smtClean="0">
              <a:solidFill>
                <a:schemeClr val="bg1"/>
              </a:solidFill>
            </a:endParaRPr>
          </a:p>
        </p:txBody>
      </p:sp>
      <p:sp>
        <p:nvSpPr>
          <p:cNvPr id="21509"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A90FE236-4445-4641-A15E-8C93ED0C77F8}" type="slidenum">
              <a:rPr lang="nl-NL" altLang="nl-NL" smtClean="0">
                <a:solidFill>
                  <a:schemeClr val="bg1"/>
                </a:solidFill>
              </a:rPr>
              <a:pPr/>
              <a:t>42</a:t>
            </a:fld>
            <a:endParaRPr lang="nl-NL" altLang="nl-NL" smtClean="0">
              <a:solidFill>
                <a:schemeClr val="bg1"/>
              </a:solidFill>
            </a:endParaRPr>
          </a:p>
        </p:txBody>
      </p:sp>
    </p:spTree>
    <p:extLst>
      <p:ext uri="{BB962C8B-B14F-4D97-AF65-F5344CB8AC3E}">
        <p14:creationId xmlns:p14="http://schemas.microsoft.com/office/powerpoint/2010/main" val="7675454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07A605BA-8D14-4D4B-A37F-D2A704F58D6B}" type="datetime1">
              <a:rPr lang="nl-NL" altLang="nl-NL" smtClean="0">
                <a:solidFill>
                  <a:schemeClr val="bg1"/>
                </a:solidFill>
              </a:rPr>
              <a:pPr/>
              <a:t>30-5-2024</a:t>
            </a:fld>
            <a:endParaRPr lang="nl-NL" altLang="nl-NL" smtClean="0">
              <a:solidFill>
                <a:schemeClr val="bg1"/>
              </a:solidFill>
            </a:endParaRPr>
          </a:p>
        </p:txBody>
      </p:sp>
      <p:sp>
        <p:nvSpPr>
          <p:cNvPr id="22531"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26E1B942-7740-493B-8C22-B2B133C19187}" type="slidenum">
              <a:rPr lang="nl-NL" altLang="nl-NL" smtClean="0">
                <a:solidFill>
                  <a:schemeClr val="bg1"/>
                </a:solidFill>
              </a:rPr>
              <a:pPr/>
              <a:t>43</a:t>
            </a:fld>
            <a:endParaRPr lang="nl-NL" altLang="nl-NL" smtClean="0">
              <a:solidFill>
                <a:schemeClr val="bg1"/>
              </a:solidFill>
            </a:endParaRPr>
          </a:p>
        </p:txBody>
      </p:sp>
      <p:sp>
        <p:nvSpPr>
          <p:cNvPr id="22532" name="Rectangle 2"/>
          <p:cNvSpPr>
            <a:spLocks noGrp="1" noChangeArrowheads="1"/>
          </p:cNvSpPr>
          <p:nvPr>
            <p:ph type="title"/>
          </p:nvPr>
        </p:nvSpPr>
        <p:spPr/>
        <p:txBody>
          <a:bodyPr/>
          <a:lstStyle/>
          <a:p>
            <a:pPr eaLnBrk="1" hangingPunct="1"/>
            <a:r>
              <a:rPr lang="nl-NL" altLang="nl-NL" smtClean="0"/>
              <a:t>Complicaties levercirrose</a:t>
            </a:r>
          </a:p>
        </p:txBody>
      </p:sp>
      <p:sp>
        <p:nvSpPr>
          <p:cNvPr id="11269" name="Rectangle 3"/>
          <p:cNvSpPr>
            <a:spLocks noGrp="1" noChangeArrowheads="1"/>
          </p:cNvSpPr>
          <p:nvPr>
            <p:ph type="body" idx="1"/>
          </p:nvPr>
        </p:nvSpPr>
        <p:spPr/>
        <p:txBody>
          <a:bodyPr>
            <a:normAutofit fontScale="55000" lnSpcReduction="20000"/>
          </a:bodyPr>
          <a:lstStyle/>
          <a:p>
            <a:pPr marL="457200" indent="-457200">
              <a:buFontTx/>
              <a:buAutoNum type="arabicPeriod"/>
              <a:defRPr/>
            </a:pPr>
            <a:r>
              <a:rPr lang="nl-NL" altLang="nl-NL" sz="2000" dirty="0"/>
              <a:t>Moeheid/slaapstoornissen</a:t>
            </a:r>
          </a:p>
          <a:p>
            <a:pPr marL="457200" indent="-457200">
              <a:buFontTx/>
              <a:buAutoNum type="arabicPeriod"/>
              <a:defRPr/>
            </a:pPr>
            <a:r>
              <a:rPr lang="nl-NL" altLang="nl-NL" sz="2000" dirty="0"/>
              <a:t>Pijn </a:t>
            </a:r>
          </a:p>
          <a:p>
            <a:pPr marL="457200" indent="-457200">
              <a:buFontTx/>
              <a:buAutoNum type="arabicPeriod"/>
              <a:defRPr/>
            </a:pPr>
            <a:r>
              <a:rPr lang="nl-NL" altLang="nl-NL" sz="2000" dirty="0"/>
              <a:t>Depressie</a:t>
            </a:r>
          </a:p>
          <a:p>
            <a:pPr marL="457200" indent="-457200">
              <a:buFontTx/>
              <a:buAutoNum type="arabicPeriod"/>
              <a:defRPr/>
            </a:pPr>
            <a:r>
              <a:rPr lang="nl-NL" altLang="nl-NL" sz="2000" dirty="0"/>
              <a:t>Kramp </a:t>
            </a:r>
          </a:p>
          <a:p>
            <a:pPr marL="457200" indent="-457200">
              <a:buFontTx/>
              <a:buAutoNum type="arabicPeriod"/>
              <a:defRPr/>
            </a:pPr>
            <a:r>
              <a:rPr lang="nl-NL" altLang="nl-NL" sz="2000" dirty="0" smtClean="0"/>
              <a:t>Infecties</a:t>
            </a:r>
            <a:endParaRPr lang="nl-NL" altLang="nl-NL" sz="2000" dirty="0"/>
          </a:p>
          <a:p>
            <a:pPr marL="0" indent="0">
              <a:buNone/>
              <a:defRPr/>
            </a:pPr>
            <a:endParaRPr lang="nl-NL" altLang="nl-NL" sz="2000" dirty="0"/>
          </a:p>
          <a:p>
            <a:pPr marL="457200" indent="-457200">
              <a:buFontTx/>
              <a:buAutoNum type="arabicPeriod"/>
              <a:defRPr/>
            </a:pPr>
            <a:r>
              <a:rPr lang="nl-NL" altLang="nl-NL" sz="2000" dirty="0"/>
              <a:t>Ascites</a:t>
            </a:r>
          </a:p>
          <a:p>
            <a:pPr marL="457200" indent="-457200">
              <a:buFontTx/>
              <a:buAutoNum type="arabicPeriod"/>
              <a:defRPr/>
            </a:pPr>
            <a:r>
              <a:rPr lang="nl-NL" altLang="nl-NL" sz="2000" dirty="0"/>
              <a:t>Spontane bacteriële peritonitis</a:t>
            </a:r>
          </a:p>
          <a:p>
            <a:pPr marL="457200" indent="-457200">
              <a:buFontTx/>
              <a:buAutoNum type="arabicPeriod"/>
              <a:defRPr/>
            </a:pPr>
            <a:r>
              <a:rPr lang="nl-NL" altLang="nl-NL" sz="2000" dirty="0" err="1"/>
              <a:t>Encephalopathie</a:t>
            </a:r>
            <a:endParaRPr lang="nl-NL" altLang="nl-NL" sz="2000" dirty="0"/>
          </a:p>
          <a:p>
            <a:pPr marL="457200" indent="-457200">
              <a:buFontTx/>
              <a:buAutoNum type="arabicPeriod"/>
              <a:defRPr/>
            </a:pPr>
            <a:r>
              <a:rPr lang="nl-NL" altLang="nl-NL" sz="2000" dirty="0"/>
              <a:t>Varices(bloeding)</a:t>
            </a:r>
          </a:p>
          <a:p>
            <a:pPr marL="457200" indent="-457200">
              <a:buFontTx/>
              <a:buAutoNum type="arabicPeriod"/>
              <a:defRPr/>
            </a:pPr>
            <a:r>
              <a:rPr lang="nl-NL" altLang="nl-NL" sz="2000" dirty="0" err="1"/>
              <a:t>Hepatorenaal</a:t>
            </a:r>
            <a:r>
              <a:rPr lang="nl-NL" altLang="nl-NL" sz="2000" dirty="0"/>
              <a:t> syndroom</a:t>
            </a:r>
          </a:p>
          <a:p>
            <a:pPr marL="457200" indent="-457200">
              <a:buFontTx/>
              <a:buAutoNum type="arabicPeriod"/>
              <a:defRPr/>
            </a:pPr>
            <a:r>
              <a:rPr lang="nl-NL" altLang="nl-NL" sz="2000" dirty="0"/>
              <a:t>Hepatocellulair carcinoom/</a:t>
            </a:r>
            <a:r>
              <a:rPr lang="nl-NL" altLang="nl-NL" sz="2000" dirty="0" err="1"/>
              <a:t>cholangiocarcinoom</a:t>
            </a:r>
            <a:endParaRPr lang="nl-NL" altLang="nl-NL" sz="2000" dirty="0"/>
          </a:p>
          <a:p>
            <a:pPr marL="457200" indent="-457200">
              <a:buFontTx/>
              <a:buAutoNum type="arabicPeriod"/>
              <a:defRPr/>
            </a:pPr>
            <a:r>
              <a:rPr lang="nl-NL" altLang="nl-NL" sz="2000" dirty="0" err="1"/>
              <a:t>Hepatopulmonair</a:t>
            </a:r>
            <a:r>
              <a:rPr lang="nl-NL" altLang="nl-NL" sz="2000" dirty="0"/>
              <a:t> syndroom en </a:t>
            </a:r>
            <a:r>
              <a:rPr lang="nl-NL" altLang="nl-NL" sz="2000" dirty="0" err="1"/>
              <a:t>portopulmonaire</a:t>
            </a:r>
            <a:r>
              <a:rPr lang="nl-NL" altLang="nl-NL" sz="2000" dirty="0"/>
              <a:t> hypertensie</a:t>
            </a:r>
          </a:p>
          <a:p>
            <a:pPr marL="457200" indent="-457200">
              <a:buFontTx/>
              <a:buAutoNum type="arabicPeriod"/>
              <a:defRPr/>
            </a:pPr>
            <a:r>
              <a:rPr lang="nl-NL" altLang="nl-NL" sz="2000" dirty="0"/>
              <a:t>Vena portae trombose</a:t>
            </a:r>
          </a:p>
          <a:p>
            <a:pPr marL="457200" indent="-457200">
              <a:buFontTx/>
              <a:buAutoNum type="arabicPeriod"/>
              <a:defRPr/>
            </a:pPr>
            <a:endParaRPr lang="nl-NL" altLang="nl-NL" sz="2000" dirty="0"/>
          </a:p>
        </p:txBody>
      </p:sp>
    </p:spTree>
    <p:extLst>
      <p:ext uri="{BB962C8B-B14F-4D97-AF65-F5344CB8AC3E}">
        <p14:creationId xmlns:p14="http://schemas.microsoft.com/office/powerpoint/2010/main" val="38115417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p:txBody>
          <a:bodyPr/>
          <a:lstStyle/>
          <a:p>
            <a:r>
              <a:rPr lang="nl-NL" altLang="nl-NL" smtClean="0"/>
              <a:t>Praktische tips</a:t>
            </a:r>
          </a:p>
        </p:txBody>
      </p:sp>
      <p:sp>
        <p:nvSpPr>
          <p:cNvPr id="23555" name="Tijdelijke aanduiding voor inhoud 2"/>
          <p:cNvSpPr>
            <a:spLocks noGrp="1"/>
          </p:cNvSpPr>
          <p:nvPr>
            <p:ph idx="1"/>
          </p:nvPr>
        </p:nvSpPr>
        <p:spPr/>
        <p:txBody>
          <a:bodyPr/>
          <a:lstStyle/>
          <a:p>
            <a:r>
              <a:rPr lang="nl-NL" altLang="nl-NL" dirty="0" smtClean="0"/>
              <a:t>1. </a:t>
            </a:r>
            <a:r>
              <a:rPr lang="nl-NL" altLang="nl-NL" dirty="0" smtClean="0">
                <a:hlinkClick r:id="rId2"/>
              </a:rPr>
              <a:t>https://www.geneesmiddelenbijlevercirrose.nl/zorgverleners/geneesmiddelen</a:t>
            </a:r>
            <a:endParaRPr lang="nl-NL" altLang="nl-NL" dirty="0" smtClean="0"/>
          </a:p>
          <a:p>
            <a:endParaRPr lang="nl-NL" altLang="nl-NL" dirty="0" smtClean="0"/>
          </a:p>
          <a:p>
            <a:r>
              <a:rPr lang="nl-NL" altLang="nl-NL" dirty="0" smtClean="0"/>
              <a:t>2. Meekijk consult. Voordeel t.o.v. telefoon: zwart op wit advies</a:t>
            </a:r>
            <a:r>
              <a:rPr lang="nl-NL" altLang="nl-NL" dirty="0"/>
              <a:t> </a:t>
            </a:r>
            <a:r>
              <a:rPr lang="nl-NL" altLang="nl-NL" dirty="0" smtClean="0"/>
              <a:t>per brief.</a:t>
            </a:r>
          </a:p>
        </p:txBody>
      </p:sp>
      <p:sp>
        <p:nvSpPr>
          <p:cNvPr id="23556"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103AFBB6-5587-421C-A560-FEC22DE7F7BF}" type="datetime1">
              <a:rPr lang="nl-NL" altLang="nl-NL" smtClean="0">
                <a:solidFill>
                  <a:schemeClr val="bg1"/>
                </a:solidFill>
              </a:rPr>
              <a:pPr/>
              <a:t>30-5-2024</a:t>
            </a:fld>
            <a:endParaRPr lang="nl-NL" altLang="nl-NL" smtClean="0">
              <a:solidFill>
                <a:schemeClr val="bg1"/>
              </a:solidFill>
            </a:endParaRPr>
          </a:p>
        </p:txBody>
      </p:sp>
      <p:sp>
        <p:nvSpPr>
          <p:cNvPr id="23557" name="Tijdelijke aanduiding voor dianummer 4"/>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040695E8-8061-4034-A337-0459411292CF}" type="slidenum">
              <a:rPr lang="nl-NL" altLang="nl-NL" smtClean="0">
                <a:solidFill>
                  <a:schemeClr val="bg1"/>
                </a:solidFill>
              </a:rPr>
              <a:pPr/>
              <a:t>44</a:t>
            </a:fld>
            <a:endParaRPr lang="nl-NL" altLang="nl-NL" smtClean="0">
              <a:solidFill>
                <a:schemeClr val="bg1"/>
              </a:solidFill>
            </a:endParaRPr>
          </a:p>
        </p:txBody>
      </p:sp>
    </p:spTree>
    <p:extLst>
      <p:ext uri="{BB962C8B-B14F-4D97-AF65-F5344CB8AC3E}">
        <p14:creationId xmlns:p14="http://schemas.microsoft.com/office/powerpoint/2010/main" val="3497069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C45CD487-1400-4818-ADDE-7A70563CE298}" type="datetime1">
              <a:rPr lang="nl-NL" altLang="nl-NL" smtClean="0">
                <a:solidFill>
                  <a:schemeClr val="bg1"/>
                </a:solidFill>
              </a:rPr>
              <a:pPr/>
              <a:t>30-5-2024</a:t>
            </a:fld>
            <a:endParaRPr lang="nl-NL" altLang="nl-NL" smtClean="0">
              <a:solidFill>
                <a:schemeClr val="bg1"/>
              </a:solidFill>
            </a:endParaRPr>
          </a:p>
        </p:txBody>
      </p:sp>
      <p:sp>
        <p:nvSpPr>
          <p:cNvPr id="33795"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40FEA643-8536-497B-BAB7-514CAD545857}" type="slidenum">
              <a:rPr lang="nl-NL" altLang="nl-NL" smtClean="0">
                <a:solidFill>
                  <a:schemeClr val="bg1"/>
                </a:solidFill>
              </a:rPr>
              <a:pPr/>
              <a:t>45</a:t>
            </a:fld>
            <a:endParaRPr lang="nl-NL" altLang="nl-NL" smtClean="0">
              <a:solidFill>
                <a:schemeClr val="bg1"/>
              </a:solidFill>
            </a:endParaRPr>
          </a:p>
        </p:txBody>
      </p:sp>
      <p:sp>
        <p:nvSpPr>
          <p:cNvPr id="33796" name="Rectangle 2"/>
          <p:cNvSpPr>
            <a:spLocks noGrp="1" noChangeArrowheads="1"/>
          </p:cNvSpPr>
          <p:nvPr>
            <p:ph type="title"/>
          </p:nvPr>
        </p:nvSpPr>
        <p:spPr/>
        <p:txBody>
          <a:bodyPr/>
          <a:lstStyle/>
          <a:p>
            <a:pPr eaLnBrk="1" hangingPunct="1"/>
            <a:r>
              <a:rPr lang="nl-NL" altLang="nl-NL" smtClean="0"/>
              <a:t>Behandeling ascites</a:t>
            </a:r>
          </a:p>
        </p:txBody>
      </p:sp>
      <p:sp>
        <p:nvSpPr>
          <p:cNvPr id="33797" name="Rectangle 3"/>
          <p:cNvSpPr>
            <a:spLocks noGrp="1" noChangeArrowheads="1"/>
          </p:cNvSpPr>
          <p:nvPr>
            <p:ph type="body" idx="1"/>
          </p:nvPr>
        </p:nvSpPr>
        <p:spPr>
          <a:xfrm>
            <a:off x="2063751" y="1268414"/>
            <a:ext cx="8405813" cy="4979987"/>
          </a:xfrm>
        </p:spPr>
        <p:txBody>
          <a:bodyPr/>
          <a:lstStyle/>
          <a:p>
            <a:pPr marL="457200" indent="-457200">
              <a:buFontTx/>
              <a:buAutoNum type="arabicPeriod"/>
            </a:pPr>
            <a:r>
              <a:rPr lang="nl-NL" altLang="nl-NL" dirty="0" smtClean="0"/>
              <a:t>Zoutbeperking (milde restrictie 5.1g/dag)</a:t>
            </a:r>
          </a:p>
          <a:p>
            <a:pPr marL="457200" indent="-457200">
              <a:buFontTx/>
              <a:buAutoNum type="arabicPeriod"/>
            </a:pPr>
            <a:r>
              <a:rPr lang="nl-NL" altLang="nl-NL" dirty="0" smtClean="0"/>
              <a:t>Medicatie:</a:t>
            </a:r>
          </a:p>
          <a:p>
            <a:pPr marL="492125" lvl="1" indent="-457200">
              <a:buNone/>
            </a:pPr>
            <a:r>
              <a:rPr lang="nl-NL" altLang="nl-NL" dirty="0" smtClean="0"/>
              <a:t>	Spironolacton (</a:t>
            </a:r>
            <a:r>
              <a:rPr lang="nl-NL" altLang="nl-NL" dirty="0" err="1" smtClean="0"/>
              <a:t>aldosteron</a:t>
            </a:r>
            <a:r>
              <a:rPr lang="nl-NL" altLang="nl-NL" dirty="0" smtClean="0"/>
              <a:t>-antagonist)</a:t>
            </a:r>
          </a:p>
          <a:p>
            <a:pPr marL="492125" lvl="1" indent="-457200">
              <a:buNone/>
            </a:pPr>
            <a:r>
              <a:rPr lang="nl-NL" altLang="nl-NL" dirty="0" smtClean="0"/>
              <a:t>	Furosemide (</a:t>
            </a:r>
            <a:r>
              <a:rPr lang="nl-NL" altLang="nl-NL" dirty="0" err="1" smtClean="0"/>
              <a:t>lisdiureticum</a:t>
            </a:r>
            <a:r>
              <a:rPr lang="nl-NL" altLang="nl-NL" dirty="0" smtClean="0"/>
              <a:t>)</a:t>
            </a:r>
          </a:p>
          <a:p>
            <a:pPr marL="492125" lvl="1" indent="-457200">
              <a:buNone/>
            </a:pPr>
            <a:r>
              <a:rPr lang="nl-NL" altLang="nl-NL" dirty="0" smtClean="0">
                <a:sym typeface="Wingdings" panose="05000000000000000000" pitchFamily="2" charset="2"/>
              </a:rPr>
              <a:t> Denk aan de juiste verhouding </a:t>
            </a:r>
            <a:r>
              <a:rPr lang="nl-NL" altLang="nl-NL" dirty="0" err="1" smtClean="0">
                <a:sym typeface="Wingdings" panose="05000000000000000000" pitchFamily="2" charset="2"/>
              </a:rPr>
              <a:t>ivm</a:t>
            </a:r>
            <a:r>
              <a:rPr lang="nl-NL" altLang="nl-NL" dirty="0" smtClean="0">
                <a:sym typeface="Wingdings" panose="05000000000000000000" pitchFamily="2" charset="2"/>
              </a:rPr>
              <a:t> </a:t>
            </a:r>
            <a:r>
              <a:rPr lang="nl-NL" altLang="nl-NL" dirty="0" err="1" smtClean="0">
                <a:sym typeface="Wingdings" panose="05000000000000000000" pitchFamily="2" charset="2"/>
              </a:rPr>
              <a:t>elektrolietstoornissen</a:t>
            </a:r>
            <a:r>
              <a:rPr lang="nl-NL" altLang="nl-NL" dirty="0" smtClean="0">
                <a:sym typeface="Wingdings" panose="05000000000000000000" pitchFamily="2" charset="2"/>
              </a:rPr>
              <a:t> (5: 2) (indien veranderingen graag overleggen)</a:t>
            </a:r>
            <a:endParaRPr lang="nl-NL" altLang="nl-NL" dirty="0" smtClean="0"/>
          </a:p>
          <a:p>
            <a:pPr marL="457200" indent="-457200">
              <a:buFontTx/>
              <a:buAutoNum type="arabicPeriod"/>
            </a:pPr>
            <a:r>
              <a:rPr lang="nl-NL" altLang="nl-NL" dirty="0" smtClean="0"/>
              <a:t>Ascitesdrainage</a:t>
            </a:r>
          </a:p>
          <a:p>
            <a:pPr marL="457200" indent="-457200">
              <a:buFontTx/>
              <a:buAutoNum type="arabicPeriod"/>
            </a:pPr>
            <a:r>
              <a:rPr lang="nl-NL" altLang="nl-NL" dirty="0" smtClean="0"/>
              <a:t>TIPSS (</a:t>
            </a:r>
            <a:r>
              <a:rPr lang="nl-NL" altLang="nl-NL" dirty="0" err="1" smtClean="0"/>
              <a:t>transjugulaire</a:t>
            </a:r>
            <a:r>
              <a:rPr lang="nl-NL" altLang="nl-NL" dirty="0" smtClean="0"/>
              <a:t> </a:t>
            </a:r>
            <a:r>
              <a:rPr lang="nl-NL" altLang="nl-NL" dirty="0" err="1" smtClean="0"/>
              <a:t>intrahepatische</a:t>
            </a:r>
            <a:r>
              <a:rPr lang="nl-NL" altLang="nl-NL" dirty="0" smtClean="0"/>
              <a:t> </a:t>
            </a:r>
            <a:r>
              <a:rPr lang="nl-NL" altLang="nl-NL" dirty="0" err="1" smtClean="0"/>
              <a:t>portosystemische</a:t>
            </a:r>
            <a:r>
              <a:rPr lang="nl-NL" altLang="nl-NL" dirty="0" smtClean="0"/>
              <a:t> shunt)</a:t>
            </a:r>
          </a:p>
          <a:p>
            <a:pPr marL="457200" indent="-457200">
              <a:buFontTx/>
              <a:buAutoNum type="arabicPeriod"/>
            </a:pPr>
            <a:r>
              <a:rPr lang="nl-NL" altLang="nl-NL" dirty="0" smtClean="0"/>
              <a:t>Levertransplantatie (21% van </a:t>
            </a:r>
            <a:r>
              <a:rPr lang="nl-NL" altLang="nl-NL" dirty="0" err="1" smtClean="0"/>
              <a:t>pt</a:t>
            </a:r>
            <a:r>
              <a:rPr lang="nl-NL" altLang="nl-NL" dirty="0" smtClean="0"/>
              <a:t> met refractaire ascites sterft binnen 6 maand)</a:t>
            </a:r>
          </a:p>
        </p:txBody>
      </p:sp>
    </p:spTree>
    <p:extLst>
      <p:ext uri="{BB962C8B-B14F-4D97-AF65-F5344CB8AC3E}">
        <p14:creationId xmlns:p14="http://schemas.microsoft.com/office/powerpoint/2010/main" val="377710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1C61A862-F46D-4162-8EA4-F6DCB736D26B}" type="datetime1">
              <a:rPr lang="nl-NL" altLang="nl-NL" smtClean="0">
                <a:solidFill>
                  <a:schemeClr val="bg1"/>
                </a:solidFill>
              </a:rPr>
              <a:pPr/>
              <a:t>30-5-2024</a:t>
            </a:fld>
            <a:endParaRPr lang="nl-NL" altLang="nl-NL" smtClean="0">
              <a:solidFill>
                <a:schemeClr val="bg1"/>
              </a:solidFill>
            </a:endParaRPr>
          </a:p>
        </p:txBody>
      </p:sp>
      <p:sp>
        <p:nvSpPr>
          <p:cNvPr id="37891"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DB61C9C8-4EB0-4B8B-8217-0F988D2306A9}" type="slidenum">
              <a:rPr lang="nl-NL" altLang="nl-NL" smtClean="0">
                <a:solidFill>
                  <a:schemeClr val="bg1"/>
                </a:solidFill>
              </a:rPr>
              <a:pPr/>
              <a:t>46</a:t>
            </a:fld>
            <a:endParaRPr lang="nl-NL" altLang="nl-NL" smtClean="0">
              <a:solidFill>
                <a:schemeClr val="bg1"/>
              </a:solidFill>
            </a:endParaRPr>
          </a:p>
        </p:txBody>
      </p:sp>
      <p:sp>
        <p:nvSpPr>
          <p:cNvPr id="37892" name="Rectangle 2"/>
          <p:cNvSpPr>
            <a:spLocks noGrp="1" noChangeArrowheads="1"/>
          </p:cNvSpPr>
          <p:nvPr>
            <p:ph type="title"/>
          </p:nvPr>
        </p:nvSpPr>
        <p:spPr/>
        <p:txBody>
          <a:bodyPr/>
          <a:lstStyle/>
          <a:p>
            <a:pPr eaLnBrk="1" hangingPunct="1"/>
            <a:r>
              <a:rPr lang="nl-NL" altLang="nl-NL" smtClean="0"/>
              <a:t>TIPSS</a:t>
            </a:r>
          </a:p>
        </p:txBody>
      </p:sp>
      <p:pic>
        <p:nvPicPr>
          <p:cNvPr id="37893"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41231" t="71632" r="19235" b="1140"/>
          <a:stretch>
            <a:fillRect/>
          </a:stretch>
        </p:blipFill>
        <p:spPr>
          <a:xfrm>
            <a:off x="4151314" y="1412875"/>
            <a:ext cx="3965575" cy="4979988"/>
          </a:xfrm>
          <a:noFill/>
        </p:spPr>
      </p:pic>
    </p:spTree>
    <p:extLst>
      <p:ext uri="{BB962C8B-B14F-4D97-AF65-F5344CB8AC3E}">
        <p14:creationId xmlns:p14="http://schemas.microsoft.com/office/powerpoint/2010/main" val="42419852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7E08CB70-6117-4838-9D71-0E576CA7D162}" type="datetime1">
              <a:rPr lang="nl-NL" altLang="nl-NL" smtClean="0">
                <a:solidFill>
                  <a:schemeClr val="bg1"/>
                </a:solidFill>
              </a:rPr>
              <a:pPr/>
              <a:t>30-5-2024</a:t>
            </a:fld>
            <a:endParaRPr lang="nl-NL" altLang="nl-NL" smtClean="0">
              <a:solidFill>
                <a:schemeClr val="bg1"/>
              </a:solidFill>
            </a:endParaRPr>
          </a:p>
        </p:txBody>
      </p:sp>
      <p:sp>
        <p:nvSpPr>
          <p:cNvPr id="38915"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6BDC8CAC-9A22-4A8A-9270-30B534B18F84}" type="slidenum">
              <a:rPr lang="nl-NL" altLang="nl-NL" smtClean="0">
                <a:solidFill>
                  <a:schemeClr val="bg1"/>
                </a:solidFill>
              </a:rPr>
              <a:pPr/>
              <a:t>47</a:t>
            </a:fld>
            <a:endParaRPr lang="nl-NL" altLang="nl-NL" smtClean="0">
              <a:solidFill>
                <a:schemeClr val="bg1"/>
              </a:solidFill>
            </a:endParaRPr>
          </a:p>
        </p:txBody>
      </p:sp>
      <p:sp>
        <p:nvSpPr>
          <p:cNvPr id="38916" name="Rectangle 2"/>
          <p:cNvSpPr>
            <a:spLocks noGrp="1" noChangeArrowheads="1"/>
          </p:cNvSpPr>
          <p:nvPr>
            <p:ph type="title"/>
          </p:nvPr>
        </p:nvSpPr>
        <p:spPr>
          <a:xfrm>
            <a:off x="2063750" y="152401"/>
            <a:ext cx="7632700" cy="963613"/>
          </a:xfrm>
        </p:spPr>
        <p:txBody>
          <a:bodyPr/>
          <a:lstStyle/>
          <a:p>
            <a:pPr eaLnBrk="1" hangingPunct="1"/>
            <a:r>
              <a:rPr lang="nl-NL" altLang="nl-NL" smtClean="0"/>
              <a:t>Encephalopathie (10-14% in cirrose)</a:t>
            </a:r>
          </a:p>
        </p:txBody>
      </p:sp>
      <p:sp>
        <p:nvSpPr>
          <p:cNvPr id="38917" name="Rectangle 3"/>
          <p:cNvSpPr>
            <a:spLocks noGrp="1" noChangeArrowheads="1"/>
          </p:cNvSpPr>
          <p:nvPr>
            <p:ph type="body" idx="1"/>
          </p:nvPr>
        </p:nvSpPr>
        <p:spPr>
          <a:xfrm>
            <a:off x="793245" y="1568108"/>
            <a:ext cx="8596668" cy="3880773"/>
          </a:xfrm>
        </p:spPr>
        <p:txBody>
          <a:bodyPr/>
          <a:lstStyle/>
          <a:p>
            <a:pPr eaLnBrk="1" hangingPunct="1"/>
            <a:r>
              <a:rPr lang="nl-NL" altLang="nl-NL" dirty="0" smtClean="0"/>
              <a:t>Toxische afvalproducten van eiwitten beïnvloeden negatief de functie van de hersenen (</a:t>
            </a:r>
            <a:r>
              <a:rPr lang="nl-NL" altLang="nl-NL" dirty="0" err="1" smtClean="0"/>
              <a:t>oa</a:t>
            </a:r>
            <a:r>
              <a:rPr lang="nl-NL" altLang="nl-NL" dirty="0" smtClean="0"/>
              <a:t> ammoniak)</a:t>
            </a:r>
          </a:p>
          <a:p>
            <a:pPr eaLnBrk="1" hangingPunct="1"/>
            <a:endParaRPr lang="nl-NL" altLang="nl-NL" dirty="0" smtClean="0"/>
          </a:p>
          <a:p>
            <a:pPr eaLnBrk="1" hangingPunct="1"/>
            <a:r>
              <a:rPr lang="nl-NL" altLang="nl-NL" dirty="0" smtClean="0"/>
              <a:t>Bacteriën in het colon </a:t>
            </a:r>
            <a:r>
              <a:rPr lang="nl-NL" altLang="nl-NL" dirty="0" err="1" smtClean="0"/>
              <a:t>cataboliseren</a:t>
            </a:r>
            <a:r>
              <a:rPr lang="nl-NL" altLang="nl-NL" dirty="0" smtClean="0"/>
              <a:t> </a:t>
            </a:r>
            <a:r>
              <a:rPr lang="nl-NL" altLang="nl-NL" dirty="0" err="1" smtClean="0"/>
              <a:t>nitrogene</a:t>
            </a:r>
            <a:r>
              <a:rPr lang="nl-NL" altLang="nl-NL" dirty="0" smtClean="0"/>
              <a:t> bronnen (= eiwitten) tot ammoniak</a:t>
            </a:r>
          </a:p>
          <a:p>
            <a:pPr eaLnBrk="1" hangingPunct="1"/>
            <a:endParaRPr lang="nl-NL" altLang="nl-NL" dirty="0" smtClean="0"/>
          </a:p>
          <a:p>
            <a:pPr eaLnBrk="1" hangingPunct="1"/>
            <a:r>
              <a:rPr lang="nl-NL" altLang="nl-NL" dirty="0" smtClean="0"/>
              <a:t>Ammoniak wordt in de lever omgezet in ureum, in acute/chronische leverziekte is dit proces verminderd</a:t>
            </a:r>
          </a:p>
          <a:p>
            <a:pPr eaLnBrk="1" hangingPunct="1"/>
            <a:endParaRPr lang="nl-NL" altLang="nl-NL" dirty="0" smtClean="0"/>
          </a:p>
        </p:txBody>
      </p:sp>
    </p:spTree>
    <p:extLst>
      <p:ext uri="{BB962C8B-B14F-4D97-AF65-F5344CB8AC3E}">
        <p14:creationId xmlns:p14="http://schemas.microsoft.com/office/powerpoint/2010/main" val="37618816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20394352-0AC9-4809-BC7D-757754E9CEE3}" type="datetime1">
              <a:rPr lang="nl-NL" altLang="nl-NL" smtClean="0">
                <a:solidFill>
                  <a:schemeClr val="bg1"/>
                </a:solidFill>
              </a:rPr>
              <a:pPr/>
              <a:t>30-5-2024</a:t>
            </a:fld>
            <a:endParaRPr lang="nl-NL" altLang="nl-NL" smtClean="0">
              <a:solidFill>
                <a:schemeClr val="bg1"/>
              </a:solidFill>
            </a:endParaRPr>
          </a:p>
        </p:txBody>
      </p:sp>
      <p:sp>
        <p:nvSpPr>
          <p:cNvPr id="39939"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F63AA1F2-AD8A-4C7F-A8A8-8EA374089213}" type="slidenum">
              <a:rPr lang="nl-NL" altLang="nl-NL" smtClean="0">
                <a:solidFill>
                  <a:schemeClr val="bg1"/>
                </a:solidFill>
              </a:rPr>
              <a:pPr/>
              <a:t>48</a:t>
            </a:fld>
            <a:endParaRPr lang="nl-NL" altLang="nl-NL" smtClean="0">
              <a:solidFill>
                <a:schemeClr val="bg1"/>
              </a:solidFill>
            </a:endParaRPr>
          </a:p>
        </p:txBody>
      </p:sp>
      <p:sp>
        <p:nvSpPr>
          <p:cNvPr id="39940" name="Rectangle 2"/>
          <p:cNvSpPr>
            <a:spLocks noGrp="1" noChangeArrowheads="1"/>
          </p:cNvSpPr>
          <p:nvPr>
            <p:ph type="title"/>
          </p:nvPr>
        </p:nvSpPr>
        <p:spPr/>
        <p:txBody>
          <a:bodyPr/>
          <a:lstStyle/>
          <a:p>
            <a:pPr eaLnBrk="1" hangingPunct="1"/>
            <a:r>
              <a:rPr lang="nl-NL" altLang="nl-NL" dirty="0" smtClean="0"/>
              <a:t>Uitlokken van </a:t>
            </a:r>
            <a:r>
              <a:rPr lang="nl-NL" altLang="nl-NL" dirty="0" err="1" smtClean="0"/>
              <a:t>encephalopathie</a:t>
            </a:r>
            <a:endParaRPr lang="nl-NL" altLang="nl-NL" dirty="0" smtClean="0"/>
          </a:p>
        </p:txBody>
      </p:sp>
      <p:sp>
        <p:nvSpPr>
          <p:cNvPr id="39941" name="Rectangle 3"/>
          <p:cNvSpPr>
            <a:spLocks noGrp="1" noChangeArrowheads="1"/>
          </p:cNvSpPr>
          <p:nvPr>
            <p:ph type="body" idx="1"/>
          </p:nvPr>
        </p:nvSpPr>
        <p:spPr>
          <a:xfrm>
            <a:off x="528034" y="1609859"/>
            <a:ext cx="8745968" cy="4431503"/>
          </a:xfrm>
        </p:spPr>
        <p:txBody>
          <a:bodyPr>
            <a:normAutofit/>
          </a:bodyPr>
          <a:lstStyle/>
          <a:p>
            <a:pPr marL="0" indent="0" eaLnBrk="1" hangingPunct="1">
              <a:buNone/>
            </a:pPr>
            <a:endParaRPr lang="nl-NL" altLang="nl-NL" dirty="0" smtClean="0"/>
          </a:p>
          <a:p>
            <a:pPr eaLnBrk="1" hangingPunct="1"/>
            <a:endParaRPr lang="nl-NL" altLang="nl-NL" dirty="0" smtClean="0"/>
          </a:p>
          <a:p>
            <a:pPr lvl="2" eaLnBrk="1" hangingPunct="1"/>
            <a:r>
              <a:rPr lang="nl-NL" altLang="nl-NL" sz="2400" dirty="0"/>
              <a:t>Infecties</a:t>
            </a:r>
          </a:p>
          <a:p>
            <a:pPr lvl="2" eaLnBrk="1" hangingPunct="1"/>
            <a:r>
              <a:rPr lang="nl-NL" altLang="nl-NL" sz="2400" dirty="0"/>
              <a:t>TD bloeding (meer aanbod eiwit)</a:t>
            </a:r>
          </a:p>
          <a:p>
            <a:pPr lvl="2" eaLnBrk="1" hangingPunct="1"/>
            <a:r>
              <a:rPr lang="nl-NL" altLang="nl-NL" sz="2400" dirty="0"/>
              <a:t>Obstipatie (langer aanbod aan eiwit)</a:t>
            </a:r>
          </a:p>
          <a:p>
            <a:pPr lvl="2" eaLnBrk="1" hangingPunct="1"/>
            <a:r>
              <a:rPr lang="nl-NL" altLang="nl-NL" sz="2400" dirty="0"/>
              <a:t>Medicatie (</a:t>
            </a:r>
            <a:r>
              <a:rPr lang="nl-NL" altLang="nl-NL" sz="2400" dirty="0" err="1"/>
              <a:t>benzo’s</a:t>
            </a:r>
            <a:r>
              <a:rPr lang="nl-NL" altLang="nl-NL" sz="2400" dirty="0"/>
              <a:t>, opiaten, diuretica)</a:t>
            </a:r>
          </a:p>
          <a:p>
            <a:pPr lvl="2" eaLnBrk="1" hangingPunct="1"/>
            <a:r>
              <a:rPr lang="nl-NL" altLang="nl-NL" sz="2400" dirty="0"/>
              <a:t>NF-stoornissen/</a:t>
            </a:r>
            <a:r>
              <a:rPr lang="nl-NL" altLang="nl-NL" sz="2400" dirty="0" err="1"/>
              <a:t>elektroliet</a:t>
            </a:r>
            <a:r>
              <a:rPr lang="nl-NL" altLang="nl-NL" sz="2400" dirty="0"/>
              <a:t> stoornissen</a:t>
            </a:r>
          </a:p>
          <a:p>
            <a:pPr lvl="2" eaLnBrk="1" hangingPunct="1"/>
            <a:r>
              <a:rPr lang="nl-NL" altLang="nl-NL" sz="2400" dirty="0"/>
              <a:t>Acute verslechtering leverfunctie</a:t>
            </a:r>
          </a:p>
        </p:txBody>
      </p:sp>
    </p:spTree>
    <p:extLst>
      <p:ext uri="{BB962C8B-B14F-4D97-AF65-F5344CB8AC3E}">
        <p14:creationId xmlns:p14="http://schemas.microsoft.com/office/powerpoint/2010/main" val="7590844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jdelijke aanduiding voor datum 3"/>
          <p:cNvSpPr>
            <a:spLocks noGrp="1"/>
          </p:cNvSpPr>
          <p:nvPr>
            <p:ph type="dt" sz="quarter" idx="10"/>
          </p:nvPr>
        </p:nvSpPr>
        <p:spPr>
          <a:xfrm rot="16200000">
            <a:off x="1165226" y="5551488"/>
            <a:ext cx="1047750"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24A7D424-21BA-40B9-B03A-B9DD2E6952EE}" type="datetime1">
              <a:rPr lang="nl-NL" altLang="nl-NL" smtClean="0">
                <a:solidFill>
                  <a:schemeClr val="bg1"/>
                </a:solidFill>
              </a:rPr>
              <a:pPr/>
              <a:t>30-5-2024</a:t>
            </a:fld>
            <a:endParaRPr lang="nl-NL" altLang="nl-NL" smtClean="0">
              <a:solidFill>
                <a:schemeClr val="bg1"/>
              </a:solidFill>
            </a:endParaRPr>
          </a:p>
        </p:txBody>
      </p:sp>
      <p:sp>
        <p:nvSpPr>
          <p:cNvPr id="43011" name="Tijdelijke aanduiding voor dianummer 5"/>
          <p:cNvSpPr>
            <a:spLocks noGrp="1"/>
          </p:cNvSpPr>
          <p:nvPr>
            <p:ph type="sldNum" sz="quarter" idx="12"/>
          </p:nvPr>
        </p:nvSpPr>
        <p:spPr>
          <a:xfrm rot="16200000">
            <a:off x="1437483" y="746920"/>
            <a:ext cx="503237" cy="301625"/>
          </a:xfrm>
          <a:noFill/>
        </p:spPr>
        <p:txBody>
          <a:bodyPr/>
          <a:lstStyle>
            <a:lvl1pPr>
              <a:defRPr>
                <a:solidFill>
                  <a:schemeClr val="tx1"/>
                </a:solidFill>
                <a:latin typeface="Georgia" panose="02040502050405020303" pitchFamily="18" charset="0"/>
                <a:cs typeface="Arial" panose="020B0604020202020204" pitchFamily="34" charset="0"/>
              </a:defRPr>
            </a:lvl1pPr>
            <a:lvl2pPr marL="742950" indent="-285750">
              <a:defRPr>
                <a:solidFill>
                  <a:schemeClr val="tx1"/>
                </a:solidFill>
                <a:latin typeface="Georgia" panose="02040502050405020303" pitchFamily="18" charset="0"/>
                <a:cs typeface="Arial" panose="020B0604020202020204" pitchFamily="34" charset="0"/>
              </a:defRPr>
            </a:lvl2pPr>
            <a:lvl3pPr marL="1143000" indent="-228600">
              <a:defRPr>
                <a:solidFill>
                  <a:schemeClr val="tx1"/>
                </a:solidFill>
                <a:latin typeface="Georgia" panose="02040502050405020303" pitchFamily="18" charset="0"/>
                <a:cs typeface="Arial" panose="020B0604020202020204" pitchFamily="34" charset="0"/>
              </a:defRPr>
            </a:lvl3pPr>
            <a:lvl4pPr marL="1600200" indent="-228600">
              <a:defRPr>
                <a:solidFill>
                  <a:schemeClr val="tx1"/>
                </a:solidFill>
                <a:latin typeface="Georgia" panose="02040502050405020303" pitchFamily="18" charset="0"/>
                <a:cs typeface="Arial" panose="020B0604020202020204" pitchFamily="34" charset="0"/>
              </a:defRPr>
            </a:lvl4pPr>
            <a:lvl5pPr marL="2057400" indent="-228600">
              <a:defRPr>
                <a:solidFill>
                  <a:schemeClr val="tx1"/>
                </a:solidFill>
                <a:latin typeface="Georgia" panose="0204050205040502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eorgia" panose="02040502050405020303" pitchFamily="18" charset="0"/>
                <a:cs typeface="Arial" panose="020B0604020202020204" pitchFamily="34" charset="0"/>
              </a:defRPr>
            </a:lvl9pPr>
          </a:lstStyle>
          <a:p>
            <a:fld id="{D39E995E-6F4D-4242-BB7D-BDE511017E22}" type="slidenum">
              <a:rPr lang="nl-NL" altLang="nl-NL" smtClean="0">
                <a:solidFill>
                  <a:schemeClr val="bg1"/>
                </a:solidFill>
              </a:rPr>
              <a:pPr/>
              <a:t>49</a:t>
            </a:fld>
            <a:endParaRPr lang="nl-NL" altLang="nl-NL" smtClean="0">
              <a:solidFill>
                <a:schemeClr val="bg1"/>
              </a:solidFill>
            </a:endParaRPr>
          </a:p>
        </p:txBody>
      </p:sp>
      <p:sp>
        <p:nvSpPr>
          <p:cNvPr id="43012" name="Rectangle 2"/>
          <p:cNvSpPr>
            <a:spLocks noGrp="1" noChangeArrowheads="1"/>
          </p:cNvSpPr>
          <p:nvPr>
            <p:ph type="title"/>
          </p:nvPr>
        </p:nvSpPr>
        <p:spPr/>
        <p:txBody>
          <a:bodyPr/>
          <a:lstStyle/>
          <a:p>
            <a:pPr eaLnBrk="1" hangingPunct="1"/>
            <a:r>
              <a:rPr lang="nl-NL" altLang="nl-NL" dirty="0" smtClean="0"/>
              <a:t>Behandeling </a:t>
            </a:r>
            <a:r>
              <a:rPr lang="nl-NL" altLang="nl-NL" dirty="0" err="1" smtClean="0"/>
              <a:t>encephalopathie</a:t>
            </a:r>
            <a:endParaRPr lang="nl-NL" altLang="nl-NL" dirty="0" smtClean="0"/>
          </a:p>
        </p:txBody>
      </p:sp>
      <p:sp>
        <p:nvSpPr>
          <p:cNvPr id="43013" name="Rectangle 3"/>
          <p:cNvSpPr>
            <a:spLocks noGrp="1" noChangeArrowheads="1"/>
          </p:cNvSpPr>
          <p:nvPr>
            <p:ph type="body" idx="1"/>
          </p:nvPr>
        </p:nvSpPr>
        <p:spPr>
          <a:xfrm>
            <a:off x="677334" y="1821527"/>
            <a:ext cx="8596668" cy="3880773"/>
          </a:xfrm>
        </p:spPr>
        <p:txBody>
          <a:bodyPr>
            <a:normAutofit/>
          </a:bodyPr>
          <a:lstStyle/>
          <a:p>
            <a:pPr marL="457200" indent="-457200">
              <a:buFont typeface="Georgia" panose="02040502050405020303" pitchFamily="18" charset="0"/>
              <a:buAutoNum type="arabicPeriod"/>
            </a:pPr>
            <a:r>
              <a:rPr lang="nl-NL" altLang="nl-NL" dirty="0" smtClean="0"/>
              <a:t>DD uitwerken</a:t>
            </a:r>
          </a:p>
          <a:p>
            <a:pPr marL="457200" indent="-457200">
              <a:buFont typeface="Georgia" panose="02040502050405020303" pitchFamily="18" charset="0"/>
              <a:buAutoNum type="arabicPeriod"/>
            </a:pPr>
            <a:r>
              <a:rPr lang="nl-NL" altLang="nl-NL" dirty="0" smtClean="0"/>
              <a:t>Uitlokkende factoren identificeren en behandelen</a:t>
            </a:r>
          </a:p>
          <a:p>
            <a:pPr marL="457200" indent="-457200">
              <a:buFont typeface="Georgia" panose="02040502050405020303" pitchFamily="18" charset="0"/>
              <a:buAutoNum type="arabicPeriod"/>
            </a:pPr>
            <a:r>
              <a:rPr lang="nl-NL" altLang="nl-NL" dirty="0" smtClean="0"/>
              <a:t>Periode van acute </a:t>
            </a:r>
            <a:r>
              <a:rPr lang="nl-NL" altLang="nl-NL" dirty="0" err="1" smtClean="0"/>
              <a:t>encephalopathie</a:t>
            </a:r>
            <a:r>
              <a:rPr lang="nl-NL" altLang="nl-NL" dirty="0" smtClean="0"/>
              <a:t> behandelen, zie medicatie</a:t>
            </a:r>
          </a:p>
          <a:p>
            <a:pPr marL="457200" indent="-457200">
              <a:buFont typeface="Georgia" panose="02040502050405020303" pitchFamily="18" charset="0"/>
              <a:buAutoNum type="arabicPeriod"/>
            </a:pPr>
            <a:r>
              <a:rPr lang="nl-NL" altLang="nl-NL" dirty="0" smtClean="0"/>
              <a:t>Secundaire profylaxe na episode </a:t>
            </a:r>
            <a:r>
              <a:rPr lang="nl-NL" altLang="nl-NL" dirty="0" err="1" smtClean="0"/>
              <a:t>encephalopathie</a:t>
            </a:r>
            <a:r>
              <a:rPr lang="nl-NL" altLang="nl-NL" dirty="0" smtClean="0"/>
              <a:t> </a:t>
            </a:r>
          </a:p>
          <a:p>
            <a:pPr marL="457200" indent="-457200">
              <a:buFont typeface="Georgia" panose="02040502050405020303" pitchFamily="18" charset="0"/>
              <a:buAutoNum type="arabicPeriod"/>
            </a:pPr>
            <a:r>
              <a:rPr lang="nl-NL" altLang="nl-NL" dirty="0" smtClean="0"/>
              <a:t>Medicatie:</a:t>
            </a:r>
          </a:p>
          <a:p>
            <a:pPr marL="885825" lvl="3" indent="-342900">
              <a:buFont typeface="Georgia" panose="02040502050405020303" pitchFamily="18" charset="0"/>
              <a:buAutoNum type="arabicPeriod"/>
            </a:pPr>
            <a:r>
              <a:rPr lang="nl-NL" altLang="nl-NL" dirty="0" smtClean="0"/>
              <a:t>Lactulose, colon transit ↑ en zuurgraad colon ↑ (prebiotisch en laxerend effect)</a:t>
            </a:r>
          </a:p>
          <a:p>
            <a:pPr marL="885825" lvl="3" indent="-342900">
              <a:buFont typeface="Georgia" panose="02040502050405020303" pitchFamily="18" charset="0"/>
              <a:buAutoNum type="arabicPeriod"/>
            </a:pPr>
            <a:r>
              <a:rPr lang="nl-NL" altLang="nl-NL" dirty="0" err="1" smtClean="0"/>
              <a:t>Rifaximine</a:t>
            </a:r>
            <a:r>
              <a:rPr lang="nl-NL" altLang="nl-NL" dirty="0" smtClean="0"/>
              <a:t>, niet-</a:t>
            </a:r>
            <a:r>
              <a:rPr lang="nl-NL" altLang="nl-NL" dirty="0" err="1" smtClean="0"/>
              <a:t>absorbeerbaar</a:t>
            </a:r>
            <a:r>
              <a:rPr lang="nl-NL" altLang="nl-NL" dirty="0" smtClean="0"/>
              <a:t> AB, dosis 2dd 550mg of 3dd 400mg</a:t>
            </a:r>
          </a:p>
          <a:p>
            <a:pPr marL="885825" lvl="3" indent="-342900">
              <a:buFont typeface="Georgia" panose="02040502050405020303" pitchFamily="18" charset="0"/>
              <a:buAutoNum type="arabicPeriod"/>
            </a:pPr>
            <a:r>
              <a:rPr lang="nl-NL" altLang="nl-NL" dirty="0" err="1" smtClean="0"/>
              <a:t>Branched</a:t>
            </a:r>
            <a:r>
              <a:rPr lang="nl-NL" altLang="nl-NL" dirty="0" smtClean="0"/>
              <a:t> chain </a:t>
            </a:r>
            <a:r>
              <a:rPr lang="nl-NL" altLang="nl-NL" dirty="0" err="1" smtClean="0"/>
              <a:t>amino-acids</a:t>
            </a:r>
            <a:r>
              <a:rPr lang="nl-NL" altLang="nl-NL" dirty="0" smtClean="0"/>
              <a:t> (BCAA), </a:t>
            </a:r>
            <a:r>
              <a:rPr lang="nl-NL" altLang="nl-NL" dirty="0" err="1" smtClean="0"/>
              <a:t>probiotica</a:t>
            </a:r>
            <a:endParaRPr lang="nl-NL" altLang="nl-NL" dirty="0" smtClean="0"/>
          </a:p>
          <a:p>
            <a:pPr marL="885825" lvl="3" indent="-342900">
              <a:buFont typeface="Georgia" panose="02040502050405020303" pitchFamily="18" charset="0"/>
              <a:buAutoNum type="arabicPeriod"/>
            </a:pPr>
            <a:endParaRPr lang="nl-NL" altLang="nl-NL" dirty="0" smtClean="0"/>
          </a:p>
          <a:p>
            <a:pPr marL="457200" indent="-457200">
              <a:buNone/>
            </a:pPr>
            <a:r>
              <a:rPr lang="nl-NL" altLang="nl-NL" dirty="0" smtClean="0"/>
              <a:t>	</a:t>
            </a:r>
          </a:p>
          <a:p>
            <a:pPr marL="457200" indent="-457200">
              <a:buFont typeface="Georgia" panose="02040502050405020303" pitchFamily="18" charset="0"/>
              <a:buAutoNum type="arabicPeriod"/>
            </a:pPr>
            <a:endParaRPr lang="nl-NL" altLang="nl-NL" dirty="0" smtClean="0"/>
          </a:p>
          <a:p>
            <a:pPr marL="457200" indent="-457200"/>
            <a:endParaRPr lang="nl-NL" altLang="nl-NL" dirty="0" smtClean="0"/>
          </a:p>
        </p:txBody>
      </p:sp>
    </p:spTree>
    <p:extLst>
      <p:ext uri="{BB962C8B-B14F-4D97-AF65-F5344CB8AC3E}">
        <p14:creationId xmlns:p14="http://schemas.microsoft.com/office/powerpoint/2010/main" val="21200992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xmlns="" id="{FEC8A570-22AB-DE45-93E1-53176C19C9E8}"/>
              </a:ext>
            </a:extLst>
          </p:cNvPr>
          <p:cNvSpPr>
            <a:spLocks noGrp="1"/>
          </p:cNvSpPr>
          <p:nvPr>
            <p:ph type="title"/>
          </p:nvPr>
        </p:nvSpPr>
        <p:spPr>
          <a:xfrm>
            <a:off x="846963" y="733488"/>
            <a:ext cx="9692050" cy="1468800"/>
          </a:xfrm>
        </p:spPr>
        <p:txBody>
          <a:bodyPr>
            <a:normAutofit fontScale="90000"/>
          </a:bodyPr>
          <a:lstStyle/>
          <a:p>
            <a:r>
              <a:rPr lang="nl-NL" dirty="0" smtClean="0"/>
              <a:t/>
            </a:r>
            <a:br>
              <a:rPr lang="nl-NL" dirty="0" smtClean="0"/>
            </a:br>
            <a:r>
              <a:rPr lang="nl-NL" dirty="0" smtClean="0"/>
              <a:t>Bedankt voor uw aandacht!</a:t>
            </a:r>
            <a:br>
              <a:rPr lang="nl-NL" dirty="0" smtClean="0"/>
            </a:br>
            <a:r>
              <a:rPr lang="nl-NL" dirty="0"/>
              <a:t/>
            </a:r>
            <a:br>
              <a:rPr lang="nl-NL" dirty="0"/>
            </a:br>
            <a:r>
              <a:rPr lang="nl-NL" dirty="0" smtClean="0"/>
              <a:t>Vragen?</a:t>
            </a:r>
            <a:endParaRPr lang="nl-NL" dirty="0"/>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6757" y="2790691"/>
            <a:ext cx="5692462" cy="3202010"/>
          </a:xfrm>
          <a:prstGeom prst="rect">
            <a:avLst/>
          </a:prstGeom>
        </p:spPr>
      </p:pic>
    </p:spTree>
    <p:extLst>
      <p:ext uri="{BB962C8B-B14F-4D97-AF65-F5344CB8AC3E}">
        <p14:creationId xmlns:p14="http://schemas.microsoft.com/office/powerpoint/2010/main" val="3973137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284</TotalTime>
  <Words>1774</Words>
  <Application>Microsoft Office PowerPoint</Application>
  <PresentationFormat>Breedbeeld</PresentationFormat>
  <Paragraphs>456</Paragraphs>
  <Slides>50</Slides>
  <Notes>5</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50</vt:i4>
      </vt:variant>
    </vt:vector>
  </HeadingPairs>
  <TitlesOfParts>
    <vt:vector size="58" baseType="lpstr">
      <vt:lpstr>Arial</vt:lpstr>
      <vt:lpstr>Calibri</vt:lpstr>
      <vt:lpstr>Fedra Sans Std Demi</vt:lpstr>
      <vt:lpstr>Georgia</vt:lpstr>
      <vt:lpstr>Trebuchet MS</vt:lpstr>
      <vt:lpstr>Wingdings</vt:lpstr>
      <vt:lpstr>Wingdings 3</vt:lpstr>
      <vt:lpstr>Facet</vt:lpstr>
      <vt:lpstr>De effecten van alcohol:  I leefstijl II lever schade </vt:lpstr>
      <vt:lpstr>Deel 1: Alcohol en effecten op de gezondheid </vt:lpstr>
      <vt:lpstr>Alcohol: hoeveel mogen we drinken?</vt:lpstr>
      <vt:lpstr>Alcoholgebruik (2022 Trimbos instituut)</vt:lpstr>
      <vt:lpstr>Te veel alcohol gebruik</vt:lpstr>
      <vt:lpstr>Alcohol is een verslavend middel</vt:lpstr>
      <vt:lpstr>Alcoholverslaafden</vt:lpstr>
      <vt:lpstr>Wanneer verslaafd?</vt:lpstr>
      <vt:lpstr>Alcohol = gif Directe schade aan alle organen</vt:lpstr>
      <vt:lpstr>Alcohol risico’s</vt:lpstr>
      <vt:lpstr>Alcohol bij vrouwen schadelijker dan mannen</vt:lpstr>
      <vt:lpstr>Alcohol geeft overgewicht</vt:lpstr>
      <vt:lpstr>De lever: Hoe meer/vaker alcohol, hoe meer schade</vt:lpstr>
      <vt:lpstr>Patiënt met lever cirrhose verschrompeling lever/hobbelig vocht in buik gele huid en ogen spataderen in slokdarm</vt:lpstr>
      <vt:lpstr>Herstel leverschade na stoppen?</vt:lpstr>
      <vt:lpstr>Sociale norm: Proost! </vt:lpstr>
      <vt:lpstr>Gezondheidsnorm: komt niet overeen met sociale norm </vt:lpstr>
      <vt:lpstr>Alcohol: feit of fabel?</vt:lpstr>
      <vt:lpstr>Alcohol en maatschappij: kosten € 2-4 miljard per jaar</vt:lpstr>
      <vt:lpstr>Wat levert alcoholvrij leven op?</vt:lpstr>
      <vt:lpstr>Ikpas.nl - 1 maand geen alcohol </vt:lpstr>
      <vt:lpstr>Wat is de boodschap?</vt:lpstr>
      <vt:lpstr>Wat kan je doen als zorgverlener?</vt:lpstr>
      <vt:lpstr>Wat kan je doen als zorgverlener?</vt:lpstr>
      <vt:lpstr>PowerPoint-presentatie</vt:lpstr>
      <vt:lpstr>PowerPoint-presentatie</vt:lpstr>
      <vt:lpstr>PowerPoint-presentatie</vt:lpstr>
      <vt:lpstr>Deel 2: diagnostiek en behandeling bij lever schade  </vt:lpstr>
      <vt:lpstr>Schade aan de lever</vt:lpstr>
      <vt:lpstr>Wanneer denken aan cirrose/ernstige leverziekte</vt:lpstr>
      <vt:lpstr>Anamnese</vt:lpstr>
      <vt:lpstr>Lichamelijk onderzoek</vt:lpstr>
      <vt:lpstr>Laboratorium</vt:lpstr>
      <vt:lpstr>Beeldvorming</vt:lpstr>
      <vt:lpstr>Beeldvorming, microscopie, macroscopie, van cirrose</vt:lpstr>
      <vt:lpstr>Oorzaken levercirrose</vt:lpstr>
      <vt:lpstr>MASH diagnose en behandeling</vt:lpstr>
      <vt:lpstr>Oorzaken lever cirrhose</vt:lpstr>
      <vt:lpstr>Prognose van lever cirrhose</vt:lpstr>
      <vt:lpstr>Child pugh score</vt:lpstr>
      <vt:lpstr>Prognose lever cirrhose</vt:lpstr>
      <vt:lpstr>Primaire behandeling lever cirrhose</vt:lpstr>
      <vt:lpstr>Complicaties levercirrose</vt:lpstr>
      <vt:lpstr>Praktische tips</vt:lpstr>
      <vt:lpstr>Behandeling ascites</vt:lpstr>
      <vt:lpstr>TIPSS</vt:lpstr>
      <vt:lpstr>Encephalopathie (10-14% in cirrose)</vt:lpstr>
      <vt:lpstr>Uitlokken van encephalopathie</vt:lpstr>
      <vt:lpstr>Behandeling encephalopathie</vt:lpstr>
      <vt:lpstr> Bedankt voor uw aandacht!  Vragen?</vt:lpstr>
    </vt:vector>
  </TitlesOfParts>
  <Company>Tergooi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Alcohol en de lever</dc:title>
  <dc:creator>Smits, Marianne (MDL-arts)</dc:creator>
  <cp:lastModifiedBy>Smits, Marianne (MDL-arts)</cp:lastModifiedBy>
  <cp:revision>50</cp:revision>
  <dcterms:created xsi:type="dcterms:W3CDTF">2024-05-05T15:11:37Z</dcterms:created>
  <dcterms:modified xsi:type="dcterms:W3CDTF">2024-05-30T13:07:38Z</dcterms:modified>
</cp:coreProperties>
</file>